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3"/>
  </p:notesMasterIdLst>
  <p:sldIdLst>
    <p:sldId id="283" r:id="rId3"/>
    <p:sldId id="286" r:id="rId4"/>
    <p:sldId id="284" r:id="rId5"/>
    <p:sldId id="325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39" r:id="rId19"/>
    <p:sldId id="289" r:id="rId20"/>
    <p:sldId id="340" r:id="rId21"/>
    <p:sldId id="323" r:id="rId22"/>
  </p:sldIdLst>
  <p:sldSz cx="12190413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3F3"/>
    <a:srgbClr val="F9F9F9"/>
    <a:srgbClr val="FBFBFB"/>
    <a:srgbClr val="F6F6F6"/>
    <a:srgbClr val="A42990"/>
    <a:srgbClr val="215968"/>
    <a:srgbClr val="FEFEFE"/>
    <a:srgbClr val="F1B608"/>
    <a:srgbClr val="FFFFFF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32" autoAdjust="0"/>
    <p:restoredTop sz="93080" autoAdjust="0"/>
  </p:normalViewPr>
  <p:slideViewPr>
    <p:cSldViewPr>
      <p:cViewPr>
        <p:scale>
          <a:sx n="66" d="100"/>
          <a:sy n="66" d="100"/>
        </p:scale>
        <p:origin x="1428" y="954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1" d="100"/>
        <a:sy n="9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FAED0-7D10-4239-9B56-C55805060B86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47A23-5BA8-44CE-9215-79B767159C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1613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2813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1612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1612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0861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613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79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79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002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675" y="273050"/>
            <a:ext cx="681513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002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1613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 rot="10800000">
            <a:off x="-6898" y="-10666"/>
            <a:ext cx="12197310" cy="68686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10800000">
            <a:off x="-6898" y="-10666"/>
            <a:ext cx="12197310" cy="68686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11958117" y="5445224"/>
            <a:ext cx="246810" cy="7200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11958117" y="6165304"/>
            <a:ext cx="246810" cy="7200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349080" y="764704"/>
            <a:ext cx="11449272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  <a:effectLst>
            <a:outerShdw dist="25400" dir="5400000" algn="t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/>
        </p:nvSpPr>
        <p:spPr>
          <a:xfrm>
            <a:off x="313570" y="168029"/>
            <a:ext cx="246810" cy="2468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560380" y="414839"/>
            <a:ext cx="246810" cy="246810"/>
          </a:xfrm>
          <a:prstGeom prst="rect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0851972" y="314346"/>
            <a:ext cx="1093995" cy="36933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 </a:t>
            </a:r>
            <a:fld id="{2EEF1883-7A0E-4F66-9932-E581691AD397}" type="slidenum"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‹#›</a:t>
            </a:fld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image" Target="../media/image2.jpe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image" Target="../media/image1.png"/><Relationship Id="rId2" Type="http://schemas.openxmlformats.org/officeDocument/2006/relationships/tags" Target="../tags/tag3.xml"/><Relationship Id="rId16" Type="http://schemas.openxmlformats.org/officeDocument/2006/relationships/notesSlide" Target="../notesSlides/notesSlide1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A_图片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7" cstate="screen"/>
          <a:srcRect/>
          <a:stretch>
            <a:fillRect/>
          </a:stretch>
        </p:blipFill>
        <p:spPr bwMode="auto">
          <a:xfrm>
            <a:off x="-3175" y="4362044"/>
            <a:ext cx="12199938" cy="250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A_图片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 cstate="screen"/>
          <a:stretch>
            <a:fillRect/>
          </a:stretch>
        </p:blipFill>
        <p:spPr bwMode="auto">
          <a:xfrm>
            <a:off x="-7317" y="-10667"/>
            <a:ext cx="12190410" cy="4372711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pic>
      <p:sp>
        <p:nvSpPr>
          <p:cNvPr id="5" name="PA_文本框 3"/>
          <p:cNvSpPr txBox="1"/>
          <p:nvPr>
            <p:custDataLst>
              <p:tags r:id="rId3"/>
            </p:custDataLst>
          </p:nvPr>
        </p:nvSpPr>
        <p:spPr>
          <a:xfrm>
            <a:off x="504583" y="4910336"/>
            <a:ext cx="5734635" cy="10147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6000" b="1"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44000">
                      <a:srgbClr val="0070C0">
                        <a:shade val="67500"/>
                        <a:satMod val="115000"/>
                      </a:srgbClr>
                    </a:gs>
                    <a:gs pos="75000">
                      <a:srgbClr val="00B0F0"/>
                    </a:gs>
                    <a:gs pos="56000">
                      <a:srgbClr val="0070C0">
                        <a:shade val="100000"/>
                        <a:satMod val="115000"/>
                      </a:srgbClr>
                    </a:gs>
                  </a:gsLst>
                  <a:lin ang="18000000" scaled="0"/>
                  <a:tileRect/>
                </a:gra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System PVT</a:t>
            </a:r>
          </a:p>
        </p:txBody>
      </p:sp>
      <p:sp>
        <p:nvSpPr>
          <p:cNvPr id="6" name="PA_文本框 3"/>
          <p:cNvSpPr txBox="1"/>
          <p:nvPr>
            <p:custDataLst>
              <p:tags r:id="rId4"/>
            </p:custDataLst>
          </p:nvPr>
        </p:nvSpPr>
        <p:spPr>
          <a:xfrm>
            <a:off x="5086985" y="5466715"/>
            <a:ext cx="5751830" cy="3683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l-PL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Firma Jiaxing Yunyu New Energy Co.</a:t>
            </a:r>
          </a:p>
        </p:txBody>
      </p:sp>
      <p:sp>
        <p:nvSpPr>
          <p:cNvPr id="9" name="PA_Flowchart: Decision 8"/>
          <p:cNvSpPr/>
          <p:nvPr>
            <p:custDataLst>
              <p:tags r:id="rId5"/>
            </p:custDataLst>
          </p:nvPr>
        </p:nvSpPr>
        <p:spPr>
          <a:xfrm>
            <a:off x="8903518" y="3112113"/>
            <a:ext cx="2549085" cy="2464116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PA_Flowchart: Decision 10"/>
          <p:cNvSpPr/>
          <p:nvPr>
            <p:custDataLst>
              <p:tags r:id="rId6"/>
            </p:custDataLst>
          </p:nvPr>
        </p:nvSpPr>
        <p:spPr>
          <a:xfrm>
            <a:off x="7685671" y="4148920"/>
            <a:ext cx="412034" cy="398300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PA_Flowchart: Decision 13"/>
          <p:cNvSpPr/>
          <p:nvPr>
            <p:custDataLst>
              <p:tags r:id="rId7"/>
            </p:custDataLst>
          </p:nvPr>
        </p:nvSpPr>
        <p:spPr>
          <a:xfrm>
            <a:off x="8083240" y="3958766"/>
            <a:ext cx="824069" cy="796600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PA_Flowchart: Decision 14"/>
          <p:cNvSpPr/>
          <p:nvPr>
            <p:custDataLst>
              <p:tags r:id="rId8"/>
            </p:custDataLst>
          </p:nvPr>
        </p:nvSpPr>
        <p:spPr>
          <a:xfrm>
            <a:off x="10525794" y="2924536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PA_Flowchart: Decision 16"/>
          <p:cNvSpPr/>
          <p:nvPr>
            <p:custDataLst>
              <p:tags r:id="rId9"/>
            </p:custDataLst>
          </p:nvPr>
        </p:nvSpPr>
        <p:spPr>
          <a:xfrm>
            <a:off x="11393508" y="2800215"/>
            <a:ext cx="257216" cy="248642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PA_文本框 3"/>
          <p:cNvSpPr txBox="1"/>
          <p:nvPr>
            <p:custDataLst>
              <p:tags r:id="rId10"/>
            </p:custDataLst>
          </p:nvPr>
        </p:nvSpPr>
        <p:spPr>
          <a:xfrm>
            <a:off x="5883910" y="4869160"/>
            <a:ext cx="2731576" cy="27559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20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| Poświęcenie | Jakość | Uczciwość |</a:t>
            </a:r>
          </a:p>
        </p:txBody>
      </p:sp>
      <p:cxnSp>
        <p:nvCxnSpPr>
          <p:cNvPr id="13" name="PA_直接连接符 12"/>
          <p:cNvCxnSpPr/>
          <p:nvPr>
            <p:custDataLst>
              <p:tags r:id="rId11"/>
            </p:custDataLst>
          </p:nvPr>
        </p:nvCxnSpPr>
        <p:spPr>
          <a:xfrm>
            <a:off x="5651605" y="4799678"/>
            <a:ext cx="0" cy="1603086"/>
          </a:xfrm>
          <a:prstGeom prst="line">
            <a:avLst/>
          </a:prstGeom>
          <a:ln w="1905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A_Flowchart: Decision 20"/>
          <p:cNvSpPr/>
          <p:nvPr>
            <p:custDataLst>
              <p:tags r:id="rId12"/>
            </p:custDataLst>
          </p:nvPr>
        </p:nvSpPr>
        <p:spPr>
          <a:xfrm>
            <a:off x="10943632" y="3122133"/>
            <a:ext cx="1156968" cy="1118403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PA_文本框 45"/>
          <p:cNvSpPr txBox="1"/>
          <p:nvPr>
            <p:custDataLst>
              <p:tags r:id="rId13"/>
            </p:custDataLst>
          </p:nvPr>
        </p:nvSpPr>
        <p:spPr>
          <a:xfrm>
            <a:off x="5989943" y="6022449"/>
            <a:ext cx="486968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0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方正细圆简体" pitchFamily="2" charset="-122"/>
                <a:cs typeface="Times New Roman" panose="02020603050405020304" charset="0"/>
              </a:rPr>
              <a:t>Nauka i technika to pierwsza siła produkcyjna, </a:t>
            </a:r>
          </a:p>
          <a:p>
            <a:r>
              <a:rPr lang="pl-PL" sz="70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方正细圆简体" pitchFamily="2" charset="-122"/>
                <a:cs typeface="Times New Roman" panose="02020603050405020304" charset="0"/>
              </a:rPr>
              <a:t>a ludzie są pierwszym zasobem</a:t>
            </a:r>
          </a:p>
        </p:txBody>
      </p:sp>
      <p:sp>
        <p:nvSpPr>
          <p:cNvPr id="23" name="PA_Flowchart: Decision 22"/>
          <p:cNvSpPr/>
          <p:nvPr>
            <p:custDataLst>
              <p:tags r:id="rId14"/>
            </p:custDataLst>
          </p:nvPr>
        </p:nvSpPr>
        <p:spPr>
          <a:xfrm>
            <a:off x="11193456" y="4536909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649"/>
                            </p:stCondLst>
                            <p:childTnLst>
                              <p:par>
                                <p:cTn id="62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9" grpId="0" animBg="1"/>
      <p:bldP spid="9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8" grpId="0" bldLvl="0" animBg="1"/>
      <p:bldP spid="21" grpId="0" animBg="1"/>
      <p:bldP spid="20" grpId="0"/>
      <p:bldP spid="23" grpId="0" animBg="1"/>
      <p:bldP spid="2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725015" y="-11878"/>
            <a:ext cx="5230367" cy="4431779"/>
          </a:xfrm>
          <a:prstGeom prst="rect">
            <a:avLst/>
          </a:prstGeom>
          <a:blipFill dpi="0" rotWithShape="1">
            <a:blip r:embed="rId3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8383387" y="3532366"/>
            <a:ext cx="187071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Zakres zastosowania</a:t>
            </a:r>
          </a:p>
        </p:txBody>
      </p:sp>
      <p:grpSp>
        <p:nvGrpSpPr>
          <p:cNvPr id="34" name="组合 33"/>
          <p:cNvGrpSpPr/>
          <p:nvPr/>
        </p:nvGrpSpPr>
        <p:grpSpPr>
          <a:xfrm>
            <a:off x="10559702" y="3683144"/>
            <a:ext cx="1252780" cy="113577"/>
            <a:chOff x="9306922" y="3016002"/>
            <a:chExt cx="1252780" cy="113577"/>
          </a:xfrm>
        </p:grpSpPr>
        <p:sp>
          <p:nvSpPr>
            <p:cNvPr id="25" name="矩形 24"/>
            <p:cNvSpPr/>
            <p:nvPr/>
          </p:nvSpPr>
          <p:spPr>
            <a:xfrm flipV="1">
              <a:off x="9306922" y="3016002"/>
              <a:ext cx="638991" cy="11357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 flipV="1">
              <a:off x="9920711" y="3016002"/>
              <a:ext cx="638991" cy="11357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25015" y="3649216"/>
            <a:ext cx="5230367" cy="1565126"/>
            <a:chOff x="725015" y="3649216"/>
            <a:chExt cx="5230367" cy="1565126"/>
          </a:xfrm>
        </p:grpSpPr>
        <p:sp>
          <p:nvSpPr>
            <p:cNvPr id="4" name="流程图: 决策 3"/>
            <p:cNvSpPr/>
            <p:nvPr/>
          </p:nvSpPr>
          <p:spPr>
            <a:xfrm flipV="1">
              <a:off x="725015" y="3649216"/>
              <a:ext cx="5230367" cy="1565126"/>
            </a:xfrm>
            <a:prstGeom prst="flowChartDecision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2691779" y="3717032"/>
              <a:ext cx="1296145" cy="70675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4000" b="1">
                  <a:solidFill>
                    <a:schemeClr val="bg1"/>
                  </a:solidFill>
                  <a:latin typeface="Times New Roman" panose="02020603050405020304" charset="0"/>
                  <a:ea typeface="锐字荣光黑简1.0" pitchFamily="2" charset="-122"/>
                  <a:cs typeface="Times New Roman" panose="02020603050405020304" charset="0"/>
                </a:rPr>
                <a:t>03</a:t>
              </a:r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3161496" y="4793905"/>
              <a:ext cx="306359" cy="1324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8" name="文本框 3"/>
            <p:cNvSpPr txBox="1"/>
            <p:nvPr/>
          </p:nvSpPr>
          <p:spPr>
            <a:xfrm>
              <a:off x="2278782" y="4387416"/>
              <a:ext cx="2021717" cy="27559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200" b="1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——SPIS TREŚCI——</a:t>
              </a:r>
            </a:p>
          </p:txBody>
        </p:sp>
      </p:grpSp>
      <p:sp>
        <p:nvSpPr>
          <p:cNvPr id="35" name="文本框 3"/>
          <p:cNvSpPr txBox="1"/>
          <p:nvPr/>
        </p:nvSpPr>
        <p:spPr>
          <a:xfrm>
            <a:off x="6671270" y="2213042"/>
            <a:ext cx="5519143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Obszary zastosowań PVT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95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450"/>
                            </p:stCondLst>
                            <p:childTnLst>
                              <p:par>
                                <p:cTn id="3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23" grpId="0"/>
      <p:bldP spid="35" grpId="0" bldLvl="0" animBg="1"/>
      <p:bldP spid="35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646" y="188640"/>
            <a:ext cx="266429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Obszary zastosowań PVT</a:t>
            </a:r>
          </a:p>
        </p:txBody>
      </p:sp>
      <p:sp>
        <p:nvSpPr>
          <p:cNvPr id="62" name="矩形 61"/>
          <p:cNvSpPr/>
          <p:nvPr/>
        </p:nvSpPr>
        <p:spPr>
          <a:xfrm>
            <a:off x="305075" y="789246"/>
            <a:ext cx="2844000" cy="45303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3241794" y="789246"/>
            <a:ext cx="2844000" cy="453036"/>
          </a:xfrm>
          <a:prstGeom prst="rect">
            <a:avLst/>
          </a:prstGeom>
          <a:solidFill>
            <a:srgbClr val="3B79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6178513" y="789246"/>
            <a:ext cx="2844000" cy="453036"/>
          </a:xfrm>
          <a:prstGeom prst="rect">
            <a:avLst/>
          </a:prstGeom>
          <a:solidFill>
            <a:srgbClr val="8BA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9115231" y="789246"/>
            <a:ext cx="2844000" cy="453036"/>
          </a:xfrm>
          <a:prstGeom prst="rect">
            <a:avLst/>
          </a:prstGeom>
          <a:solidFill>
            <a:srgbClr val="19C3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6" name="TextBox 5"/>
          <p:cNvSpPr txBox="1"/>
          <p:nvPr/>
        </p:nvSpPr>
        <p:spPr>
          <a:xfrm>
            <a:off x="9115231" y="939619"/>
            <a:ext cx="2844000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pl-PL" sz="120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04 Ogrzewanie szklarń, farm, nawożenie</a:t>
            </a:r>
          </a:p>
        </p:txBody>
      </p:sp>
      <p:sp>
        <p:nvSpPr>
          <p:cNvPr id="67" name="TextBox 6"/>
          <p:cNvSpPr txBox="1"/>
          <p:nvPr/>
        </p:nvSpPr>
        <p:spPr>
          <a:xfrm>
            <a:off x="305075" y="847287"/>
            <a:ext cx="28440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pl-PL" sz="1200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01  </a:t>
            </a:r>
            <a:r>
              <a:rPr lang="pl-PL" sz="12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Ogrzewanie budynków mieszkalnych i zaopatrzenie w ciepłą wodę </a:t>
            </a:r>
          </a:p>
        </p:txBody>
      </p:sp>
      <p:sp>
        <p:nvSpPr>
          <p:cNvPr id="68" name="TextBox 7"/>
          <p:cNvSpPr txBox="1"/>
          <p:nvPr/>
        </p:nvSpPr>
        <p:spPr>
          <a:xfrm>
            <a:off x="3241794" y="939619"/>
            <a:ext cx="2844000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pl-PL" sz="120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02  Ogrzewanie basenu</a:t>
            </a:r>
          </a:p>
        </p:txBody>
      </p:sp>
      <p:sp>
        <p:nvSpPr>
          <p:cNvPr id="69" name="TextBox 8"/>
          <p:cNvSpPr txBox="1"/>
          <p:nvPr/>
        </p:nvSpPr>
        <p:spPr>
          <a:xfrm>
            <a:off x="6178513" y="847286"/>
            <a:ext cx="28440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pl-PL" sz="120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03  Dostarczanie ciepłej wody i  ogrzewanie szkół, szpitali</a:t>
            </a:r>
          </a:p>
        </p:txBody>
      </p:sp>
      <p:pic>
        <p:nvPicPr>
          <p:cNvPr id="70" name="图片 69" descr="图示&#10;&#10;描述已自动生成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07" y="1846912"/>
            <a:ext cx="11521440" cy="413302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6D1916B-7DB5-401E-921F-1A6059FC6402}"/>
              </a:ext>
            </a:extLst>
          </p:cNvPr>
          <p:cNvSpPr txBox="1"/>
          <p:nvPr/>
        </p:nvSpPr>
        <p:spPr>
          <a:xfrm>
            <a:off x="1846734" y="2025134"/>
            <a:ext cx="360040" cy="107722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7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Inwerter</a:t>
            </a:r>
            <a:endParaRPr lang="zh-CN" altLang="en-US" sz="7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BFBE135-DFF0-412A-9E18-D0BE73175F85}"/>
              </a:ext>
            </a:extLst>
          </p:cNvPr>
          <p:cNvSpPr txBox="1"/>
          <p:nvPr/>
        </p:nvSpPr>
        <p:spPr>
          <a:xfrm>
            <a:off x="1342678" y="4293096"/>
            <a:ext cx="360040" cy="107722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7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Zawór</a:t>
            </a:r>
            <a:endParaRPr lang="zh-CN" altLang="en-US" sz="7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0176617-210B-4CE8-920E-82C6A7E2FA36}"/>
              </a:ext>
            </a:extLst>
          </p:cNvPr>
          <p:cNvSpPr txBox="1"/>
          <p:nvPr/>
        </p:nvSpPr>
        <p:spPr>
          <a:xfrm>
            <a:off x="1414686" y="4653136"/>
            <a:ext cx="432048" cy="215444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7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Stacja robocza</a:t>
            </a:r>
            <a:endParaRPr lang="zh-CN" altLang="en-US" sz="7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75EC321-BF5C-44A6-9187-4699AC9B86FE}"/>
              </a:ext>
            </a:extLst>
          </p:cNvPr>
          <p:cNvSpPr txBox="1"/>
          <p:nvPr/>
        </p:nvSpPr>
        <p:spPr>
          <a:xfrm>
            <a:off x="1342678" y="5235861"/>
            <a:ext cx="360040" cy="107722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7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Zawór</a:t>
            </a:r>
            <a:endParaRPr lang="zh-CN" altLang="en-US" sz="7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464C5EC-FBF0-49CF-9F91-AE38B79292AE}"/>
              </a:ext>
            </a:extLst>
          </p:cNvPr>
          <p:cNvSpPr txBox="1"/>
          <p:nvPr/>
        </p:nvSpPr>
        <p:spPr>
          <a:xfrm>
            <a:off x="406574" y="5020418"/>
            <a:ext cx="576064" cy="215444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7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Zbiornik wyrównawczy</a:t>
            </a:r>
            <a:endParaRPr lang="zh-CN" altLang="en-US" sz="7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952BD06-65F6-446F-8A7A-2C36726F64DD}"/>
              </a:ext>
            </a:extLst>
          </p:cNvPr>
          <p:cNvSpPr txBox="1"/>
          <p:nvPr/>
        </p:nvSpPr>
        <p:spPr>
          <a:xfrm>
            <a:off x="4303754" y="4539560"/>
            <a:ext cx="360040" cy="107722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7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Zawór</a:t>
            </a:r>
            <a:endParaRPr lang="zh-CN" altLang="en-US" sz="7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20ABF00-ABAB-4460-A535-460D71DC0A34}"/>
              </a:ext>
            </a:extLst>
          </p:cNvPr>
          <p:cNvSpPr txBox="1"/>
          <p:nvPr/>
        </p:nvSpPr>
        <p:spPr>
          <a:xfrm>
            <a:off x="6527254" y="4581128"/>
            <a:ext cx="360040" cy="107722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7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Zawór</a:t>
            </a:r>
            <a:endParaRPr lang="zh-CN" altLang="en-US" sz="7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870EC30-A818-43BA-A8A8-752C121D35E5}"/>
              </a:ext>
            </a:extLst>
          </p:cNvPr>
          <p:cNvSpPr txBox="1"/>
          <p:nvPr/>
        </p:nvSpPr>
        <p:spPr>
          <a:xfrm>
            <a:off x="4583038" y="5445224"/>
            <a:ext cx="360040" cy="107722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7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Zawór</a:t>
            </a:r>
            <a:endParaRPr lang="zh-CN" altLang="en-US" sz="7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BEDDC3A-424A-4835-9564-3D325D749CB9}"/>
              </a:ext>
            </a:extLst>
          </p:cNvPr>
          <p:cNvSpPr txBox="1"/>
          <p:nvPr/>
        </p:nvSpPr>
        <p:spPr>
          <a:xfrm>
            <a:off x="3430910" y="5586674"/>
            <a:ext cx="792088" cy="107722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7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Zbiornik z 2 cewkami</a:t>
            </a:r>
            <a:endParaRPr lang="zh-CN" altLang="en-US" sz="7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4E642C7-A5B8-4CB4-A4EF-2701E033DD15}"/>
              </a:ext>
            </a:extLst>
          </p:cNvPr>
          <p:cNvSpPr txBox="1"/>
          <p:nvPr/>
        </p:nvSpPr>
        <p:spPr>
          <a:xfrm>
            <a:off x="4810420" y="5289722"/>
            <a:ext cx="1788841" cy="107722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7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Instalacja wodna w gospodarstwie domowym</a:t>
            </a:r>
            <a:endParaRPr lang="zh-CN" altLang="en-US" sz="7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A5C8188-5173-4BF2-AD57-E8DB96A8A9A6}"/>
              </a:ext>
            </a:extLst>
          </p:cNvPr>
          <p:cNvSpPr txBox="1"/>
          <p:nvPr/>
        </p:nvSpPr>
        <p:spPr>
          <a:xfrm>
            <a:off x="5015086" y="4257382"/>
            <a:ext cx="1132386" cy="107722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7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Centralne ogrzewanie gazowe</a:t>
            </a:r>
            <a:endParaRPr lang="zh-CN" altLang="en-US" sz="7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88D7DF6-43B7-4EA9-AFAD-DD5EF1D6A626}"/>
              </a:ext>
            </a:extLst>
          </p:cNvPr>
          <p:cNvSpPr txBox="1"/>
          <p:nvPr/>
        </p:nvSpPr>
        <p:spPr>
          <a:xfrm>
            <a:off x="4154070" y="5239238"/>
            <a:ext cx="360040" cy="107722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7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Pompa</a:t>
            </a:r>
            <a:endParaRPr lang="zh-CN" altLang="en-US" sz="7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646" y="188640"/>
            <a:ext cx="2664296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Obszary zastosowań PVT</a:t>
            </a:r>
          </a:p>
        </p:txBody>
      </p:sp>
      <p:sp>
        <p:nvSpPr>
          <p:cNvPr id="62" name="矩形 61"/>
          <p:cNvSpPr/>
          <p:nvPr/>
        </p:nvSpPr>
        <p:spPr>
          <a:xfrm>
            <a:off x="305075" y="789246"/>
            <a:ext cx="2844000" cy="45303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3241794" y="789246"/>
            <a:ext cx="2844000" cy="453036"/>
          </a:xfrm>
          <a:prstGeom prst="rect">
            <a:avLst/>
          </a:prstGeom>
          <a:solidFill>
            <a:srgbClr val="3B79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9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6178513" y="789246"/>
            <a:ext cx="2844000" cy="453036"/>
          </a:xfrm>
          <a:prstGeom prst="rect">
            <a:avLst/>
          </a:prstGeom>
          <a:solidFill>
            <a:srgbClr val="8BA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9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9115231" y="789246"/>
            <a:ext cx="2844000" cy="453036"/>
          </a:xfrm>
          <a:prstGeom prst="rect">
            <a:avLst/>
          </a:prstGeom>
          <a:solidFill>
            <a:srgbClr val="19C3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9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6" name="TextBox 5"/>
          <p:cNvSpPr txBox="1"/>
          <p:nvPr/>
        </p:nvSpPr>
        <p:spPr>
          <a:xfrm>
            <a:off x="9115231" y="939619"/>
            <a:ext cx="2844000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pl-PL" sz="120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04 Ogrzewanie szklarń, farm, nawożenie</a:t>
            </a:r>
          </a:p>
        </p:txBody>
      </p:sp>
      <p:sp>
        <p:nvSpPr>
          <p:cNvPr id="67" name="TextBox 6"/>
          <p:cNvSpPr txBox="1"/>
          <p:nvPr/>
        </p:nvSpPr>
        <p:spPr>
          <a:xfrm>
            <a:off x="305075" y="822678"/>
            <a:ext cx="28440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01   Ogrzewanie budynków mieszkalnych i zaopatrzenie w ciepłą wodę </a:t>
            </a:r>
          </a:p>
        </p:txBody>
      </p:sp>
      <p:sp>
        <p:nvSpPr>
          <p:cNvPr id="68" name="TextBox 7"/>
          <p:cNvSpPr txBox="1"/>
          <p:nvPr/>
        </p:nvSpPr>
        <p:spPr>
          <a:xfrm>
            <a:off x="3241794" y="939619"/>
            <a:ext cx="2844000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pl-PL" sz="1200" b="1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02  Ogrzewanie basenu</a:t>
            </a:r>
          </a:p>
        </p:txBody>
      </p:sp>
      <p:sp>
        <p:nvSpPr>
          <p:cNvPr id="69" name="TextBox 8"/>
          <p:cNvSpPr txBox="1"/>
          <p:nvPr/>
        </p:nvSpPr>
        <p:spPr>
          <a:xfrm>
            <a:off x="6178513" y="847286"/>
            <a:ext cx="28440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pl-PL" sz="120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03  Dostarczanie ciepłej wody i  ogrzewanie szkół, szpitali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9880" y="1224533"/>
            <a:ext cx="10470652" cy="5526086"/>
          </a:xfrm>
          <a:prstGeom prst="rect">
            <a:avLst/>
          </a:prstGeom>
        </p:spPr>
      </p:pic>
      <p:pic>
        <p:nvPicPr>
          <p:cNvPr id="14" name="图片 13" descr="C:/Users/Administrator/AppData/Roaming/JisuOffice/ETemp/37912_18796320/fImage28149519403723.jpe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77" y="1272540"/>
            <a:ext cx="2896235" cy="2156460"/>
          </a:xfrm>
          <a:prstGeom prst="rect">
            <a:avLst/>
          </a:prstGeom>
          <a:noFill/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6F7EF6EE-6EF4-4672-A00F-1CB13ED28E7C}"/>
              </a:ext>
            </a:extLst>
          </p:cNvPr>
          <p:cNvSpPr txBox="1"/>
          <p:nvPr/>
        </p:nvSpPr>
        <p:spPr>
          <a:xfrm>
            <a:off x="4799062" y="1677569"/>
            <a:ext cx="432048" cy="123111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Inwerter</a:t>
            </a:r>
            <a:endParaRPr lang="zh-CN" altLang="en-US" sz="8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195B9C8-E0ED-4DB0-A3E5-9CD8815AFC24}"/>
              </a:ext>
            </a:extLst>
          </p:cNvPr>
          <p:cNvSpPr txBox="1"/>
          <p:nvPr/>
        </p:nvSpPr>
        <p:spPr>
          <a:xfrm>
            <a:off x="4447770" y="5670773"/>
            <a:ext cx="1215388" cy="123111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8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Powietrzna pompa ciepła</a:t>
            </a:r>
            <a:endParaRPr lang="zh-CN" altLang="en-US" sz="8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64681B7-39DF-459B-81DA-598CCDF4E3A0}"/>
              </a:ext>
            </a:extLst>
          </p:cNvPr>
          <p:cNvSpPr txBox="1"/>
          <p:nvPr/>
        </p:nvSpPr>
        <p:spPr>
          <a:xfrm>
            <a:off x="5320250" y="6112346"/>
            <a:ext cx="342908" cy="123111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8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pompa</a:t>
            </a:r>
            <a:endParaRPr lang="zh-CN" altLang="en-US" sz="8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DBF1255-ECD1-4F84-86E3-93D44C6FFB1F}"/>
              </a:ext>
            </a:extLst>
          </p:cNvPr>
          <p:cNvSpPr txBox="1"/>
          <p:nvPr/>
        </p:nvSpPr>
        <p:spPr>
          <a:xfrm>
            <a:off x="4062545" y="6399961"/>
            <a:ext cx="342908" cy="123111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8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pompa</a:t>
            </a:r>
            <a:endParaRPr lang="zh-CN" altLang="en-US" sz="8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508D660-C590-489F-89DB-3F663C9BA83E}"/>
              </a:ext>
            </a:extLst>
          </p:cNvPr>
          <p:cNvSpPr txBox="1"/>
          <p:nvPr/>
        </p:nvSpPr>
        <p:spPr>
          <a:xfrm>
            <a:off x="4631982" y="6599663"/>
            <a:ext cx="846964" cy="123111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8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Wlot zimnej wody</a:t>
            </a:r>
            <a:endParaRPr lang="zh-CN" altLang="en-US" sz="8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B2F65CF-B998-42D5-BF7C-3659BB6A6BD2}"/>
              </a:ext>
            </a:extLst>
          </p:cNvPr>
          <p:cNvSpPr txBox="1"/>
          <p:nvPr/>
        </p:nvSpPr>
        <p:spPr>
          <a:xfrm>
            <a:off x="7364513" y="5462349"/>
            <a:ext cx="530893" cy="246221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8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Wymiennik ciepła</a:t>
            </a:r>
            <a:endParaRPr lang="zh-CN" altLang="en-US" sz="8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71325EE-A117-4ED2-85EC-8750522A3CFD}"/>
              </a:ext>
            </a:extLst>
          </p:cNvPr>
          <p:cNvSpPr txBox="1"/>
          <p:nvPr/>
        </p:nvSpPr>
        <p:spPr>
          <a:xfrm>
            <a:off x="9479582" y="5500831"/>
            <a:ext cx="530893" cy="123111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8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Basen</a:t>
            </a:r>
            <a:endParaRPr lang="zh-CN" altLang="en-US" sz="8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DD9F64A-17EE-47CF-AF2C-25A67D6DA2AD}"/>
              </a:ext>
            </a:extLst>
          </p:cNvPr>
          <p:cNvSpPr txBox="1"/>
          <p:nvPr/>
        </p:nvSpPr>
        <p:spPr>
          <a:xfrm>
            <a:off x="5913066" y="6418395"/>
            <a:ext cx="798402" cy="123111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8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ZBIORNIK WODNY</a:t>
            </a:r>
            <a:endParaRPr lang="zh-CN" altLang="en-US" sz="8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66659B2-039F-45D6-9545-ADC996941723}"/>
              </a:ext>
            </a:extLst>
          </p:cNvPr>
          <p:cNvSpPr txBox="1"/>
          <p:nvPr/>
        </p:nvSpPr>
        <p:spPr>
          <a:xfrm>
            <a:off x="7112843" y="6245571"/>
            <a:ext cx="342908" cy="123111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8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pompa</a:t>
            </a:r>
            <a:endParaRPr lang="zh-CN" altLang="en-US" sz="8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5C8B3BF-84B8-446F-BD36-6F13F3CBF13A}"/>
              </a:ext>
            </a:extLst>
          </p:cNvPr>
          <p:cNvSpPr txBox="1"/>
          <p:nvPr/>
        </p:nvSpPr>
        <p:spPr>
          <a:xfrm>
            <a:off x="7904931" y="6276011"/>
            <a:ext cx="342908" cy="123111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8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pompa</a:t>
            </a:r>
            <a:endParaRPr lang="zh-CN" altLang="en-US" sz="8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646" y="188640"/>
            <a:ext cx="2664296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Obszary zastosowań PVT</a:t>
            </a:r>
          </a:p>
        </p:txBody>
      </p:sp>
      <p:sp>
        <p:nvSpPr>
          <p:cNvPr id="62" name="矩形 61"/>
          <p:cNvSpPr/>
          <p:nvPr/>
        </p:nvSpPr>
        <p:spPr>
          <a:xfrm>
            <a:off x="305075" y="789246"/>
            <a:ext cx="2844000" cy="45303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3241794" y="789246"/>
            <a:ext cx="2844000" cy="453036"/>
          </a:xfrm>
          <a:prstGeom prst="rect">
            <a:avLst/>
          </a:prstGeom>
          <a:solidFill>
            <a:srgbClr val="3B79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6178513" y="789246"/>
            <a:ext cx="2844000" cy="453036"/>
          </a:xfrm>
          <a:prstGeom prst="rect">
            <a:avLst/>
          </a:prstGeom>
          <a:solidFill>
            <a:srgbClr val="8BA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9115231" y="789246"/>
            <a:ext cx="2844000" cy="453036"/>
          </a:xfrm>
          <a:prstGeom prst="rect">
            <a:avLst/>
          </a:prstGeom>
          <a:solidFill>
            <a:srgbClr val="19C3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6" name="TextBox 5"/>
          <p:cNvSpPr txBox="1"/>
          <p:nvPr/>
        </p:nvSpPr>
        <p:spPr>
          <a:xfrm>
            <a:off x="9115231" y="939619"/>
            <a:ext cx="2844000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pl-PL" sz="120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04 Ogrzewanie szklarń, farm, nawożenie</a:t>
            </a:r>
          </a:p>
        </p:txBody>
      </p:sp>
      <p:sp>
        <p:nvSpPr>
          <p:cNvPr id="67" name="TextBox 6"/>
          <p:cNvSpPr txBox="1"/>
          <p:nvPr/>
        </p:nvSpPr>
        <p:spPr>
          <a:xfrm>
            <a:off x="305075" y="822678"/>
            <a:ext cx="28440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01   Ogrzewanie budynków mieszkalnych i zaopatrzenie w ciepłą wodę </a:t>
            </a:r>
          </a:p>
        </p:txBody>
      </p:sp>
      <p:sp>
        <p:nvSpPr>
          <p:cNvPr id="68" name="TextBox 7"/>
          <p:cNvSpPr txBox="1"/>
          <p:nvPr/>
        </p:nvSpPr>
        <p:spPr>
          <a:xfrm>
            <a:off x="3241794" y="939619"/>
            <a:ext cx="2844000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pl-PL" sz="120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02  Ogrzewanie basenu</a:t>
            </a:r>
          </a:p>
        </p:txBody>
      </p:sp>
      <p:sp>
        <p:nvSpPr>
          <p:cNvPr id="69" name="TextBox 8"/>
          <p:cNvSpPr txBox="1"/>
          <p:nvPr/>
        </p:nvSpPr>
        <p:spPr>
          <a:xfrm>
            <a:off x="6178513" y="847287"/>
            <a:ext cx="28440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pl-PL" sz="1200" b="1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03  Dostarczanie ciepłej wody i  ogrzewanie szkół, szpitali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406574" y="1772816"/>
            <a:ext cx="11058704" cy="4729536"/>
            <a:chOff x="622191" y="1179334"/>
            <a:chExt cx="11058704" cy="4729536"/>
          </a:xfrm>
        </p:grpSpPr>
        <p:pic>
          <p:nvPicPr>
            <p:cNvPr id="16" name="图片 15" descr="C:/Users/Administrator/AppData/Roaming/JisuOffice/ETemp/41676_14956432/fImage598942327558.jpe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191" y="1197160"/>
              <a:ext cx="8376035" cy="4711710"/>
            </a:xfrm>
            <a:prstGeom prst="rect">
              <a:avLst/>
            </a:prstGeom>
            <a:noFill/>
          </p:spPr>
        </p:pic>
        <p:pic>
          <p:nvPicPr>
            <p:cNvPr id="17" name="图片 16" descr="C:/Users/Administrator/AppData/Roaming/JisuOffice/ETemp/37912_18796320/fImage26037319394470.jpe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0545" y="1179334"/>
              <a:ext cx="2800350" cy="2108835"/>
            </a:xfrm>
            <a:prstGeom prst="rect">
              <a:avLst/>
            </a:prstGeom>
            <a:noFill/>
          </p:spPr>
        </p:pic>
        <p:pic>
          <p:nvPicPr>
            <p:cNvPr id="18" name="图片 17" descr="C:/Users/Administrator/AppData/Roaming/JisuOffice/ETemp/37912_18796320/fImage60996519418243.jpe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0545" y="3726479"/>
              <a:ext cx="2800350" cy="2182391"/>
            </a:xfrm>
            <a:prstGeom prst="rect">
              <a:avLst/>
            </a:prstGeom>
            <a:noFill/>
          </p:spPr>
        </p:pic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19D07286-712F-45F9-A7BF-01FF3A8D8DD4}"/>
              </a:ext>
            </a:extLst>
          </p:cNvPr>
          <p:cNvSpPr txBox="1"/>
          <p:nvPr/>
        </p:nvSpPr>
        <p:spPr>
          <a:xfrm>
            <a:off x="2422798" y="2286397"/>
            <a:ext cx="432048" cy="123111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Inwerter</a:t>
            </a:r>
            <a:endParaRPr lang="zh-CN" altLang="en-US" sz="80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DEBA493-87BE-4209-91EE-CB0C6AE5D594}"/>
              </a:ext>
            </a:extLst>
          </p:cNvPr>
          <p:cNvSpPr txBox="1"/>
          <p:nvPr/>
        </p:nvSpPr>
        <p:spPr>
          <a:xfrm>
            <a:off x="5612992" y="3645024"/>
            <a:ext cx="842254" cy="246221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8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Regulator (ciepła woda)</a:t>
            </a:r>
            <a:endParaRPr lang="zh-CN" altLang="en-US" sz="8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46E4EBC-C016-48FF-8C15-BEC2848FB4B5}"/>
              </a:ext>
            </a:extLst>
          </p:cNvPr>
          <p:cNvSpPr txBox="1"/>
          <p:nvPr/>
        </p:nvSpPr>
        <p:spPr>
          <a:xfrm>
            <a:off x="5337747" y="4725144"/>
            <a:ext cx="842254" cy="246221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8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zbiornik wody obiegowej</a:t>
            </a:r>
            <a:endParaRPr lang="zh-CN" altLang="en-US" sz="8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1574376-C960-4585-97B0-6D5DB607AB2B}"/>
              </a:ext>
            </a:extLst>
          </p:cNvPr>
          <p:cNvSpPr txBox="1"/>
          <p:nvPr/>
        </p:nvSpPr>
        <p:spPr>
          <a:xfrm>
            <a:off x="5447134" y="5259630"/>
            <a:ext cx="1080120" cy="123111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8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Wodna pompa ciepła</a:t>
            </a:r>
            <a:endParaRPr lang="zh-CN" altLang="en-US" sz="8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291F4B3-7FB0-464E-B0B3-135AA068CB27}"/>
              </a:ext>
            </a:extLst>
          </p:cNvPr>
          <p:cNvSpPr txBox="1"/>
          <p:nvPr/>
        </p:nvSpPr>
        <p:spPr>
          <a:xfrm>
            <a:off x="7175326" y="5411156"/>
            <a:ext cx="1080120" cy="123111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8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zbiornik ciepłej wody</a:t>
            </a:r>
            <a:endParaRPr lang="zh-CN" altLang="en-US" sz="8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E45FB07-402F-41D4-807D-7A227056D987}"/>
              </a:ext>
            </a:extLst>
          </p:cNvPr>
          <p:cNvSpPr txBox="1"/>
          <p:nvPr/>
        </p:nvSpPr>
        <p:spPr>
          <a:xfrm>
            <a:off x="3358902" y="5589240"/>
            <a:ext cx="1080120" cy="123111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8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Pompa wspomagająca</a:t>
            </a:r>
            <a:endParaRPr lang="zh-CN" altLang="en-US" sz="8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B24DB88-6008-42E8-9AE6-ADB44CEB95C5}"/>
              </a:ext>
            </a:extLst>
          </p:cNvPr>
          <p:cNvSpPr txBox="1"/>
          <p:nvPr/>
        </p:nvSpPr>
        <p:spPr>
          <a:xfrm>
            <a:off x="5309172" y="5795270"/>
            <a:ext cx="423664" cy="123111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8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pompa</a:t>
            </a:r>
            <a:endParaRPr lang="zh-CN" altLang="en-US" sz="8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4C42CF75-8F5D-47FC-9931-C18660A6CDEF}"/>
              </a:ext>
            </a:extLst>
          </p:cNvPr>
          <p:cNvSpPr txBox="1"/>
          <p:nvPr/>
        </p:nvSpPr>
        <p:spPr>
          <a:xfrm>
            <a:off x="6340143" y="5807990"/>
            <a:ext cx="423664" cy="123111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8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pompa</a:t>
            </a:r>
            <a:endParaRPr lang="zh-CN" altLang="en-US" sz="8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电脑游戏的截图&#10;&#10;中度可信度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54" y="1512123"/>
            <a:ext cx="10850880" cy="50852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4646" y="188640"/>
            <a:ext cx="2664296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Obszary zastosowań PVT</a:t>
            </a:r>
          </a:p>
        </p:txBody>
      </p:sp>
      <p:sp>
        <p:nvSpPr>
          <p:cNvPr id="62" name="矩形 61"/>
          <p:cNvSpPr/>
          <p:nvPr/>
        </p:nvSpPr>
        <p:spPr>
          <a:xfrm>
            <a:off x="305075" y="789246"/>
            <a:ext cx="2844000" cy="45303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3241794" y="789246"/>
            <a:ext cx="2844000" cy="453036"/>
          </a:xfrm>
          <a:prstGeom prst="rect">
            <a:avLst/>
          </a:prstGeom>
          <a:solidFill>
            <a:srgbClr val="3B79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6178513" y="789246"/>
            <a:ext cx="2844000" cy="453036"/>
          </a:xfrm>
          <a:prstGeom prst="rect">
            <a:avLst/>
          </a:prstGeom>
          <a:solidFill>
            <a:srgbClr val="8BA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9115231" y="789246"/>
            <a:ext cx="2844000" cy="453036"/>
          </a:xfrm>
          <a:prstGeom prst="rect">
            <a:avLst/>
          </a:prstGeom>
          <a:solidFill>
            <a:srgbClr val="19C3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6" name="TextBox 5"/>
          <p:cNvSpPr txBox="1"/>
          <p:nvPr/>
        </p:nvSpPr>
        <p:spPr>
          <a:xfrm>
            <a:off x="9115231" y="939621"/>
            <a:ext cx="2936718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pl-PL" sz="1200" b="1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04 Ogrzewanie szklarń, farm, nawożenie</a:t>
            </a:r>
          </a:p>
        </p:txBody>
      </p:sp>
      <p:sp>
        <p:nvSpPr>
          <p:cNvPr id="67" name="TextBox 6"/>
          <p:cNvSpPr txBox="1"/>
          <p:nvPr/>
        </p:nvSpPr>
        <p:spPr>
          <a:xfrm>
            <a:off x="305075" y="822678"/>
            <a:ext cx="28440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01   Ogrzewanie budynków mieszkalnych i zaopatrzenie w ciepłą wodę </a:t>
            </a:r>
          </a:p>
        </p:txBody>
      </p:sp>
      <p:sp>
        <p:nvSpPr>
          <p:cNvPr id="68" name="TextBox 7"/>
          <p:cNvSpPr txBox="1"/>
          <p:nvPr/>
        </p:nvSpPr>
        <p:spPr>
          <a:xfrm>
            <a:off x="3241794" y="939619"/>
            <a:ext cx="2844000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pl-PL" sz="120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02  Ogrzewanie basenu</a:t>
            </a:r>
          </a:p>
        </p:txBody>
      </p:sp>
      <p:sp>
        <p:nvSpPr>
          <p:cNvPr id="69" name="TextBox 8"/>
          <p:cNvSpPr txBox="1"/>
          <p:nvPr/>
        </p:nvSpPr>
        <p:spPr>
          <a:xfrm>
            <a:off x="6178513" y="847287"/>
            <a:ext cx="28440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pl-PL" sz="120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03  Dostarczanie ciepłej wody i  ogrzewanie szkół, szpitali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0DB8247-2403-4427-9ED9-E3D6CAD963BC}"/>
              </a:ext>
            </a:extLst>
          </p:cNvPr>
          <p:cNvSpPr txBox="1"/>
          <p:nvPr/>
        </p:nvSpPr>
        <p:spPr>
          <a:xfrm>
            <a:off x="4693906" y="1806724"/>
            <a:ext cx="537203" cy="153888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1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Inwerter</a:t>
            </a:r>
            <a:endParaRPr lang="zh-CN" altLang="en-US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725015" y="-11878"/>
            <a:ext cx="5230367" cy="4431779"/>
          </a:xfrm>
          <a:prstGeom prst="rect">
            <a:avLst/>
          </a:prstGeom>
          <a:blipFill dpi="0" rotWithShape="1">
            <a:blip r:embed="rId3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725015" y="3649216"/>
            <a:ext cx="5230367" cy="1565126"/>
            <a:chOff x="725015" y="3649216"/>
            <a:chExt cx="5230367" cy="1565126"/>
          </a:xfrm>
        </p:grpSpPr>
        <p:sp>
          <p:nvSpPr>
            <p:cNvPr id="4" name="流程图: 决策 3"/>
            <p:cNvSpPr/>
            <p:nvPr/>
          </p:nvSpPr>
          <p:spPr>
            <a:xfrm flipV="1">
              <a:off x="725015" y="3649216"/>
              <a:ext cx="5230367" cy="1565126"/>
            </a:xfrm>
            <a:prstGeom prst="flowChartDecision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2691779" y="3717032"/>
              <a:ext cx="1296145" cy="70675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4000" b="1">
                  <a:solidFill>
                    <a:schemeClr val="bg1"/>
                  </a:solidFill>
                  <a:latin typeface="Times New Roman" panose="02020603050405020304" charset="0"/>
                  <a:ea typeface="锐字荣光黑简1.0" pitchFamily="2" charset="-122"/>
                  <a:cs typeface="Times New Roman" panose="02020603050405020304" charset="0"/>
                </a:rPr>
                <a:t>04</a:t>
              </a:r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3161496" y="4793905"/>
              <a:ext cx="306359" cy="1324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8" name="文本框 3"/>
            <p:cNvSpPr txBox="1"/>
            <p:nvPr/>
          </p:nvSpPr>
          <p:spPr>
            <a:xfrm>
              <a:off x="2278782" y="4387416"/>
              <a:ext cx="2021717" cy="27559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200" b="1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——SPIS TREŚCI——</a:t>
              </a:r>
            </a:p>
          </p:txBody>
        </p:sp>
      </p:grpSp>
      <p:sp>
        <p:nvSpPr>
          <p:cNvPr id="35" name="文本框 3"/>
          <p:cNvSpPr txBox="1"/>
          <p:nvPr/>
        </p:nvSpPr>
        <p:spPr>
          <a:xfrm>
            <a:off x="6023074" y="2132737"/>
            <a:ext cx="5616748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Najnowsza mikrosieć PVT typu rozproszonego cztery-w-jednym</a:t>
            </a:r>
          </a:p>
        </p:txBody>
      </p:sp>
      <p:sp>
        <p:nvSpPr>
          <p:cNvPr id="13" name="矩形 12"/>
          <p:cNvSpPr/>
          <p:nvPr/>
        </p:nvSpPr>
        <p:spPr>
          <a:xfrm>
            <a:off x="7607374" y="3532366"/>
            <a:ext cx="288099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Sieć regionalna cztery-w-jednym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10559702" y="3683144"/>
            <a:ext cx="1252780" cy="113577"/>
            <a:chOff x="9306922" y="3016002"/>
            <a:chExt cx="1252780" cy="113577"/>
          </a:xfrm>
        </p:grpSpPr>
        <p:sp>
          <p:nvSpPr>
            <p:cNvPr id="15" name="矩形 14"/>
            <p:cNvSpPr/>
            <p:nvPr/>
          </p:nvSpPr>
          <p:spPr>
            <a:xfrm flipV="1">
              <a:off x="9306922" y="3016002"/>
              <a:ext cx="638991" cy="11357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 flipV="1">
              <a:off x="9920711" y="3016002"/>
              <a:ext cx="638991" cy="11357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5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5" grpId="0" bldLvl="0" animBg="1"/>
      <p:bldP spid="35" grpId="1" bldLvl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1102995" y="169545"/>
            <a:ext cx="71088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Najnowsza mikrosieć PVT typu rozproszonego cztery-w-jednym</a:t>
            </a:r>
          </a:p>
        </p:txBody>
      </p:sp>
      <p:sp>
        <p:nvSpPr>
          <p:cNvPr id="47" name="矩形 46"/>
          <p:cNvSpPr/>
          <p:nvPr/>
        </p:nvSpPr>
        <p:spPr>
          <a:xfrm>
            <a:off x="550590" y="5373216"/>
            <a:ext cx="11089232" cy="1060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pl-PL" sz="14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Unikalne połączenie wielu technologii, wykorzystujące PVT, pompę ciepła i międzysezonowe magazynowanie energii. Zapewnia wytwarzanie energii, ogrzewanie, chłodzenie i ciepłą wodę, cztery-w-jednym. Gwarantujemy pełen zakres usług w zakresie produktów, projektowania, instalacji i obsługi posprzedażowej.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822" y="692696"/>
            <a:ext cx="7200800" cy="450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57501C8-C60A-49A2-991D-1538A182E44B}"/>
              </a:ext>
            </a:extLst>
          </p:cNvPr>
          <p:cNvSpPr txBox="1"/>
          <p:nvPr/>
        </p:nvSpPr>
        <p:spPr>
          <a:xfrm>
            <a:off x="3358902" y="1916832"/>
            <a:ext cx="753228" cy="369332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1200" b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Energia słoneczna</a:t>
            </a:r>
            <a:endParaRPr lang="zh-CN" altLang="en-US" sz="1200" b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DF8535A-90F0-4E0F-8D6A-A4CF25A5B175}"/>
              </a:ext>
            </a:extLst>
          </p:cNvPr>
          <p:cNvSpPr txBox="1"/>
          <p:nvPr/>
        </p:nvSpPr>
        <p:spPr>
          <a:xfrm>
            <a:off x="3574926" y="3429000"/>
            <a:ext cx="1008112" cy="369332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1200" b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Kolektory słoneczne</a:t>
            </a:r>
            <a:endParaRPr lang="zh-CN" altLang="en-US" sz="1200" b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5A43EE0-BD5C-40EE-A3DB-2124D7528DB0}"/>
              </a:ext>
            </a:extLst>
          </p:cNvPr>
          <p:cNvSpPr txBox="1"/>
          <p:nvPr/>
        </p:nvSpPr>
        <p:spPr>
          <a:xfrm>
            <a:off x="4799062" y="2586198"/>
            <a:ext cx="1008112" cy="369332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1200" b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Kolektory termiczne</a:t>
            </a:r>
            <a:endParaRPr lang="zh-CN" altLang="en-US" sz="1200" b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8B4D447-A267-4240-A600-CB888F36F708}"/>
              </a:ext>
            </a:extLst>
          </p:cNvPr>
          <p:cNvSpPr txBox="1"/>
          <p:nvPr/>
        </p:nvSpPr>
        <p:spPr>
          <a:xfrm>
            <a:off x="6085656" y="2789003"/>
            <a:ext cx="1008112" cy="369332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1200" b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Zbiorniki na wodę</a:t>
            </a:r>
            <a:endParaRPr lang="zh-CN" altLang="en-US" sz="1200" b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BE2C8AE-1C1D-4080-AB46-2843872822A7}"/>
              </a:ext>
            </a:extLst>
          </p:cNvPr>
          <p:cNvSpPr txBox="1"/>
          <p:nvPr/>
        </p:nvSpPr>
        <p:spPr>
          <a:xfrm>
            <a:off x="7070172" y="2101498"/>
            <a:ext cx="1008112" cy="369332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1200" b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Ogrzewanie słoneczne</a:t>
            </a:r>
            <a:endParaRPr lang="zh-CN" altLang="en-US" sz="1200" b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6A19948-EBF2-4E1E-8A72-06C2F9B8AB79}"/>
              </a:ext>
            </a:extLst>
          </p:cNvPr>
          <p:cNvSpPr txBox="1"/>
          <p:nvPr/>
        </p:nvSpPr>
        <p:spPr>
          <a:xfrm>
            <a:off x="8849741" y="2696670"/>
            <a:ext cx="1008112" cy="184666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1200" b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Budynek</a:t>
            </a:r>
            <a:endParaRPr lang="zh-CN" altLang="en-US" sz="1200" b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9B01612-09B6-42EE-B5B3-25750E730438}"/>
              </a:ext>
            </a:extLst>
          </p:cNvPr>
          <p:cNvSpPr txBox="1"/>
          <p:nvPr/>
        </p:nvSpPr>
        <p:spPr>
          <a:xfrm>
            <a:off x="2566814" y="4226341"/>
            <a:ext cx="1008112" cy="369332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1200" b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Energia geotermalna</a:t>
            </a:r>
            <a:endParaRPr lang="zh-CN" altLang="en-US" sz="1200" b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1D7581F-F878-4518-B2B6-CC5426D38738}"/>
              </a:ext>
            </a:extLst>
          </p:cNvPr>
          <p:cNvSpPr txBox="1"/>
          <p:nvPr/>
        </p:nvSpPr>
        <p:spPr>
          <a:xfrm>
            <a:off x="3818914" y="5003884"/>
            <a:ext cx="1437030" cy="369332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1200" b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Podziemne wymienniki ciepła</a:t>
            </a:r>
            <a:endParaRPr lang="zh-CN" altLang="en-US" sz="1200" b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74534C3-79A2-4A09-ABFD-E96761A18EC6}"/>
              </a:ext>
            </a:extLst>
          </p:cNvPr>
          <p:cNvSpPr txBox="1"/>
          <p:nvPr/>
        </p:nvSpPr>
        <p:spPr>
          <a:xfrm>
            <a:off x="4871070" y="4187082"/>
            <a:ext cx="1008112" cy="369332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1200" b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Pozyskiwanie ciepła z gleby</a:t>
            </a:r>
            <a:endParaRPr lang="zh-CN" altLang="en-US" sz="1200" b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F23D9C9-BEDD-4154-9569-79D08EDFC31E}"/>
              </a:ext>
            </a:extLst>
          </p:cNvPr>
          <p:cNvSpPr txBox="1"/>
          <p:nvPr/>
        </p:nvSpPr>
        <p:spPr>
          <a:xfrm>
            <a:off x="7841629" y="4202505"/>
            <a:ext cx="1008112" cy="369332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1200" b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Energia elektryczna</a:t>
            </a:r>
            <a:endParaRPr lang="zh-CN" altLang="en-US" sz="1200" b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E1E9B19-2D41-4428-8EF6-164AA09CFAB6}"/>
              </a:ext>
            </a:extLst>
          </p:cNvPr>
          <p:cNvSpPr txBox="1"/>
          <p:nvPr/>
        </p:nvSpPr>
        <p:spPr>
          <a:xfrm>
            <a:off x="6436036" y="4730837"/>
            <a:ext cx="1008112" cy="369332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1200" b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Moduł pompy ciepła</a:t>
            </a:r>
            <a:endParaRPr lang="zh-CN" altLang="en-US" sz="1200" b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1631CEF-CF20-4AC1-B60B-487E422FF48C}"/>
              </a:ext>
            </a:extLst>
          </p:cNvPr>
          <p:cNvSpPr txBox="1"/>
          <p:nvPr/>
        </p:nvSpPr>
        <p:spPr>
          <a:xfrm>
            <a:off x="7360765" y="3231501"/>
            <a:ext cx="1008112" cy="369332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>
            <a:spAutoFit/>
          </a:bodyPr>
          <a:lstStyle/>
          <a:p>
            <a:r>
              <a:rPr lang="pl-PL" altLang="zh-CN" sz="1200" b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ogrzewanie pompy ciepła</a:t>
            </a:r>
            <a:endParaRPr lang="zh-CN" altLang="en-US" sz="1200" b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725015" y="-11878"/>
            <a:ext cx="5230367" cy="4431779"/>
          </a:xfrm>
          <a:prstGeom prst="rect">
            <a:avLst/>
          </a:prstGeom>
          <a:blipFill dpi="0" rotWithShape="1">
            <a:blip r:embed="rId3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725015" y="3649216"/>
            <a:ext cx="5230367" cy="1565126"/>
            <a:chOff x="725015" y="3649216"/>
            <a:chExt cx="5230367" cy="1565126"/>
          </a:xfrm>
        </p:grpSpPr>
        <p:sp>
          <p:nvSpPr>
            <p:cNvPr id="4" name="流程图: 决策 3"/>
            <p:cNvSpPr/>
            <p:nvPr/>
          </p:nvSpPr>
          <p:spPr>
            <a:xfrm flipV="1">
              <a:off x="725015" y="3649216"/>
              <a:ext cx="5230367" cy="1565126"/>
            </a:xfrm>
            <a:prstGeom prst="flowChartDecision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2691779" y="3717032"/>
              <a:ext cx="1296145" cy="76944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4400" b="1">
                  <a:solidFill>
                    <a:schemeClr val="bg1"/>
                  </a:solidFill>
                  <a:latin typeface="Times New Roman" panose="02020603050405020304" charset="0"/>
                  <a:ea typeface="锐字荣光黑简1.0" pitchFamily="2" charset="-122"/>
                  <a:cs typeface="Times New Roman" panose="02020603050405020304" charset="0"/>
                </a:rPr>
                <a:t>05</a:t>
              </a:r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3161496" y="4793905"/>
              <a:ext cx="306359" cy="1324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8" name="文本框 3"/>
            <p:cNvSpPr txBox="1"/>
            <p:nvPr/>
          </p:nvSpPr>
          <p:spPr>
            <a:xfrm>
              <a:off x="2278782" y="4387416"/>
              <a:ext cx="2021717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b="1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——SPIS TREŚCI——</a:t>
              </a:r>
            </a:p>
          </p:txBody>
        </p:sp>
      </p:grpSp>
      <p:sp>
        <p:nvSpPr>
          <p:cNvPr id="35" name="文本框 3"/>
          <p:cNvSpPr txBox="1"/>
          <p:nvPr/>
        </p:nvSpPr>
        <p:spPr>
          <a:xfrm>
            <a:off x="5807174" y="2213042"/>
            <a:ext cx="6623564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l-PL" sz="4800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Oszczędność energii</a:t>
            </a:r>
          </a:p>
        </p:txBody>
      </p:sp>
      <p:sp>
        <p:nvSpPr>
          <p:cNvPr id="15" name="矩形 14"/>
          <p:cNvSpPr/>
          <p:nvPr/>
        </p:nvSpPr>
        <p:spPr>
          <a:xfrm>
            <a:off x="8400712" y="3532366"/>
            <a:ext cx="2086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Oszczędność energii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10559702" y="3683144"/>
            <a:ext cx="1252780" cy="113577"/>
            <a:chOff x="9306922" y="3016002"/>
            <a:chExt cx="1252780" cy="113577"/>
          </a:xfrm>
        </p:grpSpPr>
        <p:sp>
          <p:nvSpPr>
            <p:cNvPr id="18" name="矩形 17"/>
            <p:cNvSpPr/>
            <p:nvPr/>
          </p:nvSpPr>
          <p:spPr>
            <a:xfrm flipV="1">
              <a:off x="9306922" y="3016002"/>
              <a:ext cx="638991" cy="11357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 flipV="1">
              <a:off x="9920711" y="3016002"/>
              <a:ext cx="638991" cy="11357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99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199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5" grpId="0" bldLvl="0" animBg="1"/>
      <p:bldP spid="35" grpId="1" bldLvl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Box 278"/>
          <p:cNvSpPr txBox="1"/>
          <p:nvPr/>
        </p:nvSpPr>
        <p:spPr>
          <a:xfrm>
            <a:off x="1054646" y="188640"/>
            <a:ext cx="266429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Oszczędność energii</a:t>
            </a:r>
          </a:p>
        </p:txBody>
      </p:sp>
      <p:sp>
        <p:nvSpPr>
          <p:cNvPr id="297" name="文本框 51"/>
          <p:cNvSpPr txBox="1"/>
          <p:nvPr/>
        </p:nvSpPr>
        <p:spPr>
          <a:xfrm>
            <a:off x="9094513" y="3730405"/>
            <a:ext cx="2435769" cy="191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l-PL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Na obszarach wymagających ogrzewania, takich jak domy mieszkalne w północnych Chinach, 80% energii zużywa się na ogrzewanie, 17% na ciepłą wodę,</a:t>
            </a:r>
          </a:p>
          <a:p>
            <a:pPr>
              <a:lnSpc>
                <a:spcPct val="120000"/>
              </a:lnSpc>
            </a:pPr>
            <a:r>
              <a:rPr lang="pl-PL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14% na urządzenia elektryczne, 4% na oświetlenie, a tylko 1% na chłodzenie, przy czym na ogrzewanie przypada</a:t>
            </a:r>
          </a:p>
          <a:p>
            <a:pPr>
              <a:lnSpc>
                <a:spcPct val="120000"/>
              </a:lnSpc>
            </a:pPr>
            <a:r>
              <a:rPr lang="pl-PL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większość zużycia energii w gospodarstwach domowych. PVT zaspokaja większość potrzeb związanych z ogrzewaniem i zasilaniem, dzięki czemu budynek jest prawdziwie bezemisyjny.</a:t>
            </a:r>
          </a:p>
        </p:txBody>
      </p:sp>
      <p:grpSp>
        <p:nvGrpSpPr>
          <p:cNvPr id="306" name="组合 305"/>
          <p:cNvGrpSpPr/>
          <p:nvPr/>
        </p:nvGrpSpPr>
        <p:grpSpPr>
          <a:xfrm>
            <a:off x="10315534" y="1963276"/>
            <a:ext cx="976161" cy="1070222"/>
            <a:chOff x="3689350" y="833438"/>
            <a:chExt cx="4794250" cy="5256213"/>
          </a:xfrm>
          <a:solidFill>
            <a:schemeClr val="accent5">
              <a:lumMod val="50000"/>
            </a:schemeClr>
          </a:solidFill>
        </p:grpSpPr>
        <p:sp>
          <p:nvSpPr>
            <p:cNvPr id="307" name="Rectangle 161"/>
            <p:cNvSpPr>
              <a:spLocks noChangeArrowheads="1"/>
            </p:cNvSpPr>
            <p:nvPr/>
          </p:nvSpPr>
          <p:spPr bwMode="auto">
            <a:xfrm>
              <a:off x="7883525" y="4991101"/>
              <a:ext cx="600075" cy="9731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08" name="Freeform 162"/>
            <p:cNvSpPr/>
            <p:nvPr/>
          </p:nvSpPr>
          <p:spPr bwMode="auto">
            <a:xfrm>
              <a:off x="3689350" y="4281488"/>
              <a:ext cx="4129088" cy="1808163"/>
            </a:xfrm>
            <a:custGeom>
              <a:avLst/>
              <a:gdLst>
                <a:gd name="T0" fmla="*/ 1099 w 1099"/>
                <a:gd name="T1" fmla="*/ 210 h 481"/>
                <a:gd name="T2" fmla="*/ 1099 w 1099"/>
                <a:gd name="T3" fmla="*/ 423 h 481"/>
                <a:gd name="T4" fmla="*/ 825 w 1099"/>
                <a:gd name="T5" fmla="*/ 450 h 481"/>
                <a:gd name="T6" fmla="*/ 476 w 1099"/>
                <a:gd name="T7" fmla="*/ 450 h 481"/>
                <a:gd name="T8" fmla="*/ 264 w 1099"/>
                <a:gd name="T9" fmla="*/ 369 h 481"/>
                <a:gd name="T10" fmla="*/ 97 w 1099"/>
                <a:gd name="T11" fmla="*/ 241 h 481"/>
                <a:gd name="T12" fmla="*/ 27 w 1099"/>
                <a:gd name="T13" fmla="*/ 105 h 481"/>
                <a:gd name="T14" fmla="*/ 9 w 1099"/>
                <a:gd name="T15" fmla="*/ 33 h 481"/>
                <a:gd name="T16" fmla="*/ 86 w 1099"/>
                <a:gd name="T17" fmla="*/ 35 h 481"/>
                <a:gd name="T18" fmla="*/ 163 w 1099"/>
                <a:gd name="T19" fmla="*/ 167 h 481"/>
                <a:gd name="T20" fmla="*/ 346 w 1099"/>
                <a:gd name="T21" fmla="*/ 268 h 481"/>
                <a:gd name="T22" fmla="*/ 528 w 1099"/>
                <a:gd name="T23" fmla="*/ 268 h 481"/>
                <a:gd name="T24" fmla="*/ 633 w 1099"/>
                <a:gd name="T25" fmla="*/ 217 h 481"/>
                <a:gd name="T26" fmla="*/ 505 w 1099"/>
                <a:gd name="T27" fmla="*/ 217 h 481"/>
                <a:gd name="T28" fmla="*/ 404 w 1099"/>
                <a:gd name="T29" fmla="*/ 147 h 481"/>
                <a:gd name="T30" fmla="*/ 478 w 1099"/>
                <a:gd name="T31" fmla="*/ 105 h 481"/>
                <a:gd name="T32" fmla="*/ 540 w 1099"/>
                <a:gd name="T33" fmla="*/ 105 h 481"/>
                <a:gd name="T34" fmla="*/ 723 w 1099"/>
                <a:gd name="T35" fmla="*/ 105 h 481"/>
                <a:gd name="T36" fmla="*/ 797 w 1099"/>
                <a:gd name="T37" fmla="*/ 124 h 481"/>
                <a:gd name="T38" fmla="*/ 945 w 1099"/>
                <a:gd name="T39" fmla="*/ 190 h 481"/>
                <a:gd name="T40" fmla="*/ 1047 w 1099"/>
                <a:gd name="T41" fmla="*/ 210 h 481"/>
                <a:gd name="T42" fmla="*/ 1099 w 1099"/>
                <a:gd name="T43" fmla="*/ 21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99" h="481">
                  <a:moveTo>
                    <a:pt x="1099" y="210"/>
                  </a:moveTo>
                  <a:cubicBezTo>
                    <a:pt x="1099" y="423"/>
                    <a:pt x="1099" y="423"/>
                    <a:pt x="1099" y="423"/>
                  </a:cubicBezTo>
                  <a:cubicBezTo>
                    <a:pt x="1099" y="423"/>
                    <a:pt x="892" y="431"/>
                    <a:pt x="825" y="450"/>
                  </a:cubicBezTo>
                  <a:cubicBezTo>
                    <a:pt x="825" y="450"/>
                    <a:pt x="664" y="481"/>
                    <a:pt x="476" y="450"/>
                  </a:cubicBezTo>
                  <a:cubicBezTo>
                    <a:pt x="412" y="440"/>
                    <a:pt x="264" y="369"/>
                    <a:pt x="264" y="369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7" y="241"/>
                    <a:pt x="62" y="179"/>
                    <a:pt x="27" y="105"/>
                  </a:cubicBezTo>
                  <a:cubicBezTo>
                    <a:pt x="19" y="87"/>
                    <a:pt x="0" y="53"/>
                    <a:pt x="9" y="33"/>
                  </a:cubicBezTo>
                  <a:cubicBezTo>
                    <a:pt x="24" y="0"/>
                    <a:pt x="66" y="13"/>
                    <a:pt x="86" y="35"/>
                  </a:cubicBezTo>
                  <a:cubicBezTo>
                    <a:pt x="163" y="167"/>
                    <a:pt x="163" y="167"/>
                    <a:pt x="163" y="167"/>
                  </a:cubicBezTo>
                  <a:cubicBezTo>
                    <a:pt x="346" y="268"/>
                    <a:pt x="346" y="268"/>
                    <a:pt x="346" y="268"/>
                  </a:cubicBezTo>
                  <a:cubicBezTo>
                    <a:pt x="346" y="268"/>
                    <a:pt x="451" y="268"/>
                    <a:pt x="528" y="268"/>
                  </a:cubicBezTo>
                  <a:cubicBezTo>
                    <a:pt x="606" y="268"/>
                    <a:pt x="633" y="217"/>
                    <a:pt x="633" y="217"/>
                  </a:cubicBezTo>
                  <a:cubicBezTo>
                    <a:pt x="633" y="217"/>
                    <a:pt x="583" y="217"/>
                    <a:pt x="505" y="217"/>
                  </a:cubicBezTo>
                  <a:cubicBezTo>
                    <a:pt x="427" y="217"/>
                    <a:pt x="404" y="202"/>
                    <a:pt x="404" y="147"/>
                  </a:cubicBezTo>
                  <a:cubicBezTo>
                    <a:pt x="404" y="93"/>
                    <a:pt x="478" y="105"/>
                    <a:pt x="478" y="105"/>
                  </a:cubicBezTo>
                  <a:cubicBezTo>
                    <a:pt x="540" y="105"/>
                    <a:pt x="540" y="105"/>
                    <a:pt x="540" y="105"/>
                  </a:cubicBezTo>
                  <a:cubicBezTo>
                    <a:pt x="540" y="105"/>
                    <a:pt x="676" y="105"/>
                    <a:pt x="723" y="105"/>
                  </a:cubicBezTo>
                  <a:cubicBezTo>
                    <a:pt x="771" y="105"/>
                    <a:pt x="797" y="124"/>
                    <a:pt x="797" y="124"/>
                  </a:cubicBezTo>
                  <a:cubicBezTo>
                    <a:pt x="945" y="190"/>
                    <a:pt x="945" y="190"/>
                    <a:pt x="945" y="190"/>
                  </a:cubicBezTo>
                  <a:cubicBezTo>
                    <a:pt x="945" y="190"/>
                    <a:pt x="995" y="210"/>
                    <a:pt x="1047" y="210"/>
                  </a:cubicBezTo>
                  <a:cubicBezTo>
                    <a:pt x="1099" y="210"/>
                    <a:pt x="1099" y="210"/>
                    <a:pt x="1099" y="2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09" name="Freeform 163"/>
            <p:cNvSpPr/>
            <p:nvPr/>
          </p:nvSpPr>
          <p:spPr bwMode="auto">
            <a:xfrm>
              <a:off x="7319963" y="3703638"/>
              <a:ext cx="258763" cy="292100"/>
            </a:xfrm>
            <a:custGeom>
              <a:avLst/>
              <a:gdLst>
                <a:gd name="T0" fmla="*/ 69 w 69"/>
                <a:gd name="T1" fmla="*/ 31 h 78"/>
                <a:gd name="T2" fmla="*/ 69 w 69"/>
                <a:gd name="T3" fmla="*/ 78 h 78"/>
                <a:gd name="T4" fmla="*/ 5 w 69"/>
                <a:gd name="T5" fmla="*/ 78 h 78"/>
                <a:gd name="T6" fmla="*/ 12 w 69"/>
                <a:gd name="T7" fmla="*/ 66 h 78"/>
                <a:gd name="T8" fmla="*/ 0 w 69"/>
                <a:gd name="T9" fmla="*/ 21 h 78"/>
                <a:gd name="T10" fmla="*/ 30 w 69"/>
                <a:gd name="T11" fmla="*/ 0 h 78"/>
                <a:gd name="T12" fmla="*/ 69 w 69"/>
                <a:gd name="T13" fmla="*/ 3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78">
                  <a:moveTo>
                    <a:pt x="69" y="31"/>
                  </a:moveTo>
                  <a:cubicBezTo>
                    <a:pt x="69" y="63"/>
                    <a:pt x="69" y="78"/>
                    <a:pt x="69" y="78"/>
                  </a:cubicBezTo>
                  <a:cubicBezTo>
                    <a:pt x="5" y="78"/>
                    <a:pt x="5" y="78"/>
                    <a:pt x="5" y="78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3" y="20"/>
                    <a:pt x="25" y="12"/>
                    <a:pt x="30" y="0"/>
                  </a:cubicBezTo>
                  <a:cubicBezTo>
                    <a:pt x="49" y="5"/>
                    <a:pt x="69" y="15"/>
                    <a:pt x="69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10" name="Freeform 164"/>
            <p:cNvSpPr>
              <a:spLocks noEditPoints="1"/>
            </p:cNvSpPr>
            <p:nvPr/>
          </p:nvSpPr>
          <p:spPr bwMode="auto">
            <a:xfrm>
              <a:off x="5053013" y="833438"/>
              <a:ext cx="2454275" cy="2452688"/>
            </a:xfrm>
            <a:custGeom>
              <a:avLst/>
              <a:gdLst>
                <a:gd name="T0" fmla="*/ 653 w 653"/>
                <a:gd name="T1" fmla="*/ 282 h 653"/>
                <a:gd name="T2" fmla="*/ 653 w 653"/>
                <a:gd name="T3" fmla="*/ 371 h 653"/>
                <a:gd name="T4" fmla="*/ 605 w 653"/>
                <a:gd name="T5" fmla="*/ 371 h 653"/>
                <a:gd name="T6" fmla="*/ 555 w 653"/>
                <a:gd name="T7" fmla="*/ 492 h 653"/>
                <a:gd name="T8" fmla="*/ 589 w 653"/>
                <a:gd name="T9" fmla="*/ 526 h 653"/>
                <a:gd name="T10" fmla="*/ 526 w 653"/>
                <a:gd name="T11" fmla="*/ 589 h 653"/>
                <a:gd name="T12" fmla="*/ 492 w 653"/>
                <a:gd name="T13" fmla="*/ 555 h 653"/>
                <a:gd name="T14" fmla="*/ 371 w 653"/>
                <a:gd name="T15" fmla="*/ 605 h 653"/>
                <a:gd name="T16" fmla="*/ 371 w 653"/>
                <a:gd name="T17" fmla="*/ 653 h 653"/>
                <a:gd name="T18" fmla="*/ 282 w 653"/>
                <a:gd name="T19" fmla="*/ 653 h 653"/>
                <a:gd name="T20" fmla="*/ 282 w 653"/>
                <a:gd name="T21" fmla="*/ 605 h 653"/>
                <a:gd name="T22" fmla="*/ 161 w 653"/>
                <a:gd name="T23" fmla="*/ 555 h 653"/>
                <a:gd name="T24" fmla="*/ 127 w 653"/>
                <a:gd name="T25" fmla="*/ 589 h 653"/>
                <a:gd name="T26" fmla="*/ 64 w 653"/>
                <a:gd name="T27" fmla="*/ 526 h 653"/>
                <a:gd name="T28" fmla="*/ 98 w 653"/>
                <a:gd name="T29" fmla="*/ 492 h 653"/>
                <a:gd name="T30" fmla="*/ 48 w 653"/>
                <a:gd name="T31" fmla="*/ 371 h 653"/>
                <a:gd name="T32" fmla="*/ 0 w 653"/>
                <a:gd name="T33" fmla="*/ 371 h 653"/>
                <a:gd name="T34" fmla="*/ 0 w 653"/>
                <a:gd name="T35" fmla="*/ 282 h 653"/>
                <a:gd name="T36" fmla="*/ 48 w 653"/>
                <a:gd name="T37" fmla="*/ 282 h 653"/>
                <a:gd name="T38" fmla="*/ 98 w 653"/>
                <a:gd name="T39" fmla="*/ 161 h 653"/>
                <a:gd name="T40" fmla="*/ 64 w 653"/>
                <a:gd name="T41" fmla="*/ 127 h 653"/>
                <a:gd name="T42" fmla="*/ 127 w 653"/>
                <a:gd name="T43" fmla="*/ 64 h 653"/>
                <a:gd name="T44" fmla="*/ 161 w 653"/>
                <a:gd name="T45" fmla="*/ 98 h 653"/>
                <a:gd name="T46" fmla="*/ 282 w 653"/>
                <a:gd name="T47" fmla="*/ 48 h 653"/>
                <a:gd name="T48" fmla="*/ 282 w 653"/>
                <a:gd name="T49" fmla="*/ 0 h 653"/>
                <a:gd name="T50" fmla="*/ 371 w 653"/>
                <a:gd name="T51" fmla="*/ 0 h 653"/>
                <a:gd name="T52" fmla="*/ 371 w 653"/>
                <a:gd name="T53" fmla="*/ 48 h 653"/>
                <a:gd name="T54" fmla="*/ 492 w 653"/>
                <a:gd name="T55" fmla="*/ 98 h 653"/>
                <a:gd name="T56" fmla="*/ 526 w 653"/>
                <a:gd name="T57" fmla="*/ 64 h 653"/>
                <a:gd name="T58" fmla="*/ 589 w 653"/>
                <a:gd name="T59" fmla="*/ 127 h 653"/>
                <a:gd name="T60" fmla="*/ 555 w 653"/>
                <a:gd name="T61" fmla="*/ 161 h 653"/>
                <a:gd name="T62" fmla="*/ 605 w 653"/>
                <a:gd name="T63" fmla="*/ 282 h 653"/>
                <a:gd name="T64" fmla="*/ 653 w 653"/>
                <a:gd name="T65" fmla="*/ 282 h 653"/>
                <a:gd name="T66" fmla="*/ 583 w 653"/>
                <a:gd name="T67" fmla="*/ 326 h 653"/>
                <a:gd name="T68" fmla="*/ 326 w 653"/>
                <a:gd name="T69" fmla="*/ 70 h 653"/>
                <a:gd name="T70" fmla="*/ 70 w 653"/>
                <a:gd name="T71" fmla="*/ 326 h 653"/>
                <a:gd name="T72" fmla="*/ 326 w 653"/>
                <a:gd name="T73" fmla="*/ 583 h 653"/>
                <a:gd name="T74" fmla="*/ 583 w 653"/>
                <a:gd name="T75" fmla="*/ 326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53" h="653">
                  <a:moveTo>
                    <a:pt x="653" y="282"/>
                  </a:moveTo>
                  <a:cubicBezTo>
                    <a:pt x="653" y="371"/>
                    <a:pt x="653" y="371"/>
                    <a:pt x="653" y="371"/>
                  </a:cubicBezTo>
                  <a:cubicBezTo>
                    <a:pt x="605" y="371"/>
                    <a:pt x="605" y="371"/>
                    <a:pt x="605" y="371"/>
                  </a:cubicBezTo>
                  <a:cubicBezTo>
                    <a:pt x="598" y="416"/>
                    <a:pt x="580" y="457"/>
                    <a:pt x="555" y="492"/>
                  </a:cubicBezTo>
                  <a:cubicBezTo>
                    <a:pt x="589" y="526"/>
                    <a:pt x="589" y="526"/>
                    <a:pt x="589" y="526"/>
                  </a:cubicBezTo>
                  <a:cubicBezTo>
                    <a:pt x="526" y="589"/>
                    <a:pt x="526" y="589"/>
                    <a:pt x="526" y="589"/>
                  </a:cubicBezTo>
                  <a:cubicBezTo>
                    <a:pt x="492" y="555"/>
                    <a:pt x="492" y="555"/>
                    <a:pt x="492" y="555"/>
                  </a:cubicBezTo>
                  <a:cubicBezTo>
                    <a:pt x="457" y="580"/>
                    <a:pt x="416" y="598"/>
                    <a:pt x="371" y="605"/>
                  </a:cubicBezTo>
                  <a:cubicBezTo>
                    <a:pt x="371" y="653"/>
                    <a:pt x="371" y="653"/>
                    <a:pt x="371" y="653"/>
                  </a:cubicBezTo>
                  <a:cubicBezTo>
                    <a:pt x="282" y="653"/>
                    <a:pt x="282" y="653"/>
                    <a:pt x="282" y="653"/>
                  </a:cubicBezTo>
                  <a:cubicBezTo>
                    <a:pt x="282" y="605"/>
                    <a:pt x="282" y="605"/>
                    <a:pt x="282" y="605"/>
                  </a:cubicBezTo>
                  <a:cubicBezTo>
                    <a:pt x="237" y="598"/>
                    <a:pt x="196" y="580"/>
                    <a:pt x="161" y="555"/>
                  </a:cubicBezTo>
                  <a:cubicBezTo>
                    <a:pt x="127" y="589"/>
                    <a:pt x="127" y="589"/>
                    <a:pt x="127" y="589"/>
                  </a:cubicBezTo>
                  <a:cubicBezTo>
                    <a:pt x="64" y="526"/>
                    <a:pt x="64" y="526"/>
                    <a:pt x="64" y="526"/>
                  </a:cubicBezTo>
                  <a:cubicBezTo>
                    <a:pt x="98" y="492"/>
                    <a:pt x="98" y="492"/>
                    <a:pt x="98" y="492"/>
                  </a:cubicBezTo>
                  <a:cubicBezTo>
                    <a:pt x="73" y="457"/>
                    <a:pt x="55" y="416"/>
                    <a:pt x="48" y="371"/>
                  </a:cubicBezTo>
                  <a:cubicBezTo>
                    <a:pt x="0" y="371"/>
                    <a:pt x="0" y="371"/>
                    <a:pt x="0" y="371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48" y="282"/>
                    <a:pt x="48" y="282"/>
                    <a:pt x="48" y="282"/>
                  </a:cubicBezTo>
                  <a:cubicBezTo>
                    <a:pt x="55" y="237"/>
                    <a:pt x="73" y="196"/>
                    <a:pt x="98" y="161"/>
                  </a:cubicBezTo>
                  <a:cubicBezTo>
                    <a:pt x="64" y="127"/>
                    <a:pt x="64" y="127"/>
                    <a:pt x="64" y="127"/>
                  </a:cubicBezTo>
                  <a:cubicBezTo>
                    <a:pt x="127" y="64"/>
                    <a:pt x="127" y="64"/>
                    <a:pt x="127" y="64"/>
                  </a:cubicBezTo>
                  <a:cubicBezTo>
                    <a:pt x="161" y="98"/>
                    <a:pt x="161" y="98"/>
                    <a:pt x="161" y="98"/>
                  </a:cubicBezTo>
                  <a:cubicBezTo>
                    <a:pt x="196" y="73"/>
                    <a:pt x="237" y="55"/>
                    <a:pt x="282" y="48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371" y="0"/>
                    <a:pt x="371" y="0"/>
                    <a:pt x="371" y="0"/>
                  </a:cubicBezTo>
                  <a:cubicBezTo>
                    <a:pt x="371" y="48"/>
                    <a:pt x="371" y="48"/>
                    <a:pt x="371" y="48"/>
                  </a:cubicBezTo>
                  <a:cubicBezTo>
                    <a:pt x="416" y="55"/>
                    <a:pt x="457" y="73"/>
                    <a:pt x="492" y="98"/>
                  </a:cubicBezTo>
                  <a:cubicBezTo>
                    <a:pt x="526" y="64"/>
                    <a:pt x="526" y="64"/>
                    <a:pt x="526" y="64"/>
                  </a:cubicBezTo>
                  <a:cubicBezTo>
                    <a:pt x="589" y="127"/>
                    <a:pt x="589" y="127"/>
                    <a:pt x="589" y="127"/>
                  </a:cubicBezTo>
                  <a:cubicBezTo>
                    <a:pt x="555" y="161"/>
                    <a:pt x="555" y="161"/>
                    <a:pt x="555" y="161"/>
                  </a:cubicBezTo>
                  <a:cubicBezTo>
                    <a:pt x="580" y="196"/>
                    <a:pt x="598" y="237"/>
                    <a:pt x="605" y="282"/>
                  </a:cubicBezTo>
                  <a:lnTo>
                    <a:pt x="653" y="282"/>
                  </a:lnTo>
                  <a:close/>
                  <a:moveTo>
                    <a:pt x="583" y="326"/>
                  </a:moveTo>
                  <a:cubicBezTo>
                    <a:pt x="583" y="185"/>
                    <a:pt x="468" y="70"/>
                    <a:pt x="326" y="70"/>
                  </a:cubicBezTo>
                  <a:cubicBezTo>
                    <a:pt x="185" y="70"/>
                    <a:pt x="70" y="185"/>
                    <a:pt x="70" y="326"/>
                  </a:cubicBezTo>
                  <a:cubicBezTo>
                    <a:pt x="70" y="468"/>
                    <a:pt x="185" y="583"/>
                    <a:pt x="326" y="583"/>
                  </a:cubicBezTo>
                  <a:cubicBezTo>
                    <a:pt x="468" y="583"/>
                    <a:pt x="583" y="468"/>
                    <a:pt x="583" y="3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11" name="Freeform 165"/>
            <p:cNvSpPr>
              <a:spLocks noEditPoints="1"/>
            </p:cNvSpPr>
            <p:nvPr/>
          </p:nvSpPr>
          <p:spPr bwMode="auto">
            <a:xfrm>
              <a:off x="7153275" y="3421063"/>
              <a:ext cx="304800" cy="301625"/>
            </a:xfrm>
            <a:custGeom>
              <a:avLst/>
              <a:gdLst>
                <a:gd name="T0" fmla="*/ 40 w 81"/>
                <a:gd name="T1" fmla="*/ 0 h 80"/>
                <a:gd name="T2" fmla="*/ 81 w 81"/>
                <a:gd name="T3" fmla="*/ 40 h 80"/>
                <a:gd name="T4" fmla="*/ 40 w 81"/>
                <a:gd name="T5" fmla="*/ 80 h 80"/>
                <a:gd name="T6" fmla="*/ 0 w 81"/>
                <a:gd name="T7" fmla="*/ 40 h 80"/>
                <a:gd name="T8" fmla="*/ 40 w 81"/>
                <a:gd name="T9" fmla="*/ 0 h 80"/>
                <a:gd name="T10" fmla="*/ 48 w 81"/>
                <a:gd name="T11" fmla="*/ 67 h 80"/>
                <a:gd name="T12" fmla="*/ 74 w 81"/>
                <a:gd name="T13" fmla="*/ 39 h 80"/>
                <a:gd name="T14" fmla="*/ 63 w 81"/>
                <a:gd name="T15" fmla="*/ 16 h 80"/>
                <a:gd name="T16" fmla="*/ 66 w 81"/>
                <a:gd name="T17" fmla="*/ 32 h 80"/>
                <a:gd name="T18" fmla="*/ 48 w 81"/>
                <a:gd name="T19" fmla="*/ 6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cubicBezTo>
                    <a:pt x="63" y="0"/>
                    <a:pt x="81" y="18"/>
                    <a:pt x="81" y="40"/>
                  </a:cubicBezTo>
                  <a:cubicBezTo>
                    <a:pt x="81" y="62"/>
                    <a:pt x="63" y="80"/>
                    <a:pt x="40" y="80"/>
                  </a:cubicBezTo>
                  <a:cubicBezTo>
                    <a:pt x="18" y="80"/>
                    <a:pt x="0" y="62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lose/>
                  <a:moveTo>
                    <a:pt x="48" y="67"/>
                  </a:moveTo>
                  <a:cubicBezTo>
                    <a:pt x="63" y="66"/>
                    <a:pt x="74" y="53"/>
                    <a:pt x="74" y="39"/>
                  </a:cubicBezTo>
                  <a:cubicBezTo>
                    <a:pt x="74" y="30"/>
                    <a:pt x="69" y="21"/>
                    <a:pt x="63" y="16"/>
                  </a:cubicBezTo>
                  <a:cubicBezTo>
                    <a:pt x="65" y="21"/>
                    <a:pt x="66" y="26"/>
                    <a:pt x="66" y="32"/>
                  </a:cubicBezTo>
                  <a:cubicBezTo>
                    <a:pt x="66" y="46"/>
                    <a:pt x="59" y="59"/>
                    <a:pt x="48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12" name="Freeform 166"/>
            <p:cNvSpPr/>
            <p:nvPr/>
          </p:nvSpPr>
          <p:spPr bwMode="auto">
            <a:xfrm>
              <a:off x="7040563" y="3703638"/>
              <a:ext cx="260350" cy="292100"/>
            </a:xfrm>
            <a:custGeom>
              <a:avLst/>
              <a:gdLst>
                <a:gd name="T0" fmla="*/ 69 w 69"/>
                <a:gd name="T1" fmla="*/ 21 h 78"/>
                <a:gd name="T2" fmla="*/ 56 w 69"/>
                <a:gd name="T3" fmla="*/ 66 h 78"/>
                <a:gd name="T4" fmla="*/ 64 w 69"/>
                <a:gd name="T5" fmla="*/ 78 h 78"/>
                <a:gd name="T6" fmla="*/ 0 w 69"/>
                <a:gd name="T7" fmla="*/ 78 h 78"/>
                <a:gd name="T8" fmla="*/ 0 w 69"/>
                <a:gd name="T9" fmla="*/ 31 h 78"/>
                <a:gd name="T10" fmla="*/ 39 w 69"/>
                <a:gd name="T11" fmla="*/ 0 h 78"/>
                <a:gd name="T12" fmla="*/ 69 w 69"/>
                <a:gd name="T13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78">
                  <a:moveTo>
                    <a:pt x="69" y="21"/>
                  </a:moveTo>
                  <a:cubicBezTo>
                    <a:pt x="56" y="66"/>
                    <a:pt x="56" y="66"/>
                    <a:pt x="56" y="66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63"/>
                    <a:pt x="0" y="31"/>
                  </a:cubicBezTo>
                  <a:cubicBezTo>
                    <a:pt x="0" y="15"/>
                    <a:pt x="20" y="5"/>
                    <a:pt x="39" y="0"/>
                  </a:cubicBezTo>
                  <a:cubicBezTo>
                    <a:pt x="44" y="12"/>
                    <a:pt x="56" y="20"/>
                    <a:pt x="6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13" name="Freeform 167"/>
            <p:cNvSpPr/>
            <p:nvPr/>
          </p:nvSpPr>
          <p:spPr bwMode="auto">
            <a:xfrm>
              <a:off x="6886575" y="3921126"/>
              <a:ext cx="846138" cy="349250"/>
            </a:xfrm>
            <a:custGeom>
              <a:avLst/>
              <a:gdLst>
                <a:gd name="T0" fmla="*/ 93 w 225"/>
                <a:gd name="T1" fmla="*/ 72 h 93"/>
                <a:gd name="T2" fmla="*/ 42 w 225"/>
                <a:gd name="T3" fmla="*/ 51 h 93"/>
                <a:gd name="T4" fmla="*/ 27 w 225"/>
                <a:gd name="T5" fmla="*/ 65 h 93"/>
                <a:gd name="T6" fmla="*/ 0 w 225"/>
                <a:gd name="T7" fmla="*/ 38 h 93"/>
                <a:gd name="T8" fmla="*/ 15 w 225"/>
                <a:gd name="T9" fmla="*/ 24 h 93"/>
                <a:gd name="T10" fmla="*/ 3 w 225"/>
                <a:gd name="T11" fmla="*/ 5 h 93"/>
                <a:gd name="T12" fmla="*/ 13 w 225"/>
                <a:gd name="T13" fmla="*/ 0 h 93"/>
                <a:gd name="T14" fmla="*/ 28 w 225"/>
                <a:gd name="T15" fmla="*/ 23 h 93"/>
                <a:gd name="T16" fmla="*/ 112 w 225"/>
                <a:gd name="T17" fmla="*/ 63 h 93"/>
                <a:gd name="T18" fmla="*/ 194 w 225"/>
                <a:gd name="T19" fmla="*/ 27 h 93"/>
                <a:gd name="T20" fmla="*/ 211 w 225"/>
                <a:gd name="T21" fmla="*/ 0 h 93"/>
                <a:gd name="T22" fmla="*/ 221 w 225"/>
                <a:gd name="T23" fmla="*/ 5 h 93"/>
                <a:gd name="T24" fmla="*/ 210 w 225"/>
                <a:gd name="T25" fmla="*/ 24 h 93"/>
                <a:gd name="T26" fmla="*/ 225 w 225"/>
                <a:gd name="T27" fmla="*/ 38 h 93"/>
                <a:gd name="T28" fmla="*/ 198 w 225"/>
                <a:gd name="T29" fmla="*/ 65 h 93"/>
                <a:gd name="T30" fmla="*/ 183 w 225"/>
                <a:gd name="T31" fmla="*/ 51 h 93"/>
                <a:gd name="T32" fmla="*/ 132 w 225"/>
                <a:gd name="T33" fmla="*/ 72 h 93"/>
                <a:gd name="T34" fmla="*/ 132 w 225"/>
                <a:gd name="T35" fmla="*/ 93 h 93"/>
                <a:gd name="T36" fmla="*/ 93 w 225"/>
                <a:gd name="T37" fmla="*/ 93 h 93"/>
                <a:gd name="T38" fmla="*/ 93 w 225"/>
                <a:gd name="T39" fmla="*/ 7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5" h="93">
                  <a:moveTo>
                    <a:pt x="93" y="72"/>
                  </a:moveTo>
                  <a:cubicBezTo>
                    <a:pt x="74" y="69"/>
                    <a:pt x="57" y="61"/>
                    <a:pt x="42" y="51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0" y="18"/>
                    <a:pt x="7" y="11"/>
                    <a:pt x="3" y="5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7" y="8"/>
                    <a:pt x="22" y="16"/>
                    <a:pt x="28" y="23"/>
                  </a:cubicBezTo>
                  <a:cubicBezTo>
                    <a:pt x="48" y="47"/>
                    <a:pt x="78" y="63"/>
                    <a:pt x="112" y="63"/>
                  </a:cubicBezTo>
                  <a:cubicBezTo>
                    <a:pt x="145" y="63"/>
                    <a:pt x="174" y="49"/>
                    <a:pt x="194" y="27"/>
                  </a:cubicBezTo>
                  <a:cubicBezTo>
                    <a:pt x="201" y="19"/>
                    <a:pt x="207" y="10"/>
                    <a:pt x="211" y="0"/>
                  </a:cubicBezTo>
                  <a:cubicBezTo>
                    <a:pt x="221" y="5"/>
                    <a:pt x="221" y="5"/>
                    <a:pt x="221" y="5"/>
                  </a:cubicBezTo>
                  <a:cubicBezTo>
                    <a:pt x="218" y="11"/>
                    <a:pt x="214" y="18"/>
                    <a:pt x="210" y="24"/>
                  </a:cubicBezTo>
                  <a:cubicBezTo>
                    <a:pt x="225" y="38"/>
                    <a:pt x="225" y="38"/>
                    <a:pt x="225" y="38"/>
                  </a:cubicBezTo>
                  <a:cubicBezTo>
                    <a:pt x="198" y="65"/>
                    <a:pt x="198" y="65"/>
                    <a:pt x="198" y="65"/>
                  </a:cubicBezTo>
                  <a:cubicBezTo>
                    <a:pt x="183" y="51"/>
                    <a:pt x="183" y="51"/>
                    <a:pt x="183" y="51"/>
                  </a:cubicBezTo>
                  <a:cubicBezTo>
                    <a:pt x="168" y="61"/>
                    <a:pt x="151" y="69"/>
                    <a:pt x="132" y="72"/>
                  </a:cubicBezTo>
                  <a:cubicBezTo>
                    <a:pt x="132" y="93"/>
                    <a:pt x="132" y="93"/>
                    <a:pt x="132" y="93"/>
                  </a:cubicBezTo>
                  <a:cubicBezTo>
                    <a:pt x="93" y="93"/>
                    <a:pt x="93" y="93"/>
                    <a:pt x="93" y="93"/>
                  </a:cubicBezTo>
                  <a:lnTo>
                    <a:pt x="93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14" name="Freeform 168"/>
            <p:cNvSpPr/>
            <p:nvPr/>
          </p:nvSpPr>
          <p:spPr bwMode="auto">
            <a:xfrm>
              <a:off x="6300788" y="1966913"/>
              <a:ext cx="604838" cy="681038"/>
            </a:xfrm>
            <a:custGeom>
              <a:avLst/>
              <a:gdLst>
                <a:gd name="T0" fmla="*/ 161 w 161"/>
                <a:gd name="T1" fmla="*/ 73 h 181"/>
                <a:gd name="T2" fmla="*/ 161 w 161"/>
                <a:gd name="T3" fmla="*/ 181 h 181"/>
                <a:gd name="T4" fmla="*/ 12 w 161"/>
                <a:gd name="T5" fmla="*/ 181 h 181"/>
                <a:gd name="T6" fmla="*/ 30 w 161"/>
                <a:gd name="T7" fmla="*/ 154 h 181"/>
                <a:gd name="T8" fmla="*/ 0 w 161"/>
                <a:gd name="T9" fmla="*/ 48 h 181"/>
                <a:gd name="T10" fmla="*/ 71 w 161"/>
                <a:gd name="T11" fmla="*/ 0 h 181"/>
                <a:gd name="T12" fmla="*/ 161 w 161"/>
                <a:gd name="T13" fmla="*/ 7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181">
                  <a:moveTo>
                    <a:pt x="161" y="73"/>
                  </a:moveTo>
                  <a:cubicBezTo>
                    <a:pt x="161" y="146"/>
                    <a:pt x="161" y="181"/>
                    <a:pt x="161" y="181"/>
                  </a:cubicBezTo>
                  <a:cubicBezTo>
                    <a:pt x="12" y="181"/>
                    <a:pt x="12" y="181"/>
                    <a:pt x="12" y="181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31" y="46"/>
                    <a:pt x="58" y="27"/>
                    <a:pt x="71" y="0"/>
                  </a:cubicBezTo>
                  <a:cubicBezTo>
                    <a:pt x="115" y="12"/>
                    <a:pt x="161" y="34"/>
                    <a:pt x="161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15" name="Freeform 169"/>
            <p:cNvSpPr/>
            <p:nvPr/>
          </p:nvSpPr>
          <p:spPr bwMode="auto">
            <a:xfrm>
              <a:off x="6781800" y="3217863"/>
              <a:ext cx="1052513" cy="722313"/>
            </a:xfrm>
            <a:custGeom>
              <a:avLst/>
              <a:gdLst>
                <a:gd name="T0" fmla="*/ 21 w 280"/>
                <a:gd name="T1" fmla="*/ 159 h 192"/>
                <a:gd name="T2" fmla="*/ 0 w 280"/>
                <a:gd name="T3" fmla="*/ 159 h 192"/>
                <a:gd name="T4" fmla="*/ 0 w 280"/>
                <a:gd name="T5" fmla="*/ 121 h 192"/>
                <a:gd name="T6" fmla="*/ 21 w 280"/>
                <a:gd name="T7" fmla="*/ 121 h 192"/>
                <a:gd name="T8" fmla="*/ 43 w 280"/>
                <a:gd name="T9" fmla="*/ 69 h 192"/>
                <a:gd name="T10" fmla="*/ 28 w 280"/>
                <a:gd name="T11" fmla="*/ 54 h 192"/>
                <a:gd name="T12" fmla="*/ 55 w 280"/>
                <a:gd name="T13" fmla="*/ 27 h 192"/>
                <a:gd name="T14" fmla="*/ 70 w 280"/>
                <a:gd name="T15" fmla="*/ 42 h 192"/>
                <a:gd name="T16" fmla="*/ 121 w 280"/>
                <a:gd name="T17" fmla="*/ 21 h 192"/>
                <a:gd name="T18" fmla="*/ 121 w 280"/>
                <a:gd name="T19" fmla="*/ 0 h 192"/>
                <a:gd name="T20" fmla="*/ 160 w 280"/>
                <a:gd name="T21" fmla="*/ 0 h 192"/>
                <a:gd name="T22" fmla="*/ 160 w 280"/>
                <a:gd name="T23" fmla="*/ 21 h 192"/>
                <a:gd name="T24" fmla="*/ 211 w 280"/>
                <a:gd name="T25" fmla="*/ 42 h 192"/>
                <a:gd name="T26" fmla="*/ 226 w 280"/>
                <a:gd name="T27" fmla="*/ 27 h 192"/>
                <a:gd name="T28" fmla="*/ 253 w 280"/>
                <a:gd name="T29" fmla="*/ 54 h 192"/>
                <a:gd name="T30" fmla="*/ 238 w 280"/>
                <a:gd name="T31" fmla="*/ 69 h 192"/>
                <a:gd name="T32" fmla="*/ 260 w 280"/>
                <a:gd name="T33" fmla="*/ 121 h 192"/>
                <a:gd name="T34" fmla="*/ 280 w 280"/>
                <a:gd name="T35" fmla="*/ 121 h 192"/>
                <a:gd name="T36" fmla="*/ 280 w 280"/>
                <a:gd name="T37" fmla="*/ 159 h 192"/>
                <a:gd name="T38" fmla="*/ 260 w 280"/>
                <a:gd name="T39" fmla="*/ 159 h 192"/>
                <a:gd name="T40" fmla="*/ 249 w 280"/>
                <a:gd name="T41" fmla="*/ 192 h 192"/>
                <a:gd name="T42" fmla="*/ 239 w 280"/>
                <a:gd name="T43" fmla="*/ 187 h 192"/>
                <a:gd name="T44" fmla="*/ 250 w 280"/>
                <a:gd name="T45" fmla="*/ 140 h 192"/>
                <a:gd name="T46" fmla="*/ 140 w 280"/>
                <a:gd name="T47" fmla="*/ 30 h 192"/>
                <a:gd name="T48" fmla="*/ 30 w 280"/>
                <a:gd name="T49" fmla="*/ 140 h 192"/>
                <a:gd name="T50" fmla="*/ 41 w 280"/>
                <a:gd name="T51" fmla="*/ 187 h 192"/>
                <a:gd name="T52" fmla="*/ 31 w 280"/>
                <a:gd name="T53" fmla="*/ 192 h 192"/>
                <a:gd name="T54" fmla="*/ 21 w 280"/>
                <a:gd name="T55" fmla="*/ 159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80" h="192">
                  <a:moveTo>
                    <a:pt x="21" y="159"/>
                  </a:moveTo>
                  <a:cubicBezTo>
                    <a:pt x="0" y="159"/>
                    <a:pt x="0" y="159"/>
                    <a:pt x="0" y="159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21" y="121"/>
                    <a:pt x="21" y="121"/>
                    <a:pt x="21" y="121"/>
                  </a:cubicBezTo>
                  <a:cubicBezTo>
                    <a:pt x="24" y="102"/>
                    <a:pt x="32" y="84"/>
                    <a:pt x="43" y="69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85" y="31"/>
                    <a:pt x="102" y="24"/>
                    <a:pt x="121" y="21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60" y="21"/>
                    <a:pt x="160" y="21"/>
                    <a:pt x="160" y="21"/>
                  </a:cubicBezTo>
                  <a:cubicBezTo>
                    <a:pt x="179" y="24"/>
                    <a:pt x="196" y="31"/>
                    <a:pt x="211" y="42"/>
                  </a:cubicBezTo>
                  <a:cubicBezTo>
                    <a:pt x="226" y="27"/>
                    <a:pt x="226" y="27"/>
                    <a:pt x="226" y="27"/>
                  </a:cubicBezTo>
                  <a:cubicBezTo>
                    <a:pt x="253" y="54"/>
                    <a:pt x="253" y="54"/>
                    <a:pt x="253" y="54"/>
                  </a:cubicBezTo>
                  <a:cubicBezTo>
                    <a:pt x="238" y="69"/>
                    <a:pt x="238" y="69"/>
                    <a:pt x="238" y="69"/>
                  </a:cubicBezTo>
                  <a:cubicBezTo>
                    <a:pt x="249" y="84"/>
                    <a:pt x="257" y="102"/>
                    <a:pt x="260" y="121"/>
                  </a:cubicBezTo>
                  <a:cubicBezTo>
                    <a:pt x="280" y="121"/>
                    <a:pt x="280" y="121"/>
                    <a:pt x="280" y="121"/>
                  </a:cubicBezTo>
                  <a:cubicBezTo>
                    <a:pt x="280" y="159"/>
                    <a:pt x="280" y="159"/>
                    <a:pt x="280" y="159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58" y="171"/>
                    <a:pt x="254" y="182"/>
                    <a:pt x="249" y="192"/>
                  </a:cubicBezTo>
                  <a:cubicBezTo>
                    <a:pt x="239" y="187"/>
                    <a:pt x="239" y="187"/>
                    <a:pt x="239" y="187"/>
                  </a:cubicBezTo>
                  <a:cubicBezTo>
                    <a:pt x="246" y="173"/>
                    <a:pt x="250" y="157"/>
                    <a:pt x="250" y="140"/>
                  </a:cubicBezTo>
                  <a:cubicBezTo>
                    <a:pt x="250" y="79"/>
                    <a:pt x="201" y="30"/>
                    <a:pt x="140" y="30"/>
                  </a:cubicBezTo>
                  <a:cubicBezTo>
                    <a:pt x="80" y="30"/>
                    <a:pt x="30" y="79"/>
                    <a:pt x="30" y="140"/>
                  </a:cubicBezTo>
                  <a:cubicBezTo>
                    <a:pt x="30" y="157"/>
                    <a:pt x="34" y="173"/>
                    <a:pt x="41" y="187"/>
                  </a:cubicBezTo>
                  <a:cubicBezTo>
                    <a:pt x="31" y="192"/>
                    <a:pt x="31" y="192"/>
                    <a:pt x="31" y="192"/>
                  </a:cubicBezTo>
                  <a:cubicBezTo>
                    <a:pt x="26" y="182"/>
                    <a:pt x="23" y="171"/>
                    <a:pt x="21" y="1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16" name="Freeform 170"/>
            <p:cNvSpPr>
              <a:spLocks noEditPoints="1"/>
            </p:cNvSpPr>
            <p:nvPr/>
          </p:nvSpPr>
          <p:spPr bwMode="auto">
            <a:xfrm>
              <a:off x="5921375" y="1306513"/>
              <a:ext cx="703263" cy="701675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4 h 187"/>
                <a:gd name="T4" fmla="*/ 93 w 187"/>
                <a:gd name="T5" fmla="*/ 187 h 187"/>
                <a:gd name="T6" fmla="*/ 0 w 187"/>
                <a:gd name="T7" fmla="*/ 94 h 187"/>
                <a:gd name="T8" fmla="*/ 93 w 187"/>
                <a:gd name="T9" fmla="*/ 0 h 187"/>
                <a:gd name="T10" fmla="*/ 171 w 187"/>
                <a:gd name="T11" fmla="*/ 90 h 187"/>
                <a:gd name="T12" fmla="*/ 146 w 187"/>
                <a:gd name="T13" fmla="*/ 38 h 187"/>
                <a:gd name="T14" fmla="*/ 152 w 187"/>
                <a:gd name="T15" fmla="*/ 75 h 187"/>
                <a:gd name="T16" fmla="*/ 111 w 187"/>
                <a:gd name="T17" fmla="*/ 158 h 187"/>
                <a:gd name="T18" fmla="*/ 171 w 187"/>
                <a:gd name="T19" fmla="*/ 9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2"/>
                    <a:pt x="187" y="94"/>
                  </a:cubicBezTo>
                  <a:cubicBezTo>
                    <a:pt x="187" y="145"/>
                    <a:pt x="145" y="187"/>
                    <a:pt x="93" y="187"/>
                  </a:cubicBezTo>
                  <a:cubicBezTo>
                    <a:pt x="42" y="187"/>
                    <a:pt x="0" y="145"/>
                    <a:pt x="0" y="94"/>
                  </a:cubicBezTo>
                  <a:cubicBezTo>
                    <a:pt x="0" y="42"/>
                    <a:pt x="42" y="0"/>
                    <a:pt x="93" y="0"/>
                  </a:cubicBezTo>
                  <a:close/>
                  <a:moveTo>
                    <a:pt x="171" y="90"/>
                  </a:moveTo>
                  <a:cubicBezTo>
                    <a:pt x="171" y="69"/>
                    <a:pt x="161" y="50"/>
                    <a:pt x="146" y="38"/>
                  </a:cubicBezTo>
                  <a:cubicBezTo>
                    <a:pt x="150" y="49"/>
                    <a:pt x="152" y="61"/>
                    <a:pt x="152" y="75"/>
                  </a:cubicBezTo>
                  <a:cubicBezTo>
                    <a:pt x="152" y="108"/>
                    <a:pt x="136" y="138"/>
                    <a:pt x="111" y="158"/>
                  </a:cubicBezTo>
                  <a:cubicBezTo>
                    <a:pt x="145" y="153"/>
                    <a:pt x="171" y="125"/>
                    <a:pt x="171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17" name="Freeform 171"/>
            <p:cNvSpPr/>
            <p:nvPr/>
          </p:nvSpPr>
          <p:spPr bwMode="auto">
            <a:xfrm>
              <a:off x="5651500" y="1966913"/>
              <a:ext cx="604838" cy="681038"/>
            </a:xfrm>
            <a:custGeom>
              <a:avLst/>
              <a:gdLst>
                <a:gd name="T0" fmla="*/ 161 w 161"/>
                <a:gd name="T1" fmla="*/ 48 h 181"/>
                <a:gd name="T2" fmla="*/ 132 w 161"/>
                <a:gd name="T3" fmla="*/ 154 h 181"/>
                <a:gd name="T4" fmla="*/ 150 w 161"/>
                <a:gd name="T5" fmla="*/ 181 h 181"/>
                <a:gd name="T6" fmla="*/ 0 w 161"/>
                <a:gd name="T7" fmla="*/ 181 h 181"/>
                <a:gd name="T8" fmla="*/ 0 w 161"/>
                <a:gd name="T9" fmla="*/ 73 h 181"/>
                <a:gd name="T10" fmla="*/ 91 w 161"/>
                <a:gd name="T11" fmla="*/ 0 h 181"/>
                <a:gd name="T12" fmla="*/ 161 w 161"/>
                <a:gd name="T13" fmla="*/ 48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181">
                  <a:moveTo>
                    <a:pt x="161" y="48"/>
                  </a:moveTo>
                  <a:cubicBezTo>
                    <a:pt x="132" y="154"/>
                    <a:pt x="132" y="154"/>
                    <a:pt x="132" y="154"/>
                  </a:cubicBezTo>
                  <a:cubicBezTo>
                    <a:pt x="150" y="181"/>
                    <a:pt x="150" y="181"/>
                    <a:pt x="150" y="18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1"/>
                    <a:pt x="0" y="146"/>
                    <a:pt x="0" y="73"/>
                  </a:cubicBezTo>
                  <a:cubicBezTo>
                    <a:pt x="0" y="34"/>
                    <a:pt x="47" y="12"/>
                    <a:pt x="91" y="0"/>
                  </a:cubicBezTo>
                  <a:cubicBezTo>
                    <a:pt x="104" y="27"/>
                    <a:pt x="130" y="46"/>
                    <a:pt x="161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18" name="Freeform 172"/>
            <p:cNvSpPr>
              <a:spLocks noEditPoints="1"/>
            </p:cNvSpPr>
            <p:nvPr/>
          </p:nvSpPr>
          <p:spPr bwMode="auto">
            <a:xfrm>
              <a:off x="4071938" y="2914651"/>
              <a:ext cx="1579563" cy="1577975"/>
            </a:xfrm>
            <a:custGeom>
              <a:avLst/>
              <a:gdLst>
                <a:gd name="T0" fmla="*/ 420 w 420"/>
                <a:gd name="T1" fmla="*/ 182 h 420"/>
                <a:gd name="T2" fmla="*/ 420 w 420"/>
                <a:gd name="T3" fmla="*/ 239 h 420"/>
                <a:gd name="T4" fmla="*/ 389 w 420"/>
                <a:gd name="T5" fmla="*/ 239 h 420"/>
                <a:gd name="T6" fmla="*/ 357 w 420"/>
                <a:gd name="T7" fmla="*/ 317 h 420"/>
                <a:gd name="T8" fmla="*/ 379 w 420"/>
                <a:gd name="T9" fmla="*/ 339 h 420"/>
                <a:gd name="T10" fmla="*/ 339 w 420"/>
                <a:gd name="T11" fmla="*/ 379 h 420"/>
                <a:gd name="T12" fmla="*/ 317 w 420"/>
                <a:gd name="T13" fmla="*/ 357 h 420"/>
                <a:gd name="T14" fmla="*/ 239 w 420"/>
                <a:gd name="T15" fmla="*/ 389 h 420"/>
                <a:gd name="T16" fmla="*/ 239 w 420"/>
                <a:gd name="T17" fmla="*/ 420 h 420"/>
                <a:gd name="T18" fmla="*/ 181 w 420"/>
                <a:gd name="T19" fmla="*/ 420 h 420"/>
                <a:gd name="T20" fmla="*/ 181 w 420"/>
                <a:gd name="T21" fmla="*/ 389 h 420"/>
                <a:gd name="T22" fmla="*/ 104 w 420"/>
                <a:gd name="T23" fmla="*/ 357 h 420"/>
                <a:gd name="T24" fmla="*/ 82 w 420"/>
                <a:gd name="T25" fmla="*/ 379 h 420"/>
                <a:gd name="T26" fmla="*/ 41 w 420"/>
                <a:gd name="T27" fmla="*/ 339 h 420"/>
                <a:gd name="T28" fmla="*/ 63 w 420"/>
                <a:gd name="T29" fmla="*/ 317 h 420"/>
                <a:gd name="T30" fmla="*/ 31 w 420"/>
                <a:gd name="T31" fmla="*/ 239 h 420"/>
                <a:gd name="T32" fmla="*/ 0 w 420"/>
                <a:gd name="T33" fmla="*/ 239 h 420"/>
                <a:gd name="T34" fmla="*/ 0 w 420"/>
                <a:gd name="T35" fmla="*/ 182 h 420"/>
                <a:gd name="T36" fmla="*/ 31 w 420"/>
                <a:gd name="T37" fmla="*/ 182 h 420"/>
                <a:gd name="T38" fmla="*/ 63 w 420"/>
                <a:gd name="T39" fmla="*/ 104 h 420"/>
                <a:gd name="T40" fmla="*/ 41 w 420"/>
                <a:gd name="T41" fmla="*/ 82 h 420"/>
                <a:gd name="T42" fmla="*/ 82 w 420"/>
                <a:gd name="T43" fmla="*/ 41 h 420"/>
                <a:gd name="T44" fmla="*/ 104 w 420"/>
                <a:gd name="T45" fmla="*/ 63 h 420"/>
                <a:gd name="T46" fmla="*/ 181 w 420"/>
                <a:gd name="T47" fmla="*/ 31 h 420"/>
                <a:gd name="T48" fmla="*/ 181 w 420"/>
                <a:gd name="T49" fmla="*/ 0 h 420"/>
                <a:gd name="T50" fmla="*/ 239 w 420"/>
                <a:gd name="T51" fmla="*/ 0 h 420"/>
                <a:gd name="T52" fmla="*/ 239 w 420"/>
                <a:gd name="T53" fmla="*/ 31 h 420"/>
                <a:gd name="T54" fmla="*/ 317 w 420"/>
                <a:gd name="T55" fmla="*/ 63 h 420"/>
                <a:gd name="T56" fmla="*/ 338 w 420"/>
                <a:gd name="T57" fmla="*/ 41 h 420"/>
                <a:gd name="T58" fmla="*/ 379 w 420"/>
                <a:gd name="T59" fmla="*/ 82 h 420"/>
                <a:gd name="T60" fmla="*/ 357 w 420"/>
                <a:gd name="T61" fmla="*/ 104 h 420"/>
                <a:gd name="T62" fmla="*/ 389 w 420"/>
                <a:gd name="T63" fmla="*/ 182 h 420"/>
                <a:gd name="T64" fmla="*/ 420 w 420"/>
                <a:gd name="T65" fmla="*/ 182 h 420"/>
                <a:gd name="T66" fmla="*/ 375 w 420"/>
                <a:gd name="T67" fmla="*/ 210 h 420"/>
                <a:gd name="T68" fmla="*/ 210 w 420"/>
                <a:gd name="T69" fmla="*/ 45 h 420"/>
                <a:gd name="T70" fmla="*/ 45 w 420"/>
                <a:gd name="T71" fmla="*/ 210 h 420"/>
                <a:gd name="T72" fmla="*/ 210 w 420"/>
                <a:gd name="T73" fmla="*/ 375 h 420"/>
                <a:gd name="T74" fmla="*/ 375 w 420"/>
                <a:gd name="T75" fmla="*/ 21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0" h="420">
                  <a:moveTo>
                    <a:pt x="420" y="182"/>
                  </a:moveTo>
                  <a:cubicBezTo>
                    <a:pt x="420" y="239"/>
                    <a:pt x="420" y="239"/>
                    <a:pt x="420" y="239"/>
                  </a:cubicBezTo>
                  <a:cubicBezTo>
                    <a:pt x="389" y="239"/>
                    <a:pt x="389" y="239"/>
                    <a:pt x="389" y="239"/>
                  </a:cubicBezTo>
                  <a:cubicBezTo>
                    <a:pt x="385" y="268"/>
                    <a:pt x="374" y="294"/>
                    <a:pt x="357" y="317"/>
                  </a:cubicBezTo>
                  <a:cubicBezTo>
                    <a:pt x="379" y="339"/>
                    <a:pt x="379" y="339"/>
                    <a:pt x="379" y="339"/>
                  </a:cubicBezTo>
                  <a:cubicBezTo>
                    <a:pt x="339" y="379"/>
                    <a:pt x="339" y="379"/>
                    <a:pt x="339" y="379"/>
                  </a:cubicBezTo>
                  <a:cubicBezTo>
                    <a:pt x="317" y="357"/>
                    <a:pt x="317" y="357"/>
                    <a:pt x="317" y="357"/>
                  </a:cubicBezTo>
                  <a:cubicBezTo>
                    <a:pt x="294" y="374"/>
                    <a:pt x="268" y="385"/>
                    <a:pt x="239" y="389"/>
                  </a:cubicBezTo>
                  <a:cubicBezTo>
                    <a:pt x="239" y="420"/>
                    <a:pt x="239" y="420"/>
                    <a:pt x="239" y="420"/>
                  </a:cubicBezTo>
                  <a:cubicBezTo>
                    <a:pt x="181" y="420"/>
                    <a:pt x="181" y="420"/>
                    <a:pt x="181" y="420"/>
                  </a:cubicBezTo>
                  <a:cubicBezTo>
                    <a:pt x="181" y="389"/>
                    <a:pt x="181" y="389"/>
                    <a:pt x="181" y="389"/>
                  </a:cubicBezTo>
                  <a:cubicBezTo>
                    <a:pt x="153" y="385"/>
                    <a:pt x="126" y="374"/>
                    <a:pt x="104" y="357"/>
                  </a:cubicBezTo>
                  <a:cubicBezTo>
                    <a:pt x="82" y="379"/>
                    <a:pt x="82" y="379"/>
                    <a:pt x="82" y="379"/>
                  </a:cubicBezTo>
                  <a:cubicBezTo>
                    <a:pt x="41" y="339"/>
                    <a:pt x="41" y="339"/>
                    <a:pt x="41" y="339"/>
                  </a:cubicBezTo>
                  <a:cubicBezTo>
                    <a:pt x="63" y="317"/>
                    <a:pt x="63" y="317"/>
                    <a:pt x="63" y="317"/>
                  </a:cubicBezTo>
                  <a:cubicBezTo>
                    <a:pt x="47" y="294"/>
                    <a:pt x="36" y="268"/>
                    <a:pt x="31" y="239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31" y="182"/>
                    <a:pt x="31" y="182"/>
                    <a:pt x="31" y="182"/>
                  </a:cubicBezTo>
                  <a:cubicBezTo>
                    <a:pt x="36" y="153"/>
                    <a:pt x="47" y="126"/>
                    <a:pt x="63" y="104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104" y="63"/>
                    <a:pt x="104" y="63"/>
                    <a:pt x="104" y="63"/>
                  </a:cubicBezTo>
                  <a:cubicBezTo>
                    <a:pt x="126" y="47"/>
                    <a:pt x="153" y="36"/>
                    <a:pt x="181" y="31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39" y="31"/>
                    <a:pt x="239" y="31"/>
                    <a:pt x="239" y="31"/>
                  </a:cubicBezTo>
                  <a:cubicBezTo>
                    <a:pt x="268" y="36"/>
                    <a:pt x="294" y="47"/>
                    <a:pt x="317" y="63"/>
                  </a:cubicBezTo>
                  <a:cubicBezTo>
                    <a:pt x="338" y="41"/>
                    <a:pt x="338" y="41"/>
                    <a:pt x="338" y="41"/>
                  </a:cubicBezTo>
                  <a:cubicBezTo>
                    <a:pt x="379" y="82"/>
                    <a:pt x="379" y="82"/>
                    <a:pt x="379" y="82"/>
                  </a:cubicBezTo>
                  <a:cubicBezTo>
                    <a:pt x="357" y="104"/>
                    <a:pt x="357" y="104"/>
                    <a:pt x="357" y="104"/>
                  </a:cubicBezTo>
                  <a:cubicBezTo>
                    <a:pt x="373" y="126"/>
                    <a:pt x="385" y="153"/>
                    <a:pt x="389" y="182"/>
                  </a:cubicBezTo>
                  <a:lnTo>
                    <a:pt x="420" y="182"/>
                  </a:lnTo>
                  <a:close/>
                  <a:moveTo>
                    <a:pt x="375" y="210"/>
                  </a:moveTo>
                  <a:cubicBezTo>
                    <a:pt x="375" y="119"/>
                    <a:pt x="301" y="45"/>
                    <a:pt x="210" y="45"/>
                  </a:cubicBezTo>
                  <a:cubicBezTo>
                    <a:pt x="119" y="45"/>
                    <a:pt x="45" y="119"/>
                    <a:pt x="45" y="210"/>
                  </a:cubicBezTo>
                  <a:cubicBezTo>
                    <a:pt x="45" y="301"/>
                    <a:pt x="119" y="375"/>
                    <a:pt x="210" y="375"/>
                  </a:cubicBezTo>
                  <a:cubicBezTo>
                    <a:pt x="301" y="375"/>
                    <a:pt x="375" y="301"/>
                    <a:pt x="375" y="2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19" name="Freeform 173"/>
            <p:cNvSpPr/>
            <p:nvPr/>
          </p:nvSpPr>
          <p:spPr bwMode="auto">
            <a:xfrm>
              <a:off x="4876800" y="3646488"/>
              <a:ext cx="390525" cy="436563"/>
            </a:xfrm>
            <a:custGeom>
              <a:avLst/>
              <a:gdLst>
                <a:gd name="T0" fmla="*/ 104 w 104"/>
                <a:gd name="T1" fmla="*/ 46 h 116"/>
                <a:gd name="T2" fmla="*/ 104 w 104"/>
                <a:gd name="T3" fmla="*/ 116 h 116"/>
                <a:gd name="T4" fmla="*/ 8 w 104"/>
                <a:gd name="T5" fmla="*/ 116 h 116"/>
                <a:gd name="T6" fmla="*/ 19 w 104"/>
                <a:gd name="T7" fmla="*/ 99 h 116"/>
                <a:gd name="T8" fmla="*/ 0 w 104"/>
                <a:gd name="T9" fmla="*/ 30 h 116"/>
                <a:gd name="T10" fmla="*/ 45 w 104"/>
                <a:gd name="T11" fmla="*/ 0 h 116"/>
                <a:gd name="T12" fmla="*/ 104 w 104"/>
                <a:gd name="T13" fmla="*/ 4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116">
                  <a:moveTo>
                    <a:pt x="104" y="46"/>
                  </a:moveTo>
                  <a:cubicBezTo>
                    <a:pt x="104" y="94"/>
                    <a:pt x="104" y="116"/>
                    <a:pt x="104" y="116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20" y="29"/>
                    <a:pt x="37" y="17"/>
                    <a:pt x="45" y="0"/>
                  </a:cubicBezTo>
                  <a:cubicBezTo>
                    <a:pt x="74" y="7"/>
                    <a:pt x="104" y="21"/>
                    <a:pt x="104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20" name="Freeform 174"/>
            <p:cNvSpPr>
              <a:spLocks noEditPoints="1"/>
            </p:cNvSpPr>
            <p:nvPr/>
          </p:nvSpPr>
          <p:spPr bwMode="auto">
            <a:xfrm>
              <a:off x="4632325" y="3217863"/>
              <a:ext cx="450850" cy="455613"/>
            </a:xfrm>
            <a:custGeom>
              <a:avLst/>
              <a:gdLst>
                <a:gd name="T0" fmla="*/ 71 w 120"/>
                <a:gd name="T1" fmla="*/ 102 h 121"/>
                <a:gd name="T2" fmla="*/ 110 w 120"/>
                <a:gd name="T3" fmla="*/ 58 h 121"/>
                <a:gd name="T4" fmla="*/ 93 w 120"/>
                <a:gd name="T5" fmla="*/ 24 h 121"/>
                <a:gd name="T6" fmla="*/ 98 w 120"/>
                <a:gd name="T7" fmla="*/ 48 h 121"/>
                <a:gd name="T8" fmla="*/ 71 w 120"/>
                <a:gd name="T9" fmla="*/ 102 h 121"/>
                <a:gd name="T10" fmla="*/ 60 w 120"/>
                <a:gd name="T11" fmla="*/ 0 h 121"/>
                <a:gd name="T12" fmla="*/ 120 w 120"/>
                <a:gd name="T13" fmla="*/ 61 h 121"/>
                <a:gd name="T14" fmla="*/ 60 w 120"/>
                <a:gd name="T15" fmla="*/ 121 h 121"/>
                <a:gd name="T16" fmla="*/ 0 w 120"/>
                <a:gd name="T17" fmla="*/ 61 h 121"/>
                <a:gd name="T18" fmla="*/ 60 w 120"/>
                <a:gd name="T1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" h="121">
                  <a:moveTo>
                    <a:pt x="71" y="102"/>
                  </a:moveTo>
                  <a:cubicBezTo>
                    <a:pt x="93" y="99"/>
                    <a:pt x="110" y="81"/>
                    <a:pt x="110" y="58"/>
                  </a:cubicBezTo>
                  <a:cubicBezTo>
                    <a:pt x="110" y="45"/>
                    <a:pt x="103" y="32"/>
                    <a:pt x="93" y="24"/>
                  </a:cubicBezTo>
                  <a:cubicBezTo>
                    <a:pt x="96" y="32"/>
                    <a:pt x="98" y="40"/>
                    <a:pt x="98" y="48"/>
                  </a:cubicBezTo>
                  <a:cubicBezTo>
                    <a:pt x="98" y="70"/>
                    <a:pt x="87" y="89"/>
                    <a:pt x="71" y="102"/>
                  </a:cubicBezTo>
                  <a:close/>
                  <a:moveTo>
                    <a:pt x="60" y="0"/>
                  </a:moveTo>
                  <a:cubicBezTo>
                    <a:pt x="93" y="0"/>
                    <a:pt x="120" y="27"/>
                    <a:pt x="120" y="61"/>
                  </a:cubicBezTo>
                  <a:cubicBezTo>
                    <a:pt x="120" y="94"/>
                    <a:pt x="93" y="121"/>
                    <a:pt x="60" y="121"/>
                  </a:cubicBezTo>
                  <a:cubicBezTo>
                    <a:pt x="27" y="121"/>
                    <a:pt x="0" y="94"/>
                    <a:pt x="0" y="61"/>
                  </a:cubicBezTo>
                  <a:cubicBezTo>
                    <a:pt x="0" y="27"/>
                    <a:pt x="27" y="0"/>
                    <a:pt x="6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21" name="Freeform 175"/>
            <p:cNvSpPr/>
            <p:nvPr/>
          </p:nvSpPr>
          <p:spPr bwMode="auto">
            <a:xfrm>
              <a:off x="4459288" y="3646488"/>
              <a:ext cx="387350" cy="436563"/>
            </a:xfrm>
            <a:custGeom>
              <a:avLst/>
              <a:gdLst>
                <a:gd name="T0" fmla="*/ 103 w 103"/>
                <a:gd name="T1" fmla="*/ 30 h 116"/>
                <a:gd name="T2" fmla="*/ 84 w 103"/>
                <a:gd name="T3" fmla="*/ 99 h 116"/>
                <a:gd name="T4" fmla="*/ 96 w 103"/>
                <a:gd name="T5" fmla="*/ 116 h 116"/>
                <a:gd name="T6" fmla="*/ 0 w 103"/>
                <a:gd name="T7" fmla="*/ 116 h 116"/>
                <a:gd name="T8" fmla="*/ 0 w 103"/>
                <a:gd name="T9" fmla="*/ 46 h 116"/>
                <a:gd name="T10" fmla="*/ 58 w 103"/>
                <a:gd name="T11" fmla="*/ 0 h 116"/>
                <a:gd name="T12" fmla="*/ 103 w 103"/>
                <a:gd name="T13" fmla="*/ 3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116">
                  <a:moveTo>
                    <a:pt x="103" y="30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96" y="116"/>
                    <a:pt x="96" y="116"/>
                    <a:pt x="96" y="116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6"/>
                    <a:pt x="0" y="94"/>
                    <a:pt x="0" y="46"/>
                  </a:cubicBezTo>
                  <a:cubicBezTo>
                    <a:pt x="0" y="21"/>
                    <a:pt x="30" y="7"/>
                    <a:pt x="58" y="0"/>
                  </a:cubicBezTo>
                  <a:cubicBezTo>
                    <a:pt x="66" y="17"/>
                    <a:pt x="83" y="29"/>
                    <a:pt x="103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324" name="组合 323"/>
          <p:cNvGrpSpPr/>
          <p:nvPr/>
        </p:nvGrpSpPr>
        <p:grpSpPr>
          <a:xfrm>
            <a:off x="9106600" y="3217181"/>
            <a:ext cx="2290515" cy="401923"/>
            <a:chOff x="8873322" y="1821077"/>
            <a:chExt cx="2290515" cy="401923"/>
          </a:xfrm>
        </p:grpSpPr>
        <p:sp>
          <p:nvSpPr>
            <p:cNvPr id="323" name="矩形 322"/>
            <p:cNvSpPr/>
            <p:nvPr/>
          </p:nvSpPr>
          <p:spPr>
            <a:xfrm>
              <a:off x="8873322" y="1821077"/>
              <a:ext cx="2290515" cy="38932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98" name="文本框 53"/>
            <p:cNvSpPr txBox="1"/>
            <p:nvPr/>
          </p:nvSpPr>
          <p:spPr>
            <a:xfrm>
              <a:off x="8975526" y="1824220"/>
              <a:ext cx="2022040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000" b="1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Dlaczego warto skoncentrować się na ogrzewaniu?</a:t>
              </a:r>
            </a:p>
          </p:txBody>
        </p:sp>
      </p:grpSp>
      <p:pic>
        <p:nvPicPr>
          <p:cNvPr id="301" name="图片 30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52212" y="1247047"/>
            <a:ext cx="7047250" cy="468521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4AA85C2-773B-43F0-913C-AC7D7682C237}"/>
              </a:ext>
            </a:extLst>
          </p:cNvPr>
          <p:cNvSpPr txBox="1"/>
          <p:nvPr/>
        </p:nvSpPr>
        <p:spPr>
          <a:xfrm>
            <a:off x="982638" y="1340768"/>
            <a:ext cx="4536504" cy="4213910"/>
          </a:xfrm>
          <a:prstGeom prst="rect">
            <a:avLst/>
          </a:prstGeom>
          <a:solidFill>
            <a:srgbClr val="ECECEC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altLang="zh-CN" dirty="0"/>
              <a:t>Dlaczego warto skoncentrować się na ogrzewaniu?</a:t>
            </a:r>
          </a:p>
          <a:p>
            <a:pPr>
              <a:lnSpc>
                <a:spcPct val="150000"/>
              </a:lnSpc>
            </a:pPr>
            <a:r>
              <a:rPr lang="pl-PL" altLang="zh-CN" sz="1400" dirty="0"/>
              <a:t>●W Kanadzie 80% zużycia energii w budynkach mieszkalnych przypada na ogrzewanie.</a:t>
            </a:r>
          </a:p>
          <a:p>
            <a:pPr>
              <a:lnSpc>
                <a:spcPct val="150000"/>
              </a:lnSpc>
            </a:pPr>
            <a:r>
              <a:rPr lang="pl-PL" altLang="zh-CN" sz="1400" dirty="0"/>
              <a:t>●Pochodzi głównie ze źródeł nieodnawialnych i prowadzi do znacznej emisji gazów cieplarnianych.</a:t>
            </a:r>
          </a:p>
          <a:p>
            <a:pPr>
              <a:lnSpc>
                <a:spcPct val="150000"/>
              </a:lnSpc>
            </a:pPr>
            <a:r>
              <a:rPr lang="pl-PL" altLang="zh-CN" dirty="0"/>
              <a:t>Dlaczego ogrzewanie słoneczne?</a:t>
            </a:r>
          </a:p>
          <a:p>
            <a:pPr>
              <a:lnSpc>
                <a:spcPct val="150000"/>
              </a:lnSpc>
            </a:pPr>
            <a:r>
              <a:rPr lang="pl-PL" altLang="zh-CN" sz="1400" dirty="0"/>
              <a:t>●Modernizacje instalacji EE są droższe i przynoszą mniejsze oszczędności energii w miarę wzrostu zapotrzebowania na energię w domu.</a:t>
            </a:r>
          </a:p>
          <a:p>
            <a:pPr>
              <a:lnSpc>
                <a:spcPct val="150000"/>
              </a:lnSpc>
            </a:pPr>
            <a:r>
              <a:rPr lang="pl-PL" altLang="zh-CN" sz="1400" dirty="0"/>
              <a:t>●Kolektory słoneczne są bardzo wydajne w wytwarzaniu ciepła o niskiej temperaturze.</a:t>
            </a:r>
            <a:endParaRPr lang="zh-CN" altLang="en-US" sz="1400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AA1F581-73E0-4F9C-802C-527A8CD0281A}"/>
              </a:ext>
            </a:extLst>
          </p:cNvPr>
          <p:cNvSpPr txBox="1"/>
          <p:nvPr/>
        </p:nvSpPr>
        <p:spPr>
          <a:xfrm>
            <a:off x="5591150" y="1572625"/>
            <a:ext cx="2259880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pl-PL" altLang="zh-C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Sektor mieszkaniowy</a:t>
            </a:r>
            <a:endParaRPr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F2A3894-34CD-4036-BC67-C4EC1A24A209}"/>
              </a:ext>
            </a:extLst>
          </p:cNvPr>
          <p:cNvSpPr txBox="1"/>
          <p:nvPr/>
        </p:nvSpPr>
        <p:spPr>
          <a:xfrm>
            <a:off x="5805765" y="2134260"/>
            <a:ext cx="1216020" cy="791242"/>
          </a:xfrm>
          <a:prstGeom prst="rect">
            <a:avLst/>
          </a:prstGeom>
          <a:solidFill>
            <a:srgbClr val="FBFBFB"/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700" dirty="0"/>
              <a:t>Ogrzewanie pomieszczeń 63%</a:t>
            </a:r>
          </a:p>
          <a:p>
            <a:pPr>
              <a:lnSpc>
                <a:spcPct val="150000"/>
              </a:lnSpc>
            </a:pPr>
            <a:r>
              <a:rPr lang="zh-CN" altLang="en-US" sz="700" dirty="0"/>
              <a:t>Ogrzewanie wody 17%.</a:t>
            </a:r>
          </a:p>
          <a:p>
            <a:pPr>
              <a:lnSpc>
                <a:spcPct val="150000"/>
              </a:lnSpc>
            </a:pPr>
            <a:r>
              <a:rPr lang="zh-CN" altLang="en-US" sz="700" dirty="0"/>
              <a:t>Urządzenia 14%</a:t>
            </a:r>
          </a:p>
          <a:p>
            <a:pPr>
              <a:lnSpc>
                <a:spcPct val="150000"/>
              </a:lnSpc>
            </a:pPr>
            <a:r>
              <a:rPr lang="zh-CN" altLang="en-US" sz="700" dirty="0"/>
              <a:t>Oświetlenie 4%</a:t>
            </a:r>
          </a:p>
          <a:p>
            <a:pPr>
              <a:lnSpc>
                <a:spcPct val="150000"/>
              </a:lnSpc>
            </a:pPr>
            <a:r>
              <a:rPr lang="zh-CN" altLang="en-US" sz="700" dirty="0"/>
              <a:t>Chłodzenie pomieszczeń 1%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CB01E1B-DCF0-483C-962E-0394F3E3AD26}"/>
              </a:ext>
            </a:extLst>
          </p:cNvPr>
          <p:cNvSpPr txBox="1"/>
          <p:nvPr/>
        </p:nvSpPr>
        <p:spPr>
          <a:xfrm>
            <a:off x="7035037" y="2786294"/>
            <a:ext cx="959721" cy="430887"/>
          </a:xfrm>
          <a:prstGeom prst="rect">
            <a:avLst/>
          </a:prstGeom>
          <a:solidFill>
            <a:srgbClr val="A42990"/>
          </a:solidFill>
        </p:spPr>
        <p:txBody>
          <a:bodyPr wrap="square">
            <a:spAutoFit/>
          </a:bodyPr>
          <a:lstStyle/>
          <a:p>
            <a:r>
              <a:rPr lang="pl-PL" altLang="zh-CN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Ogrzewanie pomieszczeń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B86B3A3-1625-422B-8445-FB52D575F47D}"/>
              </a:ext>
            </a:extLst>
          </p:cNvPr>
          <p:cNvSpPr txBox="1"/>
          <p:nvPr/>
        </p:nvSpPr>
        <p:spPr>
          <a:xfrm>
            <a:off x="7679916" y="3481204"/>
            <a:ext cx="1144354" cy="923330"/>
          </a:xfrm>
          <a:prstGeom prst="rect">
            <a:avLst/>
          </a:prstGeom>
          <a:solidFill>
            <a:srgbClr val="F6F6F6"/>
          </a:solidFill>
        </p:spPr>
        <p:txBody>
          <a:bodyPr wrap="square">
            <a:spAutoFit/>
          </a:bodyPr>
          <a:lstStyle/>
          <a:p>
            <a:r>
              <a:rPr lang="zh-CN" altLang="en-US" sz="900" dirty="0"/>
              <a:t>Rialta</a:t>
            </a:r>
          </a:p>
          <a:p>
            <a:r>
              <a:rPr lang="zh-CN" altLang="en-US" sz="900" dirty="0"/>
              <a:t>Nebula</a:t>
            </a:r>
          </a:p>
          <a:p>
            <a:r>
              <a:rPr lang="zh-CN" altLang="en-US" sz="900" dirty="0"/>
              <a:t>Pinnacle4</a:t>
            </a:r>
          </a:p>
          <a:p>
            <a:r>
              <a:rPr lang="zh-CN" altLang="en-US" sz="900" dirty="0"/>
              <a:t>Moc (Riata)</a:t>
            </a:r>
          </a:p>
          <a:p>
            <a:r>
              <a:rPr lang="zh-CN" altLang="en-US" sz="900" dirty="0"/>
              <a:t>Moc (Nebula)</a:t>
            </a:r>
          </a:p>
          <a:p>
            <a:r>
              <a:rPr lang="zh-CN" altLang="en-US" sz="900" dirty="0"/>
              <a:t>Moc (Pinnacle 4)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B9A41ED-0D69-4D01-A0A1-3F1CE409B357}"/>
              </a:ext>
            </a:extLst>
          </p:cNvPr>
          <p:cNvSpPr txBox="1"/>
          <p:nvPr/>
        </p:nvSpPr>
        <p:spPr>
          <a:xfrm>
            <a:off x="5547409" y="3929896"/>
            <a:ext cx="153888" cy="1320498"/>
          </a:xfrm>
          <a:prstGeom prst="rect">
            <a:avLst/>
          </a:prstGeom>
          <a:solidFill>
            <a:srgbClr val="FBFBFB"/>
          </a:solidFill>
        </p:spPr>
        <p:txBody>
          <a:bodyPr vert="vert270" wrap="square" lIns="0" tIns="0" rIns="0" bIns="0">
            <a:spAutoFit/>
          </a:bodyPr>
          <a:lstStyle/>
          <a:p>
            <a:r>
              <a:rPr lang="pl-PL" altLang="zh-CN" sz="100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Klasyfikacja EnerGuide</a:t>
            </a:r>
            <a:endParaRPr lang="zh-CN" altLang="en-US" sz="1000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0BB177B-9FBE-4D09-BA7A-FC3777212BCC}"/>
              </a:ext>
            </a:extLst>
          </p:cNvPr>
          <p:cNvSpPr txBox="1"/>
          <p:nvPr/>
        </p:nvSpPr>
        <p:spPr>
          <a:xfrm>
            <a:off x="6076875" y="5856154"/>
            <a:ext cx="1375016" cy="246221"/>
          </a:xfrm>
          <a:prstGeom prst="rect">
            <a:avLst/>
          </a:prstGeom>
          <a:solidFill>
            <a:srgbClr val="F3F3F3"/>
          </a:solidFill>
        </p:spPr>
        <p:txBody>
          <a:bodyPr wrap="square">
            <a:spAutoFit/>
          </a:bodyPr>
          <a:lstStyle/>
          <a:p>
            <a:r>
              <a:rPr lang="pl-PL" altLang="zh-CN" sz="1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Skumulowany koszt ($)</a:t>
            </a:r>
            <a:endParaRPr lang="zh-CN" altLang="en-US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Box 278"/>
          <p:cNvSpPr txBox="1"/>
          <p:nvPr/>
        </p:nvSpPr>
        <p:spPr>
          <a:xfrm>
            <a:off x="1054735" y="188595"/>
            <a:ext cx="9338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Dlaczego warto skupić się na międzysezonowym magazynowaniu energii?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8108" y="1412776"/>
            <a:ext cx="9514197" cy="472888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5178256-A321-4D7D-BAB5-8AA903560969}"/>
              </a:ext>
            </a:extLst>
          </p:cNvPr>
          <p:cNvSpPr txBox="1"/>
          <p:nvPr/>
        </p:nvSpPr>
        <p:spPr>
          <a:xfrm>
            <a:off x="1338108" y="1080054"/>
            <a:ext cx="5328592" cy="5589351"/>
          </a:xfrm>
          <a:prstGeom prst="rect">
            <a:avLst/>
          </a:prstGeom>
          <a:solidFill>
            <a:srgbClr val="F9F9F9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altLang="zh-CN" sz="2400" b="1"/>
              <a:t>Dlaczego magazynowanie sezonowe? </a:t>
            </a:r>
          </a:p>
          <a:p>
            <a:pPr>
              <a:lnSpc>
                <a:spcPct val="150000"/>
              </a:lnSpc>
            </a:pPr>
            <a:r>
              <a:rPr lang="pl-PL" altLang="zh-CN"/>
              <a:t>■ Istnieje znaczna rozbieżność między dostępnością energii słonecznej a zapotrzebowaniem na ogrzewanie.  </a:t>
            </a:r>
          </a:p>
          <a:p>
            <a:pPr>
              <a:lnSpc>
                <a:spcPct val="150000"/>
              </a:lnSpc>
            </a:pPr>
            <a:r>
              <a:rPr lang="pl-PL" altLang="zh-CN"/>
              <a:t>■ W przypadku Drake’a Landing’a, 60% rocznego obciążenia grzewczego przypada na miesiące, w których występuje 16% rocznego poboru energii słonecznej.  </a:t>
            </a:r>
          </a:p>
          <a:p>
            <a:pPr>
              <a:lnSpc>
                <a:spcPct val="150000"/>
              </a:lnSpc>
            </a:pPr>
            <a:r>
              <a:rPr lang="pl-PL" altLang="zh-CN"/>
              <a:t>■ Systemy ogrzewania energią słoneczną z magazynowaniem krótkoterminowym osiągają w Kanadzie maksymalny udział energii słonecznej na poziomie 40-50%.  </a:t>
            </a:r>
          </a:p>
          <a:p>
            <a:pPr>
              <a:lnSpc>
                <a:spcPct val="150000"/>
              </a:lnSpc>
            </a:pPr>
            <a:r>
              <a:rPr lang="pl-PL" altLang="zh-CN"/>
              <a:t>■ Sezonowe systemy magazynowania ciepła osiągają poziom 90-100%. 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3E83F31-21F0-4EF6-891F-D6E96D6D7899}"/>
              </a:ext>
            </a:extLst>
          </p:cNvPr>
          <p:cNvSpPr txBox="1"/>
          <p:nvPr/>
        </p:nvSpPr>
        <p:spPr>
          <a:xfrm>
            <a:off x="8111430" y="3169540"/>
            <a:ext cx="1080120" cy="215444"/>
          </a:xfrm>
          <a:prstGeom prst="rect">
            <a:avLst/>
          </a:prstGeom>
          <a:solidFill>
            <a:srgbClr val="F3F3F3"/>
          </a:solidFill>
        </p:spPr>
        <p:txBody>
          <a:bodyPr wrap="square" lIns="0" tIns="0" rIns="0" bIns="0">
            <a:spAutoFit/>
          </a:bodyPr>
          <a:lstStyle/>
          <a:p>
            <a:r>
              <a:rPr lang="zh-CN" altLang="en-US" sz="700" dirty="0"/>
              <a:t>Zapotrzebowanie na energię</a:t>
            </a:r>
          </a:p>
          <a:p>
            <a:r>
              <a:rPr lang="zh-CN" altLang="en-US" sz="700" dirty="0"/>
              <a:t>Energia słoneczna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-7317" y="1551040"/>
            <a:ext cx="12190410" cy="3036135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pic>
      <p:sp>
        <p:nvSpPr>
          <p:cNvPr id="6" name="矩形 5"/>
          <p:cNvSpPr/>
          <p:nvPr/>
        </p:nvSpPr>
        <p:spPr>
          <a:xfrm>
            <a:off x="570370" y="5301208"/>
            <a:ext cx="114935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Profil firmy</a:t>
            </a:r>
          </a:p>
        </p:txBody>
      </p:sp>
      <p:sp>
        <p:nvSpPr>
          <p:cNvPr id="7" name="矩形 6"/>
          <p:cNvSpPr/>
          <p:nvPr/>
        </p:nvSpPr>
        <p:spPr>
          <a:xfrm>
            <a:off x="2794109" y="5301208"/>
            <a:ext cx="161798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Technologia PVT</a:t>
            </a:r>
          </a:p>
        </p:txBody>
      </p:sp>
      <p:sp>
        <p:nvSpPr>
          <p:cNvPr id="8" name="矩形 7"/>
          <p:cNvSpPr/>
          <p:nvPr/>
        </p:nvSpPr>
        <p:spPr>
          <a:xfrm>
            <a:off x="5608796" y="5301208"/>
            <a:ext cx="9728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PVT </a:t>
            </a:r>
          </a:p>
          <a:p>
            <a:pPr lvl="0" algn="ctr"/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Aplikacje</a:t>
            </a:r>
          </a:p>
        </p:txBody>
      </p:sp>
      <p:sp>
        <p:nvSpPr>
          <p:cNvPr id="9" name="矩形 8"/>
          <p:cNvSpPr/>
          <p:nvPr/>
        </p:nvSpPr>
        <p:spPr>
          <a:xfrm>
            <a:off x="7505754" y="5301208"/>
            <a:ext cx="1965372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Najnowsza mikrosieć PVT typu rozproszonego cztery-w-jednym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592014" y="3928876"/>
            <a:ext cx="1297399" cy="1284485"/>
            <a:chOff x="1486694" y="2665507"/>
            <a:chExt cx="1297399" cy="1284485"/>
          </a:xfrm>
        </p:grpSpPr>
        <p:sp>
          <p:nvSpPr>
            <p:cNvPr id="11" name="Freeform 5"/>
            <p:cNvSpPr/>
            <p:nvPr/>
          </p:nvSpPr>
          <p:spPr bwMode="auto">
            <a:xfrm rot="5400000">
              <a:off x="1476182" y="2728182"/>
              <a:ext cx="1284485" cy="115913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200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486694" y="3047437"/>
              <a:ext cx="1297399" cy="432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pl-PL" sz="3200">
                  <a:latin typeface="Times New Roman" panose="02020603050405020304" charset="0"/>
                  <a:cs typeface="Times New Roman" panose="02020603050405020304" charset="0"/>
                </a:rPr>
                <a:t>01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005060" y="3925129"/>
            <a:ext cx="1297399" cy="1284485"/>
            <a:chOff x="4222998" y="2665507"/>
            <a:chExt cx="1297399" cy="1284485"/>
          </a:xfrm>
        </p:grpSpPr>
        <p:sp>
          <p:nvSpPr>
            <p:cNvPr id="14" name="Freeform 5"/>
            <p:cNvSpPr/>
            <p:nvPr/>
          </p:nvSpPr>
          <p:spPr bwMode="auto">
            <a:xfrm rot="5400000">
              <a:off x="4226425" y="2728182"/>
              <a:ext cx="1284485" cy="115913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200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222998" y="3078969"/>
              <a:ext cx="1297399" cy="432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pl-PL" sz="3200">
                  <a:latin typeface="Times New Roman" panose="02020603050405020304" charset="0"/>
                  <a:cs typeface="Times New Roman" panose="02020603050405020304" charset="0"/>
                </a:rPr>
                <a:t>02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418106" y="3919768"/>
            <a:ext cx="1297399" cy="1284485"/>
            <a:chOff x="6940252" y="2689493"/>
            <a:chExt cx="1297399" cy="1284485"/>
          </a:xfrm>
        </p:grpSpPr>
        <p:sp>
          <p:nvSpPr>
            <p:cNvPr id="17" name="Freeform 5"/>
            <p:cNvSpPr/>
            <p:nvPr/>
          </p:nvSpPr>
          <p:spPr bwMode="auto">
            <a:xfrm rot="5400000">
              <a:off x="6967655" y="2752168"/>
              <a:ext cx="1284485" cy="115913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200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940252" y="3087353"/>
              <a:ext cx="1297399" cy="432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pl-PL" sz="3200">
                  <a:latin typeface="Times New Roman" panose="02020603050405020304" charset="0"/>
                  <a:cs typeface="Times New Roman" panose="02020603050405020304" charset="0"/>
                </a:rPr>
                <a:t>03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831152" y="3919768"/>
            <a:ext cx="1297399" cy="1284485"/>
            <a:chOff x="9441482" y="2562069"/>
            <a:chExt cx="1297399" cy="1284485"/>
          </a:xfrm>
        </p:grpSpPr>
        <p:sp>
          <p:nvSpPr>
            <p:cNvPr id="20" name="Freeform 5"/>
            <p:cNvSpPr/>
            <p:nvPr/>
          </p:nvSpPr>
          <p:spPr bwMode="auto">
            <a:xfrm rot="5400000">
              <a:off x="9456528" y="2624744"/>
              <a:ext cx="1284485" cy="115913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200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441482" y="2996952"/>
              <a:ext cx="1297399" cy="432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pl-PL" sz="3200">
                  <a:latin typeface="Times New Roman" panose="02020603050405020304" charset="0"/>
                  <a:cs typeface="Times New Roman" panose="02020603050405020304" charset="0"/>
                </a:rPr>
                <a:t>04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0" y="908720"/>
            <a:ext cx="6840760" cy="1284643"/>
            <a:chOff x="0" y="908720"/>
            <a:chExt cx="6840760" cy="1284643"/>
          </a:xfrm>
        </p:grpSpPr>
        <p:sp>
          <p:nvSpPr>
            <p:cNvPr id="28" name="流程图: 决策 27"/>
            <p:cNvSpPr/>
            <p:nvPr/>
          </p:nvSpPr>
          <p:spPr>
            <a:xfrm flipV="1">
              <a:off x="0" y="908720"/>
              <a:ext cx="6840760" cy="1284643"/>
            </a:xfrm>
            <a:prstGeom prst="flowChartDecision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635681" y="1648386"/>
              <a:ext cx="3682058" cy="21399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800" b="1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——SPIS TREŚCI——</a:t>
              </a:r>
            </a:p>
          </p:txBody>
        </p:sp>
        <p:sp>
          <p:nvSpPr>
            <p:cNvPr id="5" name="文本框 3"/>
            <p:cNvSpPr txBox="1"/>
            <p:nvPr/>
          </p:nvSpPr>
          <p:spPr>
            <a:xfrm>
              <a:off x="2644315" y="1052621"/>
              <a:ext cx="1800200" cy="39878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Katalog</a:t>
              </a:r>
            </a:p>
          </p:txBody>
        </p:sp>
      </p:grpSp>
      <p:sp>
        <p:nvSpPr>
          <p:cNvPr id="23" name="矩形 22"/>
          <p:cNvSpPr/>
          <p:nvPr/>
        </p:nvSpPr>
        <p:spPr>
          <a:xfrm>
            <a:off x="10060071" y="5301208"/>
            <a:ext cx="1682832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Energia</a:t>
            </a:r>
          </a:p>
          <a:p>
            <a:pPr lvl="0" algn="ctr"/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Oszczędności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10244199" y="3919768"/>
            <a:ext cx="1297399" cy="1284485"/>
            <a:chOff x="9441482" y="2562069"/>
            <a:chExt cx="1297399" cy="1284485"/>
          </a:xfrm>
        </p:grpSpPr>
        <p:sp>
          <p:nvSpPr>
            <p:cNvPr id="25" name="Freeform 5"/>
            <p:cNvSpPr/>
            <p:nvPr/>
          </p:nvSpPr>
          <p:spPr bwMode="auto">
            <a:xfrm rot="5400000">
              <a:off x="9456528" y="2624744"/>
              <a:ext cx="1284485" cy="115913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200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9441482" y="2996952"/>
              <a:ext cx="1297399" cy="432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pl-PL" sz="3200">
                  <a:latin typeface="Times New Roman" panose="02020603050405020304" charset="0"/>
                  <a:cs typeface="Times New Roman" panose="02020603050405020304" charset="0"/>
                </a:rPr>
                <a:t>05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99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1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449"/>
                            </p:stCondLst>
                            <p:childTnLst>
                              <p:par>
                                <p:cTn id="5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8325228" y="6621323"/>
            <a:ext cx="775136" cy="245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l-PL" sz="1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PPT模板下载：www.1ppt.com/moban/     行业PPT模板：www.1ppt.com/hangye/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l-PL" sz="1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节日PPT模板：www.1ppt.com/jieri/           PPT素材下载：www.1ppt.com/sucai/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l-PL" sz="1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PPT背景图片：www.1ppt.com/beijing/      PPT图表下载：www.1ppt.com/tubiao/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l-PL" sz="1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优秀PPT下载：www.1ppt.com/xiazai/        PPT教程： 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l-PL" sz="1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Word教程： www.1ppt.com/word/              Excel教程：www.1ppt.com/excel/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l-PL" sz="1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资料下载：www.1ppt.com/ziliao/                PPT课件下载：www.1ppt.com/kejian/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l-PL" sz="1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范文下载：www.1ppt.com/fanwen/             试卷下载：www.1ppt.com/shiti/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l-PL" sz="1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教案下载：www.1ppt.com/jiaoan/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l-PL" sz="1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字体下载：www.1ppt.com/ziti/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l-PL" sz="1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 bwMode="auto">
          <a:xfrm>
            <a:off x="-3175" y="4362044"/>
            <a:ext cx="12199938" cy="250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-7317" y="-10667"/>
            <a:ext cx="12190410" cy="4372711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pic>
      <p:sp>
        <p:nvSpPr>
          <p:cNvPr id="5" name="文本框 3"/>
          <p:cNvSpPr txBox="1"/>
          <p:nvPr/>
        </p:nvSpPr>
        <p:spPr>
          <a:xfrm>
            <a:off x="1002030" y="4620895"/>
            <a:ext cx="7648575" cy="11068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4400" b="1"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44000">
                      <a:srgbClr val="0070C0">
                        <a:shade val="67500"/>
                        <a:satMod val="115000"/>
                      </a:srgbClr>
                    </a:gs>
                    <a:gs pos="75000">
                      <a:srgbClr val="00B0F0"/>
                    </a:gs>
                    <a:gs pos="56000">
                      <a:srgbClr val="0070C0">
                        <a:shade val="100000"/>
                        <a:satMod val="115000"/>
                      </a:srgbClr>
                    </a:gs>
                  </a:gsLst>
                  <a:lin ang="18000000" scaled="0"/>
                  <a:tileRect/>
                </a:gra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Dziękujemy </a:t>
            </a:r>
            <a:r>
              <a:rPr lang="pl-PL" sz="6600" b="1"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44000">
                      <a:srgbClr val="0070C0">
                        <a:shade val="67500"/>
                        <a:satMod val="115000"/>
                      </a:srgbClr>
                    </a:gs>
                    <a:gs pos="75000">
                      <a:srgbClr val="00B0F0"/>
                    </a:gs>
                    <a:gs pos="56000">
                      <a:srgbClr val="0070C0">
                        <a:shade val="100000"/>
                        <a:satMod val="115000"/>
                      </a:srgbClr>
                    </a:gs>
                  </a:gsLst>
                  <a:lin ang="18000000" scaled="0"/>
                  <a:tileRect/>
                </a:gra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za uwagę</a:t>
            </a:r>
          </a:p>
        </p:txBody>
      </p:sp>
      <p:sp>
        <p:nvSpPr>
          <p:cNvPr id="9" name="流程图: 决策 8"/>
          <p:cNvSpPr/>
          <p:nvPr/>
        </p:nvSpPr>
        <p:spPr>
          <a:xfrm>
            <a:off x="8903518" y="3112113"/>
            <a:ext cx="2549085" cy="2464116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流程图: 决策 10"/>
          <p:cNvSpPr/>
          <p:nvPr/>
        </p:nvSpPr>
        <p:spPr>
          <a:xfrm>
            <a:off x="7685671" y="4148920"/>
            <a:ext cx="412034" cy="398300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流程图: 决策 13"/>
          <p:cNvSpPr/>
          <p:nvPr/>
        </p:nvSpPr>
        <p:spPr>
          <a:xfrm>
            <a:off x="8083240" y="3958766"/>
            <a:ext cx="824069" cy="796600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流程图: 决策 14"/>
          <p:cNvSpPr/>
          <p:nvPr/>
        </p:nvSpPr>
        <p:spPr>
          <a:xfrm>
            <a:off x="10525794" y="2924536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流程图: 决策 16"/>
          <p:cNvSpPr/>
          <p:nvPr/>
        </p:nvSpPr>
        <p:spPr>
          <a:xfrm>
            <a:off x="11393508" y="2800215"/>
            <a:ext cx="257216" cy="248642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流程图: 决策 20"/>
          <p:cNvSpPr/>
          <p:nvPr/>
        </p:nvSpPr>
        <p:spPr>
          <a:xfrm>
            <a:off x="10943632" y="3122133"/>
            <a:ext cx="1156968" cy="1118403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文本框 45"/>
          <p:cNvSpPr txBox="1"/>
          <p:nvPr/>
        </p:nvSpPr>
        <p:spPr>
          <a:xfrm>
            <a:off x="1513556" y="5714839"/>
            <a:ext cx="4869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方正细圆简体" pitchFamily="2" charset="-122"/>
                <a:cs typeface="Times New Roman" panose="02020603050405020304" charset="0"/>
              </a:rPr>
              <a:t>Nauka i technika to pierwsza siła produkcyjna, </a:t>
            </a:r>
          </a:p>
          <a:p>
            <a:r>
              <a:rPr lang="pl-PL" sz="110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方正细圆简体" pitchFamily="2" charset="-122"/>
                <a:cs typeface="Times New Roman" panose="02020603050405020304" charset="0"/>
              </a:rPr>
              <a:t>a ludzie są pierwszym zasobem</a:t>
            </a:r>
          </a:p>
        </p:txBody>
      </p:sp>
      <p:sp>
        <p:nvSpPr>
          <p:cNvPr id="23" name="流程图: 决策 22"/>
          <p:cNvSpPr/>
          <p:nvPr/>
        </p:nvSpPr>
        <p:spPr>
          <a:xfrm>
            <a:off x="11193456" y="4536909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250"/>
                            </p:stCondLst>
                            <p:childTnLst>
                              <p:par>
                                <p:cTn id="50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5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 animBg="1"/>
      <p:bldP spid="9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21" grpId="0" animBg="1"/>
      <p:bldP spid="20" grpId="0"/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725015" y="-11878"/>
            <a:ext cx="5230367" cy="4431779"/>
          </a:xfrm>
          <a:prstGeom prst="rect">
            <a:avLst/>
          </a:prstGeom>
          <a:blipFill dpi="0" rotWithShape="1">
            <a:blip r:embed="rId3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959302" y="3563724"/>
            <a:ext cx="1264285" cy="275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Prezentacja firmy</a:t>
            </a:r>
          </a:p>
        </p:txBody>
      </p:sp>
      <p:grpSp>
        <p:nvGrpSpPr>
          <p:cNvPr id="34" name="组合 33"/>
          <p:cNvGrpSpPr/>
          <p:nvPr/>
        </p:nvGrpSpPr>
        <p:grpSpPr>
          <a:xfrm>
            <a:off x="9306922" y="3709240"/>
            <a:ext cx="1252780" cy="113577"/>
            <a:chOff x="9306922" y="3016002"/>
            <a:chExt cx="1252780" cy="113577"/>
          </a:xfrm>
        </p:grpSpPr>
        <p:sp>
          <p:nvSpPr>
            <p:cNvPr id="25" name="矩形 24"/>
            <p:cNvSpPr/>
            <p:nvPr/>
          </p:nvSpPr>
          <p:spPr>
            <a:xfrm flipV="1">
              <a:off x="9306922" y="3016002"/>
              <a:ext cx="638991" cy="11357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 flipV="1">
              <a:off x="9920711" y="3016002"/>
              <a:ext cx="638991" cy="11357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25015" y="3649216"/>
            <a:ext cx="5230367" cy="1565126"/>
            <a:chOff x="725015" y="3649216"/>
            <a:chExt cx="5230367" cy="1565126"/>
          </a:xfrm>
        </p:grpSpPr>
        <p:sp>
          <p:nvSpPr>
            <p:cNvPr id="4" name="流程图: 决策 3"/>
            <p:cNvSpPr/>
            <p:nvPr/>
          </p:nvSpPr>
          <p:spPr>
            <a:xfrm flipV="1">
              <a:off x="725015" y="3649216"/>
              <a:ext cx="5230367" cy="1565126"/>
            </a:xfrm>
            <a:prstGeom prst="flowChartDecision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2691779" y="3717032"/>
              <a:ext cx="1296145" cy="5835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3200" b="1">
                  <a:solidFill>
                    <a:schemeClr val="bg1"/>
                  </a:solidFill>
                  <a:latin typeface="Times New Roman" panose="02020603050405020304" charset="0"/>
                  <a:ea typeface="锐字荣光黑简1.0" pitchFamily="2" charset="-122"/>
                  <a:cs typeface="Times New Roman" panose="02020603050405020304" charset="0"/>
                </a:rPr>
                <a:t>01</a:t>
              </a:r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3161496" y="4793905"/>
              <a:ext cx="306359" cy="1324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8" name="文本框 3"/>
            <p:cNvSpPr txBox="1"/>
            <p:nvPr/>
          </p:nvSpPr>
          <p:spPr>
            <a:xfrm>
              <a:off x="2278782" y="4387416"/>
              <a:ext cx="2021717" cy="22987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900" b="1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——SPIS TREŚCI——</a:t>
              </a:r>
            </a:p>
          </p:txBody>
        </p:sp>
      </p:grpSp>
      <p:sp>
        <p:nvSpPr>
          <p:cNvPr id="35" name="文本框 3"/>
          <p:cNvSpPr txBox="1"/>
          <p:nvPr/>
        </p:nvSpPr>
        <p:spPr>
          <a:xfrm>
            <a:off x="6672442" y="2394046"/>
            <a:ext cx="4186594" cy="9220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l-PL" sz="5400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Opis firmy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0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00"/>
                            </p:stCondLst>
                            <p:childTnLst>
                              <p:par>
                                <p:cTn id="3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23" grpId="0"/>
      <p:bldP spid="35" grpId="0" bldLvl="0" animBg="1"/>
      <p:bldP spid="35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流程图: 延期 2"/>
          <p:cNvSpPr/>
          <p:nvPr/>
        </p:nvSpPr>
        <p:spPr>
          <a:xfrm>
            <a:off x="5624367" y="1914120"/>
            <a:ext cx="2703087" cy="3456384"/>
          </a:xfrm>
          <a:prstGeom prst="flowChartDelay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90500" dist="1270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screen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5400000">
            <a:off x="3175211" y="3224771"/>
            <a:ext cx="5709727" cy="835083"/>
          </a:xfrm>
          <a:prstGeom prst="rect">
            <a:avLst/>
          </a:prstGeom>
        </p:spPr>
      </p:pic>
      <p:sp>
        <p:nvSpPr>
          <p:cNvPr id="4" name="流程图: 延期 3"/>
          <p:cNvSpPr/>
          <p:nvPr/>
        </p:nvSpPr>
        <p:spPr>
          <a:xfrm>
            <a:off x="8512316" y="1914120"/>
            <a:ext cx="2703087" cy="3456384"/>
          </a:xfrm>
          <a:prstGeom prst="flowChartDelay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90500" dist="1270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screen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5400000">
            <a:off x="6063160" y="3224771"/>
            <a:ext cx="5709727" cy="83508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54646" y="3275492"/>
            <a:ext cx="4248472" cy="3138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pl-PL" sz="12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Od ponad 16 lat zajmujemy się badaniami nad słoneczną energią cieplną, od ponad 6 lat badaniami nad systemami fotowoltaicznymi, a od ponad 4 lat badaniami zunifikowanymi. Posiadając ponad dziesięć patentów na krajowe wynalazki i układy integracji fotowoltaicznych systemów słonecznej energii cieplnej, Jiaxing Yunyu Solar koncentruje się na produkcji wielkoskalowej oraz projektowaniu i instalacji całego fotowoltaicznego systemu słonecznej energii cieplnej, przyczyniając się do osiągnięcia krajowej neutralności węglowej i obniżenia emisji dwutlenku węgla.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123206" y="2626018"/>
            <a:ext cx="3096344" cy="389320"/>
            <a:chOff x="8873322" y="1821077"/>
            <a:chExt cx="2290515" cy="389320"/>
          </a:xfrm>
        </p:grpSpPr>
        <p:sp>
          <p:nvSpPr>
            <p:cNvPr id="8" name="矩形 7"/>
            <p:cNvSpPr/>
            <p:nvPr/>
          </p:nvSpPr>
          <p:spPr>
            <a:xfrm>
              <a:off x="8873322" y="1821077"/>
              <a:ext cx="2290515" cy="38932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9" name="文本框 53"/>
            <p:cNvSpPr txBox="1"/>
            <p:nvPr/>
          </p:nvSpPr>
          <p:spPr>
            <a:xfrm>
              <a:off x="8975526" y="1824220"/>
              <a:ext cx="2022040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200" b="1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Firma Jiaxing Yunyu New Energy Co.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23206" y="169476"/>
            <a:ext cx="201967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Opis firmy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725015" y="-11878"/>
            <a:ext cx="5230367" cy="4431779"/>
          </a:xfrm>
          <a:prstGeom prst="rect">
            <a:avLst/>
          </a:prstGeom>
          <a:blipFill dpi="0" rotWithShape="1">
            <a:blip r:embed="rId3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959302" y="3563724"/>
            <a:ext cx="3452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Fotowoltaiczny/cieplny system słoneczny</a:t>
            </a:r>
          </a:p>
        </p:txBody>
      </p:sp>
      <p:grpSp>
        <p:nvGrpSpPr>
          <p:cNvPr id="34" name="组合 33"/>
          <p:cNvGrpSpPr/>
          <p:nvPr/>
        </p:nvGrpSpPr>
        <p:grpSpPr>
          <a:xfrm>
            <a:off x="9446250" y="3938965"/>
            <a:ext cx="1252780" cy="113577"/>
            <a:chOff x="9306922" y="3016002"/>
            <a:chExt cx="1252780" cy="113577"/>
          </a:xfrm>
        </p:grpSpPr>
        <p:sp>
          <p:nvSpPr>
            <p:cNvPr id="25" name="矩形 24"/>
            <p:cNvSpPr/>
            <p:nvPr/>
          </p:nvSpPr>
          <p:spPr>
            <a:xfrm flipV="1">
              <a:off x="9306922" y="3016002"/>
              <a:ext cx="638991" cy="11357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 flipV="1">
              <a:off x="9920711" y="3016002"/>
              <a:ext cx="638991" cy="11357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25015" y="3649216"/>
            <a:ext cx="5230367" cy="1565126"/>
            <a:chOff x="725015" y="3649216"/>
            <a:chExt cx="5230367" cy="1565126"/>
          </a:xfrm>
        </p:grpSpPr>
        <p:sp>
          <p:nvSpPr>
            <p:cNvPr id="4" name="流程图: 决策 3"/>
            <p:cNvSpPr/>
            <p:nvPr/>
          </p:nvSpPr>
          <p:spPr>
            <a:xfrm flipV="1">
              <a:off x="725015" y="3649216"/>
              <a:ext cx="5230367" cy="1565126"/>
            </a:xfrm>
            <a:prstGeom prst="flowChartDecision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2691779" y="3717032"/>
              <a:ext cx="1296145" cy="76944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4400" b="1">
                  <a:solidFill>
                    <a:schemeClr val="bg1"/>
                  </a:solidFill>
                  <a:latin typeface="Times New Roman" panose="02020603050405020304" charset="0"/>
                  <a:ea typeface="锐字荣光黑简1.0" pitchFamily="2" charset="-122"/>
                  <a:cs typeface="Times New Roman" panose="02020603050405020304" charset="0"/>
                </a:rPr>
                <a:t>02</a:t>
              </a:r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3161496" y="4793905"/>
              <a:ext cx="306359" cy="1324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8" name="文本框 3"/>
            <p:cNvSpPr txBox="1"/>
            <p:nvPr/>
          </p:nvSpPr>
          <p:spPr>
            <a:xfrm>
              <a:off x="2278782" y="4387416"/>
              <a:ext cx="2021717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b="1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——SPIS TREŚCI——</a:t>
              </a:r>
            </a:p>
          </p:txBody>
        </p:sp>
      </p:grpSp>
      <p:sp>
        <p:nvSpPr>
          <p:cNvPr id="35" name="文本框 3"/>
          <p:cNvSpPr txBox="1"/>
          <p:nvPr/>
        </p:nvSpPr>
        <p:spPr>
          <a:xfrm>
            <a:off x="6672442" y="2394046"/>
            <a:ext cx="4186594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l-PL" sz="4000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Technologia PVT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80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300"/>
                            </p:stCondLst>
                            <p:childTnLst>
                              <p:par>
                                <p:cTn id="3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23" grpId="0"/>
      <p:bldP spid="35" grpId="0" bldLvl="0" animBg="1"/>
      <p:bldP spid="35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6490" y="169545"/>
            <a:ext cx="43446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Technologia PVT</a:t>
            </a:r>
          </a:p>
        </p:txBody>
      </p:sp>
      <p:sp>
        <p:nvSpPr>
          <p:cNvPr id="3" name="矩形 2"/>
          <p:cNvSpPr/>
          <p:nvPr/>
        </p:nvSpPr>
        <p:spPr>
          <a:xfrm>
            <a:off x="6298227" y="3662769"/>
            <a:ext cx="3037338" cy="210661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38821" y="1472019"/>
            <a:ext cx="3103780" cy="2106613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5" name="组合 5"/>
          <p:cNvGrpSpPr/>
          <p:nvPr/>
        </p:nvGrpSpPr>
        <p:grpSpPr bwMode="auto">
          <a:xfrm>
            <a:off x="5471139" y="1510119"/>
            <a:ext cx="4872539" cy="2106613"/>
            <a:chOff x="5831780" y="1788244"/>
            <a:chExt cx="3895118" cy="1684286"/>
          </a:xfrm>
          <a:solidFill>
            <a:srgbClr val="09C989"/>
          </a:solidFill>
        </p:grpSpPr>
        <p:sp>
          <p:nvSpPr>
            <p:cNvPr id="6" name="Rectangle 1"/>
            <p:cNvSpPr/>
            <p:nvPr/>
          </p:nvSpPr>
          <p:spPr bwMode="auto">
            <a:xfrm>
              <a:off x="6075438" y="1788244"/>
              <a:ext cx="3651460" cy="1684286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7" name="等腰三角形 6"/>
            <p:cNvSpPr/>
            <p:nvPr/>
          </p:nvSpPr>
          <p:spPr>
            <a:xfrm rot="16200000">
              <a:off x="5812088" y="3002295"/>
              <a:ext cx="286849" cy="247465"/>
            </a:xfrm>
            <a:prstGeom prst="triangl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8" name="组合 25"/>
          <p:cNvGrpSpPr/>
          <p:nvPr/>
        </p:nvGrpSpPr>
        <p:grpSpPr bwMode="auto">
          <a:xfrm>
            <a:off x="1702716" y="3624669"/>
            <a:ext cx="4886024" cy="2182813"/>
            <a:chOff x="5907365" y="1787673"/>
            <a:chExt cx="3905900" cy="1745210"/>
          </a:xfrm>
          <a:solidFill>
            <a:srgbClr val="05B32E"/>
          </a:solidFill>
        </p:grpSpPr>
        <p:sp>
          <p:nvSpPr>
            <p:cNvPr id="9" name="Rectangle 1"/>
            <p:cNvSpPr/>
            <p:nvPr/>
          </p:nvSpPr>
          <p:spPr bwMode="auto">
            <a:xfrm flipH="1">
              <a:off x="5907365" y="1787673"/>
              <a:ext cx="3663510" cy="1745210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5400000" flipH="1">
              <a:off x="9545474" y="3002357"/>
              <a:ext cx="288118" cy="247465"/>
            </a:xfrm>
            <a:prstGeom prst="triangl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000595" y="1700808"/>
            <a:ext cx="4271075" cy="1565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l-PL" sz="80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Technologia PVT, to technologia zintegrowanego zaopatrzenia w ciepło i energię elektryczną z wykorzystaniem ogniw fotowoltaicznych i słonecznej energii cieplnej. W przypadku tradycyjnych paneli fotowoltaicznych tylko 17-23%, z 100% wypromieniowanej na panele energii słonecznej, przekształcane jest w energię elektryczną, 5% jest odbijane, a pozostałe 65-70% energii słonecznej pochłaniane jest w postaci ciepła odpadowego przez panele i ostatecznie emitowane do atmosfery. Z kolei nasza technologia PVT, dzięki absorpcji maksymalnej ilości ciepła odpadowego z paneli fotowoltaicznych i magazynowaniu go w zbiorniku wodnym poprzez pompę cyrkulacyjną oraz wykorzystaniu technologii pompy ciepła i wodnej pompy ciepła, umożliwia uzyskanie stałej temperatury dla potrzeb wody i ogrzewania. Technologia PVT pozwala uzyskać wyższą wydajność ogólną i lepiej wykorzystać spektrum promieniowania słonecznego.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48494" y="4054881"/>
            <a:ext cx="3484907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l-PL" sz="100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Panele PVT pochłaniając ciepło odpadowe z paneli słonecznych, zapewniają jednocześnie efekt chłodzenia paneli PVT, co zwiększa wytwarzanie energii z paneli o około 11% w ciągu roku i do 21% w lecie.</a:t>
            </a:r>
          </a:p>
        </p:txBody>
      </p:sp>
      <p:cxnSp>
        <p:nvCxnSpPr>
          <p:cNvPr id="15" name="直接连接符 14"/>
          <p:cNvCxnSpPr/>
          <p:nvPr/>
        </p:nvCxnSpPr>
        <p:spPr>
          <a:xfrm>
            <a:off x="6095206" y="3413647"/>
            <a:ext cx="401064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2353508" y="5283832"/>
            <a:ext cx="327241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6"/>
          <p:cNvSpPr/>
          <p:nvPr/>
        </p:nvSpPr>
        <p:spPr>
          <a:xfrm>
            <a:off x="550590" y="5373216"/>
            <a:ext cx="11089232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pl-PL" sz="20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Panele fotowoltaiczne mogą efektywnie generować energię elektryczną tylko wtedy, gdy panuje odpowiednia temperatura. Nasze panele PVT zapewniają panelom fotowoltaicznym niższą temperaturę powierzchni i zwiększają wydajność wytwarzania energii elektrycznej.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102995" y="169545"/>
            <a:ext cx="4602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Technologia PVT</a:t>
            </a:r>
          </a:p>
        </p:txBody>
      </p:sp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312" y="1052736"/>
            <a:ext cx="7315781" cy="421800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C6DDFC8-527F-4B62-9E31-F69FBCC8934C}"/>
              </a:ext>
            </a:extLst>
          </p:cNvPr>
          <p:cNvSpPr txBox="1"/>
          <p:nvPr/>
        </p:nvSpPr>
        <p:spPr>
          <a:xfrm>
            <a:off x="1990750" y="1460463"/>
            <a:ext cx="738664" cy="3075449"/>
          </a:xfrm>
          <a:prstGeom prst="rect">
            <a:avLst/>
          </a:prstGeom>
          <a:solidFill>
            <a:srgbClr val="EAEAEA"/>
          </a:solidFill>
        </p:spPr>
        <p:txBody>
          <a:bodyPr vert="vert270" wrap="square" rtlCol="0">
            <a:spAutoFit/>
          </a:bodyPr>
          <a:lstStyle/>
          <a:p>
            <a:r>
              <a:rPr lang="pl-PL" altLang="zh-CN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Widmowe natężenie napromienienia Eλ [W/m2nm]</a:t>
            </a:r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82675ED-B336-4592-AA83-289092EFA4C6}"/>
              </a:ext>
            </a:extLst>
          </p:cNvPr>
          <p:cNvSpPr txBox="1"/>
          <p:nvPr/>
        </p:nvSpPr>
        <p:spPr>
          <a:xfrm>
            <a:off x="4799062" y="1523061"/>
            <a:ext cx="4176464" cy="923330"/>
          </a:xfrm>
          <a:prstGeom prst="rect">
            <a:avLst/>
          </a:prstGeom>
          <a:solidFill>
            <a:srgbClr val="F0F0F0"/>
          </a:solidFill>
        </p:spPr>
        <p:txBody>
          <a:bodyPr wrap="square" rtlCol="0">
            <a:spAutoFit/>
          </a:bodyPr>
          <a:lstStyle/>
          <a:p>
            <a:r>
              <a:rPr lang="pl-PL" altLang="zh-CN" dirty="0"/>
              <a:t>natężenie promieniowania słonecznego</a:t>
            </a:r>
          </a:p>
          <a:p>
            <a:r>
              <a:rPr lang="pl-PL" altLang="zh-CN" dirty="0"/>
              <a:t>straty optyczne</a:t>
            </a:r>
          </a:p>
          <a:p>
            <a:r>
              <a:rPr lang="pl-PL" altLang="zh-CN" dirty="0"/>
              <a:t>straty cieplne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D568996-14AE-4885-90A7-3D3377ED746F}"/>
              </a:ext>
            </a:extLst>
          </p:cNvPr>
          <p:cNvSpPr txBox="1"/>
          <p:nvPr/>
        </p:nvSpPr>
        <p:spPr>
          <a:xfrm>
            <a:off x="5731159" y="2924944"/>
            <a:ext cx="4176464" cy="923330"/>
          </a:xfrm>
          <a:prstGeom prst="rect">
            <a:avLst/>
          </a:prstGeom>
          <a:solidFill>
            <a:srgbClr val="F0F0F0"/>
          </a:solidFill>
        </p:spPr>
        <p:txBody>
          <a:bodyPr wrap="square" rtlCol="0">
            <a:spAutoFit/>
          </a:bodyPr>
          <a:lstStyle/>
          <a:p>
            <a:r>
              <a:rPr lang="pl-PL" altLang="zh-CN" dirty="0"/>
              <a:t>zyski ciepła</a:t>
            </a:r>
            <a:endParaRPr lang="en-US" altLang="zh-CN" dirty="0"/>
          </a:p>
          <a:p>
            <a:endParaRPr lang="pl-PL" altLang="zh-CN" dirty="0"/>
          </a:p>
          <a:p>
            <a:r>
              <a:rPr lang="pl-PL" altLang="zh-CN" dirty="0"/>
              <a:t>zyski energii elektrycznej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A727E9F-9C15-4EDD-885C-A0A74C4CC055}"/>
              </a:ext>
            </a:extLst>
          </p:cNvPr>
          <p:cNvSpPr txBox="1"/>
          <p:nvPr/>
        </p:nvSpPr>
        <p:spPr>
          <a:xfrm>
            <a:off x="5375126" y="5036622"/>
            <a:ext cx="2033232" cy="371383"/>
          </a:xfrm>
          <a:prstGeom prst="rect">
            <a:avLst/>
          </a:prstGeom>
          <a:solidFill>
            <a:srgbClr val="F9F9F9"/>
          </a:solidFill>
        </p:spPr>
        <p:txBody>
          <a:bodyPr wrap="square">
            <a:spAutoFit/>
          </a:bodyPr>
          <a:lstStyle/>
          <a:p>
            <a:r>
              <a:rPr lang="pl-PL" altLang="zh-C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Długość fali λ [nm]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1102995" y="169545"/>
            <a:ext cx="4846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Technologia PVT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0750" y="1772816"/>
            <a:ext cx="4911906" cy="45513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3358" y="1439688"/>
            <a:ext cx="2446917" cy="485536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103164" y="940577"/>
            <a:ext cx="7315781" cy="499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Schemat struktury naszych paneli PVT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CB49CF1-7C35-45B4-9A0F-DD44783B797C}"/>
              </a:ext>
            </a:extLst>
          </p:cNvPr>
          <p:cNvSpPr txBox="1"/>
          <p:nvPr/>
        </p:nvSpPr>
        <p:spPr>
          <a:xfrm>
            <a:off x="1871346" y="4869160"/>
            <a:ext cx="2304256" cy="1477328"/>
          </a:xfrm>
          <a:prstGeom prst="rect">
            <a:avLst/>
          </a:prstGeom>
          <a:solidFill>
            <a:srgbClr val="EEEEEE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1 </a:t>
            </a:r>
            <a:r>
              <a:rPr lang="pl-PL" altLang="zh-CN" dirty="0"/>
              <a:t>Szkło hartowane</a:t>
            </a:r>
          </a:p>
          <a:p>
            <a:r>
              <a:rPr lang="en-US" altLang="zh-CN" dirty="0"/>
              <a:t>2 </a:t>
            </a:r>
            <a:r>
              <a:rPr lang="pl-PL" altLang="zh-CN" dirty="0"/>
              <a:t>Ogniwa słoneczne</a:t>
            </a:r>
          </a:p>
          <a:p>
            <a:r>
              <a:rPr lang="en-US" altLang="zh-CN" dirty="0"/>
              <a:t>3 </a:t>
            </a:r>
            <a:r>
              <a:rPr lang="pl-PL" altLang="zh-CN" dirty="0"/>
              <a:t>EVA</a:t>
            </a:r>
          </a:p>
          <a:p>
            <a:r>
              <a:rPr lang="en-US" altLang="zh-CN" dirty="0"/>
              <a:t>4 </a:t>
            </a:r>
            <a:r>
              <a:rPr lang="pl-PL" altLang="zh-CN" dirty="0"/>
              <a:t>Płyta uszczelniająca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B15FA4D-E7AB-426D-9BE1-D2A3C0E64696}"/>
              </a:ext>
            </a:extLst>
          </p:cNvPr>
          <p:cNvSpPr txBox="1"/>
          <p:nvPr/>
        </p:nvSpPr>
        <p:spPr>
          <a:xfrm>
            <a:off x="4446703" y="4869160"/>
            <a:ext cx="2304256" cy="1477328"/>
          </a:xfrm>
          <a:prstGeom prst="rect">
            <a:avLst/>
          </a:prstGeom>
          <a:solidFill>
            <a:srgbClr val="EEEEEE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1 </a:t>
            </a:r>
            <a:r>
              <a:rPr lang="pl-PL" altLang="zh-CN" dirty="0"/>
              <a:t>Szkło hartowane</a:t>
            </a:r>
          </a:p>
          <a:p>
            <a:r>
              <a:rPr lang="en-US" altLang="zh-CN" dirty="0"/>
              <a:t>2 </a:t>
            </a:r>
            <a:r>
              <a:rPr lang="pl-PL" altLang="zh-CN" dirty="0"/>
              <a:t>Ogniwa słoneczne</a:t>
            </a:r>
          </a:p>
          <a:p>
            <a:r>
              <a:rPr lang="en-US" altLang="zh-CN" dirty="0"/>
              <a:t>3 </a:t>
            </a:r>
            <a:r>
              <a:rPr lang="pl-PL" altLang="zh-CN" dirty="0"/>
              <a:t>EVA</a:t>
            </a:r>
          </a:p>
          <a:p>
            <a:r>
              <a:rPr lang="en-US" altLang="zh-CN" dirty="0"/>
              <a:t>4 </a:t>
            </a:r>
            <a:r>
              <a:rPr lang="pl-PL" altLang="zh-CN" dirty="0"/>
              <a:t>Płyta uszczelniająca</a:t>
            </a:r>
            <a:endParaRPr lang="en-US" altLang="zh-CN" dirty="0"/>
          </a:p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1102995" y="169545"/>
            <a:ext cx="4097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Technologia PVT</a:t>
            </a:r>
          </a:p>
        </p:txBody>
      </p:sp>
      <p:pic>
        <p:nvPicPr>
          <p:cNvPr id="8" name="图片 7" descr="电脑游戏的截图&#10;&#10;低可信度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14" y="1184683"/>
            <a:ext cx="9472386" cy="49147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jYzNzExMmQwNzFhODM2OTFkNmQ4NjJmZjNiZmVlZDA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1218</Words>
  <Application>Microsoft Office PowerPoint</Application>
  <PresentationFormat>自定义</PresentationFormat>
  <Paragraphs>198</Paragraphs>
  <Slides>20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26" baseType="lpstr">
      <vt:lpstr>微软雅黑</vt:lpstr>
      <vt:lpstr>Arial</vt:lpstr>
      <vt:lpstr>Calibri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公司简介</dc:title>
  <dc:creator>第一PPT</dc:creator>
  <cp:keywords>www.1ppt.com</cp:keywords>
  <dc:description>www.1ppt.com</dc:description>
  <cp:lastModifiedBy>li qianfei</cp:lastModifiedBy>
  <cp:revision>317</cp:revision>
  <dcterms:created xsi:type="dcterms:W3CDTF">2016-04-14T03:39:00Z</dcterms:created>
  <dcterms:modified xsi:type="dcterms:W3CDTF">2022-06-14T11:04:45Z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C61EC3740EE342F0A78D8572520F0565</vt:lpwstr>
  </property>
  <property fmtid="{D5CDD505-2E9C-101B-9397-08002B2CF9AE}" pid="3" name="KSOProductBuildVer">
    <vt:lpwstr>2052-11.1.0.11744</vt:lpwstr>
  </property>
</Properties>
</file>