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83" r:id="rId3"/>
    <p:sldId id="286" r:id="rId4"/>
    <p:sldId id="284" r:id="rId5"/>
    <p:sldId id="325"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289" r:id="rId20"/>
    <p:sldId id="340" r:id="rId21"/>
    <p:sldId id="323" r:id="rId22"/>
  </p:sldIdLst>
  <p:sldSz cx="12190413"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CFCFCF"/>
    <a:srgbClr val="C9C9C9"/>
    <a:srgbClr val="F8F8F8"/>
    <a:srgbClr val="CCCCCC"/>
    <a:srgbClr val="CECECE"/>
    <a:srgbClr val="F2FCFE"/>
    <a:srgbClr val="FFFFFF"/>
    <a:srgbClr val="CACACA"/>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2" autoAdjust="0"/>
    <p:restoredTop sz="93080" autoAdjust="0"/>
  </p:normalViewPr>
  <p:slideViewPr>
    <p:cSldViewPr>
      <p:cViewPr varScale="1">
        <p:scale>
          <a:sx n="41" d="100"/>
          <a:sy n="41" d="100"/>
        </p:scale>
        <p:origin x="78" y="1236"/>
      </p:cViewPr>
      <p:guideLst>
        <p:guide orient="horz" pos="2160"/>
        <p:guide pos="3840"/>
      </p:guideLst>
    </p:cSldViewPr>
  </p:slid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FAED0-7D10-4239-9B56-C55805060B86}" type="datetimeFigureOut">
              <a:rPr lang="zh-CN" altLang="en-US" smtClean="0"/>
              <a:t>2022/6/14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47A23-5BA8-44CE-9215-79B767159C41}" type="slidenum">
              <a:rPr lang="zh-CN" altLang="en-US" smtClean="0"/>
              <a:t>‹#›</a:t>
            </a:fld>
            <a:endParaRPr lang="zh-CN" altLang="en-US"/>
          </a:p>
        </p:txBody>
      </p:sp>
    </p:spTree>
    <p:extLst>
      <p:ext uri="{BB962C8B-B14F-4D97-AF65-F5344CB8AC3E}">
        <p14:creationId xmlns:p14="http://schemas.microsoft.com/office/powerpoint/2010/main" val="3003537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a:t>
            </a:fld>
            <a:endParaRPr lang="zh-CN" altLang="en-US"/>
          </a:p>
        </p:txBody>
      </p:sp>
    </p:spTree>
    <p:extLst>
      <p:ext uri="{BB962C8B-B14F-4D97-AF65-F5344CB8AC3E}">
        <p14:creationId xmlns:p14="http://schemas.microsoft.com/office/powerpoint/2010/main" val="405454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10</a:t>
            </a:fld>
            <a:endParaRPr lang="zh-CN" altLang="en-US"/>
          </a:p>
        </p:txBody>
      </p:sp>
    </p:spTree>
    <p:extLst>
      <p:ext uri="{BB962C8B-B14F-4D97-AF65-F5344CB8AC3E}">
        <p14:creationId xmlns:p14="http://schemas.microsoft.com/office/powerpoint/2010/main" val="621829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11</a:t>
            </a:fld>
            <a:endParaRPr lang="zh-CN" altLang="en-US"/>
          </a:p>
        </p:txBody>
      </p:sp>
    </p:spTree>
    <p:extLst>
      <p:ext uri="{BB962C8B-B14F-4D97-AF65-F5344CB8AC3E}">
        <p14:creationId xmlns:p14="http://schemas.microsoft.com/office/powerpoint/2010/main" val="339966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12</a:t>
            </a:fld>
            <a:endParaRPr lang="zh-CN" altLang="en-US"/>
          </a:p>
        </p:txBody>
      </p:sp>
    </p:spTree>
    <p:extLst>
      <p:ext uri="{BB962C8B-B14F-4D97-AF65-F5344CB8AC3E}">
        <p14:creationId xmlns:p14="http://schemas.microsoft.com/office/powerpoint/2010/main" val="36480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13</a:t>
            </a:fld>
            <a:endParaRPr lang="zh-CN" altLang="en-US"/>
          </a:p>
        </p:txBody>
      </p:sp>
    </p:spTree>
    <p:extLst>
      <p:ext uri="{BB962C8B-B14F-4D97-AF65-F5344CB8AC3E}">
        <p14:creationId xmlns:p14="http://schemas.microsoft.com/office/powerpoint/2010/main" val="3692890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14</a:t>
            </a:fld>
            <a:endParaRPr lang="zh-CN" altLang="en-US"/>
          </a:p>
        </p:txBody>
      </p:sp>
    </p:spTree>
    <p:extLst>
      <p:ext uri="{BB962C8B-B14F-4D97-AF65-F5344CB8AC3E}">
        <p14:creationId xmlns:p14="http://schemas.microsoft.com/office/powerpoint/2010/main" val="2543748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15</a:t>
            </a:fld>
            <a:endParaRPr lang="zh-CN" altLang="en-US"/>
          </a:p>
        </p:txBody>
      </p:sp>
    </p:spTree>
    <p:extLst>
      <p:ext uri="{BB962C8B-B14F-4D97-AF65-F5344CB8AC3E}">
        <p14:creationId xmlns:p14="http://schemas.microsoft.com/office/powerpoint/2010/main" val="283695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16</a:t>
            </a:fld>
            <a:endParaRPr lang="zh-CN" altLang="en-US"/>
          </a:p>
        </p:txBody>
      </p:sp>
    </p:spTree>
    <p:extLst>
      <p:ext uri="{BB962C8B-B14F-4D97-AF65-F5344CB8AC3E}">
        <p14:creationId xmlns:p14="http://schemas.microsoft.com/office/powerpoint/2010/main" val="243251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17</a:t>
            </a:fld>
            <a:endParaRPr lang="zh-CN" altLang="en-US"/>
          </a:p>
        </p:txBody>
      </p:sp>
    </p:spTree>
    <p:extLst>
      <p:ext uri="{BB962C8B-B14F-4D97-AF65-F5344CB8AC3E}">
        <p14:creationId xmlns:p14="http://schemas.microsoft.com/office/powerpoint/2010/main" val="3956809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18</a:t>
            </a:fld>
            <a:endParaRPr lang="zh-CN" altLang="en-US"/>
          </a:p>
        </p:txBody>
      </p:sp>
    </p:spTree>
    <p:extLst>
      <p:ext uri="{BB962C8B-B14F-4D97-AF65-F5344CB8AC3E}">
        <p14:creationId xmlns:p14="http://schemas.microsoft.com/office/powerpoint/2010/main" val="929522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19</a:t>
            </a:fld>
            <a:endParaRPr lang="zh-CN" altLang="en-US"/>
          </a:p>
        </p:txBody>
      </p:sp>
    </p:spTree>
    <p:extLst>
      <p:ext uri="{BB962C8B-B14F-4D97-AF65-F5344CB8AC3E}">
        <p14:creationId xmlns:p14="http://schemas.microsoft.com/office/powerpoint/2010/main" val="75663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a:t>
            </a:fld>
            <a:endParaRPr lang="zh-CN" altLang="en-US"/>
          </a:p>
        </p:txBody>
      </p:sp>
    </p:spTree>
    <p:extLst>
      <p:ext uri="{BB962C8B-B14F-4D97-AF65-F5344CB8AC3E}">
        <p14:creationId xmlns:p14="http://schemas.microsoft.com/office/powerpoint/2010/main" val="3186633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20</a:t>
            </a:fld>
            <a:endParaRPr lang="zh-CN" altLang="en-US"/>
          </a:p>
        </p:txBody>
      </p:sp>
    </p:spTree>
    <p:extLst>
      <p:ext uri="{BB962C8B-B14F-4D97-AF65-F5344CB8AC3E}">
        <p14:creationId xmlns:p14="http://schemas.microsoft.com/office/powerpoint/2010/main" val="405454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3</a:t>
            </a:fld>
            <a:endParaRPr lang="zh-CN" altLang="en-US"/>
          </a:p>
        </p:txBody>
      </p:sp>
    </p:spTree>
    <p:extLst>
      <p:ext uri="{BB962C8B-B14F-4D97-AF65-F5344CB8AC3E}">
        <p14:creationId xmlns:p14="http://schemas.microsoft.com/office/powerpoint/2010/main" val="310812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4</a:t>
            </a:fld>
            <a:endParaRPr lang="zh-CN" altLang="en-US"/>
          </a:p>
        </p:txBody>
      </p:sp>
    </p:spTree>
    <p:extLst>
      <p:ext uri="{BB962C8B-B14F-4D97-AF65-F5344CB8AC3E}">
        <p14:creationId xmlns:p14="http://schemas.microsoft.com/office/powerpoint/2010/main" val="176243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5</a:t>
            </a:fld>
            <a:endParaRPr lang="zh-CN" altLang="en-US"/>
          </a:p>
        </p:txBody>
      </p:sp>
    </p:spTree>
    <p:extLst>
      <p:ext uri="{BB962C8B-B14F-4D97-AF65-F5344CB8AC3E}">
        <p14:creationId xmlns:p14="http://schemas.microsoft.com/office/powerpoint/2010/main" val="2997041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6</a:t>
            </a:fld>
            <a:endParaRPr lang="zh-CN" altLang="en-US"/>
          </a:p>
        </p:txBody>
      </p:sp>
    </p:spTree>
    <p:extLst>
      <p:ext uri="{BB962C8B-B14F-4D97-AF65-F5344CB8AC3E}">
        <p14:creationId xmlns:p14="http://schemas.microsoft.com/office/powerpoint/2010/main" val="161190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7</a:t>
            </a:fld>
            <a:endParaRPr lang="zh-CN" altLang="en-US"/>
          </a:p>
        </p:txBody>
      </p:sp>
    </p:spTree>
    <p:extLst>
      <p:ext uri="{BB962C8B-B14F-4D97-AF65-F5344CB8AC3E}">
        <p14:creationId xmlns:p14="http://schemas.microsoft.com/office/powerpoint/2010/main" val="162087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8</a:t>
            </a:fld>
            <a:endParaRPr lang="zh-CN" altLang="en-US"/>
          </a:p>
        </p:txBody>
      </p:sp>
    </p:spTree>
    <p:extLst>
      <p:ext uri="{BB962C8B-B14F-4D97-AF65-F5344CB8AC3E}">
        <p14:creationId xmlns:p14="http://schemas.microsoft.com/office/powerpoint/2010/main" val="354543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9</a:t>
            </a:fld>
            <a:endParaRPr lang="zh-CN" altLang="en-US"/>
          </a:p>
        </p:txBody>
      </p:sp>
    </p:spTree>
    <p:extLst>
      <p:ext uri="{BB962C8B-B14F-4D97-AF65-F5344CB8AC3E}">
        <p14:creationId xmlns:p14="http://schemas.microsoft.com/office/powerpoint/2010/main" val="2981330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2091337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978011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639"/>
            <a:ext cx="3655008"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639"/>
            <a:ext cx="10768198"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3737315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401114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607143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2025737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798900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2823847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514577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907531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814581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786847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4143025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4227133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2601556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408826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12695" y="1600201"/>
            <a:ext cx="721054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201"/>
            <a:ext cx="721266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1115965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8" name="页脚占位符 7"/>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2175041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4" name="页脚占位符 3"/>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14234476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193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3617893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3357770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91903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958117" y="5445224"/>
            <a:ext cx="246810"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958117" y="6165304"/>
            <a:ext cx="246810"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349080" y="764704"/>
            <a:ext cx="11449272"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570" y="168029"/>
            <a:ext cx="246810"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60380" y="414839"/>
            <a:ext cx="246810"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1B9AC9E-E3AA-8465-44B5-43D1A7997836}"/>
              </a:ext>
            </a:extLst>
          </p:cNvPr>
          <p:cNvSpPr/>
          <p:nvPr userDrawn="1"/>
        </p:nvSpPr>
        <p:spPr>
          <a:xfrm>
            <a:off x="10851972" y="314346"/>
            <a:ext cx="1093995" cy="369332"/>
          </a:xfrm>
          <a:prstGeom prst="rect">
            <a:avLst/>
          </a:prstGeom>
        </p:spPr>
        <p:txBody>
          <a:bodyPr/>
          <a:lstStyle/>
          <a:p>
            <a:pPr algn="ctr">
              <a:defRPr/>
            </a:pPr>
            <a:r>
              <a:rPr lang="zh-CN" altLang="en-US" sz="1600" dirty="0">
                <a:solidFill>
                  <a:schemeClr val="tx1">
                    <a:lumMod val="75000"/>
                    <a:lumOff val="25000"/>
                  </a:schemeClr>
                </a:solidFill>
                <a:latin typeface="微软雅黑" pitchFamily="34" charset="-122"/>
                <a:ea typeface="微软雅黑" pitchFamily="34" charset="-122"/>
              </a:rPr>
              <a:t>第 </a:t>
            </a:r>
            <a:fld id="{2EEF1883-7A0E-4F66-9932-E581691AD397}" type="slidenum">
              <a:rPr lang="zh-CN" altLang="en-US" sz="1600">
                <a:solidFill>
                  <a:schemeClr val="tx1">
                    <a:lumMod val="75000"/>
                    <a:lumOff val="25000"/>
                  </a:schemeClr>
                </a:solidFill>
              </a:rPr>
              <a:pPr algn="ctr">
                <a:defRPr/>
              </a:pPr>
              <a:t>‹#›</a:t>
            </a:fld>
            <a:r>
              <a:rPr lang="zh-CN" altLang="en-US" sz="1600" dirty="0">
                <a:solidFill>
                  <a:schemeClr val="tx1">
                    <a:lumMod val="75000"/>
                    <a:lumOff val="25000"/>
                  </a:schemeClr>
                </a:solidFill>
              </a:rPr>
              <a:t>  </a:t>
            </a:r>
            <a:r>
              <a:rPr lang="zh-CN" altLang="en-US" sz="1600" dirty="0">
                <a:solidFill>
                  <a:schemeClr val="tx1">
                    <a:lumMod val="75000"/>
                    <a:lumOff val="25000"/>
                  </a:schemeClr>
                </a:solidFill>
                <a:latin typeface="微软雅黑" pitchFamily="34" charset="-122"/>
                <a:ea typeface="微软雅黑" pitchFamily="34" charset="-122"/>
              </a:rPr>
              <a:t>页</a:t>
            </a:r>
          </a:p>
        </p:txBody>
      </p:sp>
    </p:spTree>
    <p:extLst>
      <p:ext uri="{BB962C8B-B14F-4D97-AF65-F5344CB8AC3E}">
        <p14:creationId xmlns:p14="http://schemas.microsoft.com/office/powerpoint/2010/main" val="1342830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png"/><Relationship Id="rId2" Type="http://schemas.openxmlformats.org/officeDocument/2006/relationships/tags" Target="../tags/tag2.xml"/><Relationship Id="rId16" Type="http://schemas.openxmlformats.org/officeDocument/2006/relationships/notesSlide" Target="../notesSlides/notesSlid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A_图片 3"/>
          <p:cNvPicPr>
            <a:picLocks noChangeAspect="1" noChangeArrowheads="1"/>
          </p:cNvPicPr>
          <p:nvPr>
            <p:custDataLst>
              <p:tags r:id="rId1"/>
            </p:custDataLst>
          </p:nvPr>
        </p:nvPicPr>
        <p:blipFill rotWithShape="1">
          <a:blip r:embed="rId17" cstate="screen">
            <a:extLst>
              <a:ext uri="{28A0092B-C50C-407E-A947-70E740481C1C}">
                <a14:useLocalDpi xmlns:a14="http://schemas.microsoft.com/office/drawing/2010/main"/>
              </a:ext>
            </a:extLst>
          </a:blip>
          <a:src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A_图片 2"/>
          <p:cNvPicPr>
            <a:picLocks noChangeAspect="1" noChangeArrowheads="1"/>
          </p:cNvPicPr>
          <p:nvPr>
            <p:custDataLst>
              <p:tags r:id="rId2"/>
            </p:custDataLst>
          </p:nvPr>
        </p:nvPicPr>
        <p:blipFill>
          <a:blip r:embed="rId18" cstate="screen">
            <a:extLst>
              <a:ext uri="{28A0092B-C50C-407E-A947-70E740481C1C}">
                <a14:useLocalDpi xmlns:a14="http://schemas.microsoft.com/office/drawing/2010/main"/>
              </a:ext>
            </a:extLst>
          </a:blip>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PA_文本框 3"/>
          <p:cNvSpPr txBox="1"/>
          <p:nvPr>
            <p:custDataLst>
              <p:tags r:id="rId3"/>
            </p:custDataLst>
          </p:nvPr>
        </p:nvSpPr>
        <p:spPr>
          <a:xfrm>
            <a:off x="504583" y="5229200"/>
            <a:ext cx="5734635" cy="830997"/>
          </a:xfrm>
          <a:prstGeom prst="rect">
            <a:avLst/>
          </a:prstGeom>
          <a:noFill/>
          <a:effectLst/>
        </p:spPr>
        <p:txBody>
          <a:bodyPr wrap="square" rtlCol="0">
            <a:spAutoFit/>
          </a:bodyPr>
          <a:lstStyle/>
          <a:p>
            <a:r>
              <a:rPr lang="en-US" altLang="zh-CN" sz="48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Sistema PVT</a:t>
            </a:r>
          </a:p>
        </p:txBody>
      </p:sp>
      <p:sp>
        <p:nvSpPr>
          <p:cNvPr id="6" name="PA_文本框 3"/>
          <p:cNvSpPr txBox="1"/>
          <p:nvPr>
            <p:custDataLst>
              <p:tags r:id="rId4"/>
            </p:custDataLst>
          </p:nvPr>
        </p:nvSpPr>
        <p:spPr>
          <a:xfrm>
            <a:off x="5725035" y="5559623"/>
            <a:ext cx="6058802" cy="461665"/>
          </a:xfrm>
          <a:prstGeom prst="rect">
            <a:avLst/>
          </a:prstGeom>
          <a:noFill/>
          <a:effectLst/>
        </p:spPr>
        <p:txBody>
          <a:bodyPr wrap="square" rtlCol="0">
            <a:spAutoFit/>
          </a:bodyPr>
          <a:lstStyle/>
          <a:p>
            <a:pPr algn="ctr"/>
            <a:r>
              <a:rPr lang="es-ES" altLang="zh-CN" sz="2400" b="1" dirty="0" err="1">
                <a:solidFill>
                  <a:srgbClr val="0070C0"/>
                </a:solidFill>
                <a:latin typeface="微软雅黑" pitchFamily="34" charset="-122"/>
                <a:ea typeface="微软雅黑" pitchFamily="34" charset="-122"/>
              </a:rPr>
              <a:t>Jiaxing</a:t>
            </a:r>
            <a:r>
              <a:rPr lang="es-ES" altLang="zh-CN" sz="2400" b="1" dirty="0">
                <a:solidFill>
                  <a:srgbClr val="0070C0"/>
                </a:solidFill>
                <a:latin typeface="微软雅黑" pitchFamily="34" charset="-122"/>
                <a:ea typeface="微软雅黑" pitchFamily="34" charset="-122"/>
              </a:rPr>
              <a:t> </a:t>
            </a:r>
            <a:r>
              <a:rPr lang="es-ES" altLang="zh-CN" sz="2400" b="1" dirty="0" err="1">
                <a:solidFill>
                  <a:srgbClr val="0070C0"/>
                </a:solidFill>
                <a:latin typeface="微软雅黑" pitchFamily="34" charset="-122"/>
                <a:ea typeface="微软雅黑" pitchFamily="34" charset="-122"/>
              </a:rPr>
              <a:t>Junyu</a:t>
            </a:r>
            <a:r>
              <a:rPr lang="es-ES" altLang="zh-CN" sz="2400" b="1" dirty="0">
                <a:solidFill>
                  <a:srgbClr val="0070C0"/>
                </a:solidFill>
                <a:latin typeface="微软雅黑" pitchFamily="34" charset="-122"/>
                <a:ea typeface="微软雅黑" pitchFamily="34" charset="-122"/>
              </a:rPr>
              <a:t> Nueva Energía Co., Ltd.</a:t>
            </a:r>
            <a:endParaRPr lang="zh-CN" altLang="en-US" sz="2400" b="1" dirty="0">
              <a:solidFill>
                <a:srgbClr val="0070C0"/>
              </a:solidFill>
              <a:latin typeface="微软雅黑" pitchFamily="34" charset="-122"/>
              <a:ea typeface="微软雅黑" pitchFamily="34" charset="-122"/>
            </a:endParaRPr>
          </a:p>
        </p:txBody>
      </p:sp>
      <p:sp>
        <p:nvSpPr>
          <p:cNvPr id="9" name="PA_Flowchart: Decision 8"/>
          <p:cNvSpPr/>
          <p:nvPr>
            <p:custDataLst>
              <p:tags r:id="rId5"/>
            </p:custDataLst>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PA_Flowchart: Decision 10"/>
          <p:cNvSpPr/>
          <p:nvPr>
            <p:custDataLst>
              <p:tags r:id="rId6"/>
            </p:custDataLst>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Flowchart: Decision 13"/>
          <p:cNvSpPr/>
          <p:nvPr>
            <p:custDataLst>
              <p:tags r:id="rId7"/>
            </p:custDataLst>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A_Flowchart: Decision 14"/>
          <p:cNvSpPr/>
          <p:nvPr>
            <p:custDataLst>
              <p:tags r:id="rId8"/>
            </p:custDataLst>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_Flowchart: Decision 16"/>
          <p:cNvSpPr/>
          <p:nvPr>
            <p:custDataLst>
              <p:tags r:id="rId9"/>
            </p:custDataLst>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_文本框 3"/>
          <p:cNvSpPr txBox="1"/>
          <p:nvPr>
            <p:custDataLst>
              <p:tags r:id="rId10"/>
            </p:custDataLst>
          </p:nvPr>
        </p:nvSpPr>
        <p:spPr>
          <a:xfrm>
            <a:off x="5883909" y="5034662"/>
            <a:ext cx="3883701" cy="338554"/>
          </a:xfrm>
          <a:prstGeom prst="rect">
            <a:avLst/>
          </a:prstGeom>
          <a:noFill/>
          <a:effectLst/>
        </p:spPr>
        <p:txBody>
          <a:bodyPr wrap="square" rtlCol="0">
            <a:spAutoFit/>
          </a:bodyPr>
          <a:lstStyle/>
          <a:p>
            <a:r>
              <a:rPr lang="en-US" altLang="zh-CN" sz="1600" dirty="0">
                <a:solidFill>
                  <a:srgbClr val="0070C0"/>
                </a:solidFill>
                <a:latin typeface="微软雅黑" pitchFamily="34" charset="-122"/>
                <a:ea typeface="微软雅黑" pitchFamily="34" charset="-122"/>
              </a:rPr>
              <a:t>| </a:t>
            </a:r>
            <a:r>
              <a:rPr lang="en-US" altLang="zh-CN" sz="1600" dirty="0" err="1">
                <a:solidFill>
                  <a:srgbClr val="0070C0"/>
                </a:solidFill>
                <a:latin typeface="微软雅黑" pitchFamily="34" charset="-122"/>
                <a:ea typeface="微软雅黑" pitchFamily="34" charset="-122"/>
              </a:rPr>
              <a:t>Dedicación</a:t>
            </a:r>
            <a:r>
              <a:rPr lang="zh-CN" altLang="en-US" sz="1600" dirty="0">
                <a:solidFill>
                  <a:srgbClr val="0070C0"/>
                </a:solidFill>
                <a:latin typeface="微软雅黑" pitchFamily="34" charset="-122"/>
                <a:ea typeface="微软雅黑" pitchFamily="34" charset="-122"/>
              </a:rPr>
              <a:t> </a:t>
            </a:r>
            <a:r>
              <a:rPr lang="en-US" altLang="zh-CN" sz="1600" dirty="0">
                <a:solidFill>
                  <a:srgbClr val="0070C0"/>
                </a:solidFill>
                <a:latin typeface="微软雅黑" pitchFamily="34" charset="-122"/>
                <a:ea typeface="微软雅黑" pitchFamily="34" charset="-122"/>
              </a:rPr>
              <a:t>| Calidad</a:t>
            </a:r>
            <a:r>
              <a:rPr lang="zh-CN" altLang="en-US" sz="1600" dirty="0">
                <a:solidFill>
                  <a:srgbClr val="0070C0"/>
                </a:solidFill>
                <a:latin typeface="微软雅黑" pitchFamily="34" charset="-122"/>
                <a:ea typeface="微软雅黑" pitchFamily="34" charset="-122"/>
              </a:rPr>
              <a:t> </a:t>
            </a:r>
            <a:r>
              <a:rPr lang="en-US" altLang="zh-CN" sz="1600" dirty="0">
                <a:solidFill>
                  <a:srgbClr val="0070C0"/>
                </a:solidFill>
                <a:latin typeface="微软雅黑" pitchFamily="34" charset="-122"/>
                <a:ea typeface="微软雅黑" pitchFamily="34" charset="-122"/>
              </a:rPr>
              <a:t>| </a:t>
            </a:r>
            <a:r>
              <a:rPr lang="en-US" altLang="zh-CN" sz="1600" dirty="0" err="1">
                <a:solidFill>
                  <a:srgbClr val="0070C0"/>
                </a:solidFill>
                <a:latin typeface="微软雅黑" pitchFamily="34" charset="-122"/>
                <a:ea typeface="微软雅黑" pitchFamily="34" charset="-122"/>
              </a:rPr>
              <a:t>Honestidad</a:t>
            </a:r>
            <a:r>
              <a:rPr lang="zh-CN" altLang="en-US" sz="1600" dirty="0">
                <a:solidFill>
                  <a:srgbClr val="0070C0"/>
                </a:solidFill>
                <a:latin typeface="微软雅黑" pitchFamily="34" charset="-122"/>
                <a:ea typeface="微软雅黑" pitchFamily="34" charset="-122"/>
              </a:rPr>
              <a:t> </a:t>
            </a:r>
            <a:r>
              <a:rPr lang="en-US" altLang="zh-CN" sz="1600" dirty="0">
                <a:solidFill>
                  <a:srgbClr val="0070C0"/>
                </a:solidFill>
                <a:latin typeface="微软雅黑" pitchFamily="34" charset="-122"/>
                <a:ea typeface="微软雅黑" pitchFamily="34" charset="-122"/>
              </a:rPr>
              <a:t>|</a:t>
            </a:r>
            <a:endParaRPr lang="zh-CN" altLang="en-US" sz="1600" dirty="0">
              <a:solidFill>
                <a:srgbClr val="0070C0"/>
              </a:solidFill>
              <a:latin typeface="微软雅黑" pitchFamily="34" charset="-122"/>
              <a:ea typeface="微软雅黑" pitchFamily="34" charset="-122"/>
            </a:endParaRPr>
          </a:p>
        </p:txBody>
      </p:sp>
      <p:cxnSp>
        <p:nvCxnSpPr>
          <p:cNvPr id="13" name="PA_直接连接符 12"/>
          <p:cNvCxnSpPr/>
          <p:nvPr>
            <p:custDataLst>
              <p:tags r:id="rId11"/>
            </p:custDataLst>
          </p:nvPr>
        </p:nvCxnSpPr>
        <p:spPr>
          <a:xfrm>
            <a:off x="5651605" y="4799678"/>
            <a:ext cx="0" cy="1603086"/>
          </a:xfrm>
          <a:prstGeom prst="line">
            <a:avLst/>
          </a:prstGeom>
          <a:ln w="19050">
            <a:solidFill>
              <a:srgbClr val="0070C0"/>
            </a:solidFill>
          </a:ln>
          <a:effectLst/>
        </p:spPr>
        <p:style>
          <a:lnRef idx="1">
            <a:schemeClr val="accent1"/>
          </a:lnRef>
          <a:fillRef idx="0">
            <a:schemeClr val="accent1"/>
          </a:fillRef>
          <a:effectRef idx="0">
            <a:schemeClr val="accent1"/>
          </a:effectRef>
          <a:fontRef idx="minor">
            <a:schemeClr val="tx1"/>
          </a:fontRef>
        </p:style>
      </p:cxnSp>
      <p:sp>
        <p:nvSpPr>
          <p:cNvPr id="21" name="PA_Flowchart: Decision 20"/>
          <p:cNvSpPr/>
          <p:nvPr>
            <p:custDataLst>
              <p:tags r:id="rId12"/>
            </p:custDataLst>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45"/>
          <p:cNvSpPr txBox="1"/>
          <p:nvPr>
            <p:custDataLst>
              <p:tags r:id="rId13"/>
            </p:custDataLst>
          </p:nvPr>
        </p:nvSpPr>
        <p:spPr>
          <a:xfrm>
            <a:off x="5989943" y="6166465"/>
            <a:ext cx="4869682" cy="430887"/>
          </a:xfrm>
          <a:prstGeom prst="rect">
            <a:avLst/>
          </a:prstGeom>
          <a:noFill/>
        </p:spPr>
        <p:txBody>
          <a:bodyPr wrap="square" rtlCol="0">
            <a:spAutoFit/>
          </a:bodyPr>
          <a:lstStyle/>
          <a:p>
            <a:r>
              <a:rPr lang="es-ES" altLang="zh-CN" sz="1100" dirty="0">
                <a:solidFill>
                  <a:schemeClr val="bg1">
                    <a:lumMod val="50000"/>
                  </a:schemeClr>
                </a:solidFill>
                <a:latin typeface="Arial Black" pitchFamily="34" charset="0"/>
                <a:ea typeface="方正细圆简体" pitchFamily="2" charset="-122"/>
              </a:rPr>
              <a:t>La ciencia y la tecnología son la primera fuerza productiva, el pueblo es el primer recurso</a:t>
            </a:r>
          </a:p>
        </p:txBody>
      </p:sp>
      <p:sp>
        <p:nvSpPr>
          <p:cNvPr id="23" name="PA_Flowchart: Decision 22"/>
          <p:cNvSpPr/>
          <p:nvPr>
            <p:custDataLst>
              <p:tags r:id="rId14"/>
            </p:custDataLst>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05767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750" fill="hold"/>
                                        <p:tgtEl>
                                          <p:spTgt spid="1026"/>
                                        </p:tgtEl>
                                        <p:attrNameLst>
                                          <p:attrName>ppt_w</p:attrName>
                                        </p:attrNameLst>
                                      </p:cBhvr>
                                      <p:tavLst>
                                        <p:tav tm="0">
                                          <p:val>
                                            <p:strVal val="4/3*#ppt_w"/>
                                          </p:val>
                                        </p:tav>
                                        <p:tav tm="100000">
                                          <p:val>
                                            <p:strVal val="#ppt_w"/>
                                          </p:val>
                                        </p:tav>
                                      </p:tavLst>
                                    </p:anim>
                                    <p:anim calcmode="lin" valueType="num">
                                      <p:cBhvr>
                                        <p:cTn id="8" dur="375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50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20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par>
                                <p:cTn id="37" presetID="42" presetClass="entr" presetSubtype="0" fill="hold" grpId="0" nodeType="withEffect">
                                  <p:stCondLst>
                                    <p:cond delay="2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par>
                          <p:cTn id="42" fill="hold">
                            <p:stCondLst>
                              <p:cond delay="3750"/>
                            </p:stCondLst>
                            <p:childTnLst>
                              <p:par>
                                <p:cTn id="43" presetID="16" presetClass="entr" presetSubtype="42"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outHorizontal)">
                                      <p:cBhvr>
                                        <p:cTn id="45" dur="500"/>
                                        <p:tgtEl>
                                          <p:spTgt spid="13"/>
                                        </p:tgtEl>
                                      </p:cBhvr>
                                    </p:animEffect>
                                  </p:childTnLst>
                                </p:cTn>
                              </p:par>
                            </p:childTnLst>
                          </p:cTn>
                        </p:par>
                        <p:par>
                          <p:cTn id="46" fill="hold">
                            <p:stCondLst>
                              <p:cond delay="4250"/>
                            </p:stCondLst>
                            <p:childTnLst>
                              <p:par>
                                <p:cTn id="47" presetID="12" presetClass="entr" presetSubtype="2" fill="hold" grpId="0" nodeType="afterEffect">
                                  <p:stCondLst>
                                    <p:cond delay="0"/>
                                  </p:stCondLst>
                                  <p:iterate type="lt">
                                    <p:tmPct val="10000"/>
                                  </p:iterate>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ppt_x</p:attrName>
                                        </p:attrNameLst>
                                      </p:cBhvr>
                                      <p:tavLst>
                                        <p:tav tm="0">
                                          <p:val>
                                            <p:strVal val="#ppt_x+#ppt_w*1.125000"/>
                                          </p:val>
                                        </p:tav>
                                        <p:tav tm="100000">
                                          <p:val>
                                            <p:strVal val="#ppt_x"/>
                                          </p:val>
                                        </p:tav>
                                      </p:tavLst>
                                    </p:anim>
                                    <p:animEffect transition="in" filter="wipe(left)">
                                      <p:cBhvr>
                                        <p:cTn id="50" dur="500"/>
                                        <p:tgtEl>
                                          <p:spTgt spid="18"/>
                                        </p:tgtEl>
                                      </p:cBhvr>
                                    </p:animEffect>
                                  </p:childTnLst>
                                </p:cTn>
                              </p:par>
                            </p:childTnLst>
                          </p:cTn>
                        </p:par>
                        <p:par>
                          <p:cTn id="51" fill="hold">
                            <p:stCondLst>
                              <p:cond delay="6250"/>
                            </p:stCondLst>
                            <p:childTnLst>
                              <p:par>
                                <p:cTn id="52" presetID="2" presetClass="entr" presetSubtype="4" fill="hold" grpId="0" nodeType="afterEffect">
                                  <p:stCondLst>
                                    <p:cond delay="0"/>
                                  </p:stCondLst>
                                  <p:iterate type="lt">
                                    <p:tmPct val="10000"/>
                                  </p:iterate>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par>
                                <p:cTn id="56" presetID="47" presetClass="entr" presetSubtype="0" fill="hold" grpId="0" nodeType="withEffect">
                                  <p:stCondLst>
                                    <p:cond delay="0"/>
                                  </p:stCondLst>
                                  <p:iterate type="lt">
                                    <p:tmPct val="4000"/>
                                  </p:iterate>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8300"/>
                            </p:stCondLst>
                            <p:childTnLst>
                              <p:par>
                                <p:cTn id="62" presetID="27" presetClass="emph" presetSubtype="0" repeatCount="3000" fill="remove" grpId="1" nodeType="afterEffect">
                                  <p:stCondLst>
                                    <p:cond delay="0"/>
                                  </p:stCondLst>
                                  <p:childTnLst>
                                    <p:animClr clrSpc="rgb" dir="cw">
                                      <p:cBhvr override="childStyle">
                                        <p:cTn id="63" dur="250" autoRev="1" fill="remove"/>
                                        <p:tgtEl>
                                          <p:spTgt spid="9"/>
                                        </p:tgtEl>
                                        <p:attrNameLst>
                                          <p:attrName>style.color</p:attrName>
                                        </p:attrNameLst>
                                      </p:cBhvr>
                                      <p:to>
                                        <a:schemeClr val="bg1"/>
                                      </p:to>
                                    </p:animClr>
                                    <p:animClr clrSpc="rgb" dir="cw">
                                      <p:cBhvr>
                                        <p:cTn id="64" dur="250" autoRev="1" fill="remove"/>
                                        <p:tgtEl>
                                          <p:spTgt spid="9"/>
                                        </p:tgtEl>
                                        <p:attrNameLst>
                                          <p:attrName>fillcolor</p:attrName>
                                        </p:attrNameLst>
                                      </p:cBhvr>
                                      <p:to>
                                        <a:schemeClr val="bg1"/>
                                      </p:to>
                                    </p:animClr>
                                    <p:set>
                                      <p:cBhvr>
                                        <p:cTn id="65" dur="250" autoRev="1" fill="remove"/>
                                        <p:tgtEl>
                                          <p:spTgt spid="9"/>
                                        </p:tgtEl>
                                        <p:attrNameLst>
                                          <p:attrName>fill.type</p:attrName>
                                        </p:attrNameLst>
                                      </p:cBhvr>
                                      <p:to>
                                        <p:strVal val="solid"/>
                                      </p:to>
                                    </p:set>
                                    <p:set>
                                      <p:cBhvr>
                                        <p:cTn id="66" dur="250" autoRev="1" fill="remove"/>
                                        <p:tgtEl>
                                          <p:spTgt spid="9"/>
                                        </p:tgtEl>
                                        <p:attrNameLst>
                                          <p:attrName>fill.on</p:attrName>
                                        </p:attrNameLst>
                                      </p:cBhvr>
                                      <p:to>
                                        <p:strVal val="true"/>
                                      </p:to>
                                    </p:set>
                                  </p:childTnLst>
                                </p:cTn>
                              </p:par>
                              <p:par>
                                <p:cTn id="67" presetID="27" presetClass="emph" presetSubtype="0" repeatCount="3000" fill="remove" grpId="1" nodeType="withEffect">
                                  <p:stCondLst>
                                    <p:cond delay="250"/>
                                  </p:stCondLst>
                                  <p:childTnLst>
                                    <p:animClr clrSpc="rgb" dir="cw">
                                      <p:cBhvr override="childStyle">
                                        <p:cTn id="68" dur="375" autoRev="1" fill="remove"/>
                                        <p:tgtEl>
                                          <p:spTgt spid="14"/>
                                        </p:tgtEl>
                                        <p:attrNameLst>
                                          <p:attrName>style.color</p:attrName>
                                        </p:attrNameLst>
                                      </p:cBhvr>
                                      <p:to>
                                        <a:schemeClr val="bg1"/>
                                      </p:to>
                                    </p:animClr>
                                    <p:animClr clrSpc="rgb" dir="cw">
                                      <p:cBhvr>
                                        <p:cTn id="69" dur="375" autoRev="1" fill="remove"/>
                                        <p:tgtEl>
                                          <p:spTgt spid="14"/>
                                        </p:tgtEl>
                                        <p:attrNameLst>
                                          <p:attrName>fillcolor</p:attrName>
                                        </p:attrNameLst>
                                      </p:cBhvr>
                                      <p:to>
                                        <a:schemeClr val="bg1"/>
                                      </p:to>
                                    </p:animClr>
                                    <p:set>
                                      <p:cBhvr>
                                        <p:cTn id="70" dur="375" autoRev="1" fill="remove"/>
                                        <p:tgtEl>
                                          <p:spTgt spid="14"/>
                                        </p:tgtEl>
                                        <p:attrNameLst>
                                          <p:attrName>fill.type</p:attrName>
                                        </p:attrNameLst>
                                      </p:cBhvr>
                                      <p:to>
                                        <p:strVal val="solid"/>
                                      </p:to>
                                    </p:set>
                                    <p:set>
                                      <p:cBhvr>
                                        <p:cTn id="71" dur="375" autoRev="1" fill="remove"/>
                                        <p:tgtEl>
                                          <p:spTgt spid="14"/>
                                        </p:tgtEl>
                                        <p:attrNameLst>
                                          <p:attrName>fill.on</p:attrName>
                                        </p:attrNameLst>
                                      </p:cBhvr>
                                      <p:to>
                                        <p:strVal val="true"/>
                                      </p:to>
                                    </p:set>
                                  </p:childTnLst>
                                </p:cTn>
                              </p:par>
                              <p:par>
                                <p:cTn id="72" presetID="26" presetClass="emph" presetSubtype="0" repeatCount="3000" fill="hold" grpId="1" nodeType="withEffect">
                                  <p:stCondLst>
                                    <p:cond delay="0"/>
                                  </p:stCondLst>
                                  <p:childTnLst>
                                    <p:animEffect transition="out" filter="fade">
                                      <p:cBhvr>
                                        <p:cTn id="73" dur="500" tmFilter="0, 0; .2, .5; .8, .5; 1, 0"/>
                                        <p:tgtEl>
                                          <p:spTgt spid="15"/>
                                        </p:tgtEl>
                                      </p:cBhvr>
                                    </p:animEffect>
                                    <p:animScale>
                                      <p:cBhvr>
                                        <p:cTn id="74" dur="250" autoRev="1" fill="hold"/>
                                        <p:tgtEl>
                                          <p:spTgt spid="15"/>
                                        </p:tgtEl>
                                      </p:cBhvr>
                                      <p:by x="105000" y="105000"/>
                                    </p:animScale>
                                  </p:childTnLst>
                                </p:cTn>
                              </p:par>
                              <p:par>
                                <p:cTn id="75" presetID="27" presetClass="emph" presetSubtype="0" repeatCount="3000" fill="remove" grpId="1" nodeType="withEffect">
                                  <p:stCondLst>
                                    <p:cond delay="250"/>
                                  </p:stCondLst>
                                  <p:childTnLst>
                                    <p:animClr clrSpc="rgb" dir="cw">
                                      <p:cBhvr override="childStyle">
                                        <p:cTn id="76" dur="250" autoRev="1" fill="remove"/>
                                        <p:tgtEl>
                                          <p:spTgt spid="23"/>
                                        </p:tgtEl>
                                        <p:attrNameLst>
                                          <p:attrName>style.color</p:attrName>
                                        </p:attrNameLst>
                                      </p:cBhvr>
                                      <p:to>
                                        <a:schemeClr val="bg1"/>
                                      </p:to>
                                    </p:animClr>
                                    <p:animClr clrSpc="rgb" dir="cw">
                                      <p:cBhvr>
                                        <p:cTn id="77" dur="250" autoRev="1" fill="remove"/>
                                        <p:tgtEl>
                                          <p:spTgt spid="23"/>
                                        </p:tgtEl>
                                        <p:attrNameLst>
                                          <p:attrName>fillcolor</p:attrName>
                                        </p:attrNameLst>
                                      </p:cBhvr>
                                      <p:to>
                                        <a:schemeClr val="bg1"/>
                                      </p:to>
                                    </p:animClr>
                                    <p:set>
                                      <p:cBhvr>
                                        <p:cTn id="78" dur="250" autoRev="1" fill="remove"/>
                                        <p:tgtEl>
                                          <p:spTgt spid="23"/>
                                        </p:tgtEl>
                                        <p:attrNameLst>
                                          <p:attrName>fill.type</p:attrName>
                                        </p:attrNameLst>
                                      </p:cBhvr>
                                      <p:to>
                                        <p:strVal val="solid"/>
                                      </p:to>
                                    </p:set>
                                    <p:set>
                                      <p:cBhvr>
                                        <p:cTn id="79" dur="250" autoRev="1" fill="remove"/>
                                        <p:tgtEl>
                                          <p:spTgt spid="23"/>
                                        </p:tgtEl>
                                        <p:attrNameLst>
                                          <p:attrName>fill.on</p:attrName>
                                        </p:attrNameLst>
                                      </p:cBhvr>
                                      <p:to>
                                        <p:strVal val="true"/>
                                      </p:to>
                                    </p:set>
                                  </p:childTnLst>
                                </p:cTn>
                              </p:par>
                              <p:par>
                                <p:cTn id="80" presetID="27" presetClass="emph" presetSubtype="0" repeatCount="3000" fill="remove" grpId="1" nodeType="withEffect">
                                  <p:stCondLst>
                                    <p:cond delay="250"/>
                                  </p:stCondLst>
                                  <p:childTnLst>
                                    <p:animClr clrSpc="rgb" dir="cw">
                                      <p:cBhvr override="childStyle">
                                        <p:cTn id="81" dur="250" autoRev="1" fill="remove"/>
                                        <p:tgtEl>
                                          <p:spTgt spid="17"/>
                                        </p:tgtEl>
                                        <p:attrNameLst>
                                          <p:attrName>style.color</p:attrName>
                                        </p:attrNameLst>
                                      </p:cBhvr>
                                      <p:to>
                                        <a:schemeClr val="bg1"/>
                                      </p:to>
                                    </p:animClr>
                                    <p:animClr clrSpc="rgb" dir="cw">
                                      <p:cBhvr>
                                        <p:cTn id="82" dur="250" autoRev="1" fill="remove"/>
                                        <p:tgtEl>
                                          <p:spTgt spid="17"/>
                                        </p:tgtEl>
                                        <p:attrNameLst>
                                          <p:attrName>fillcolor</p:attrName>
                                        </p:attrNameLst>
                                      </p:cBhvr>
                                      <p:to>
                                        <a:schemeClr val="bg1"/>
                                      </p:to>
                                    </p:animClr>
                                    <p:set>
                                      <p:cBhvr>
                                        <p:cTn id="83" dur="250" autoRev="1" fill="remove"/>
                                        <p:tgtEl>
                                          <p:spTgt spid="17"/>
                                        </p:tgtEl>
                                        <p:attrNameLst>
                                          <p:attrName>fill.type</p:attrName>
                                        </p:attrNameLst>
                                      </p:cBhvr>
                                      <p:to>
                                        <p:strVal val="solid"/>
                                      </p:to>
                                    </p:set>
                                    <p:set>
                                      <p:cBhvr>
                                        <p:cTn id="84" dur="250" autoRev="1" fill="remove"/>
                                        <p:tgtEl>
                                          <p:spTgt spid="17"/>
                                        </p:tgtEl>
                                        <p:attrNameLst>
                                          <p:attrName>fill.on</p:attrName>
                                        </p:attrNameLst>
                                      </p:cBhvr>
                                      <p:to>
                                        <p:strVal val="true"/>
                                      </p:to>
                                    </p:set>
                                  </p:childTnLst>
                                </p:cTn>
                              </p:par>
                              <p:par>
                                <p:cTn id="85" presetID="26" presetClass="emph" presetSubtype="0" repeatCount="3000" fill="hold" grpId="1" nodeType="withEffect">
                                  <p:stCondLst>
                                    <p:cond delay="50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18" grpId="0"/>
      <p:bldP spid="21" grpId="0" animBg="1"/>
      <p:bldP spid="20" grpId="0"/>
      <p:bldP spid="23" grpId="0" animBg="1"/>
      <p:bldP spid="2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383387" y="3532366"/>
            <a:ext cx="2015167" cy="369332"/>
          </a:xfrm>
          <a:prstGeom prst="rect">
            <a:avLst/>
          </a:prstGeom>
        </p:spPr>
        <p:txBody>
          <a:bodyPr wrap="none">
            <a:spAutoFit/>
          </a:bodyPr>
          <a:lstStyle/>
          <a:p>
            <a:r>
              <a:rPr lang="en-US" altLang="zh-CN" dirty="0" err="1">
                <a:solidFill>
                  <a:schemeClr val="accent5">
                    <a:lumMod val="50000"/>
                  </a:schemeClr>
                </a:solidFill>
              </a:rPr>
              <a:t>Áreas</a:t>
            </a:r>
            <a:r>
              <a:rPr lang="en-US" altLang="zh-CN" dirty="0">
                <a:solidFill>
                  <a:schemeClr val="accent5">
                    <a:lumMod val="50000"/>
                  </a:schemeClr>
                </a:solidFill>
              </a:rPr>
              <a:t> de </a:t>
            </a:r>
            <a:r>
              <a:rPr lang="en-US" altLang="zh-CN" dirty="0" err="1">
                <a:solidFill>
                  <a:schemeClr val="accent5">
                    <a:lumMod val="50000"/>
                  </a:schemeClr>
                </a:solidFill>
              </a:rPr>
              <a:t>Aplicación</a:t>
            </a:r>
            <a:endParaRPr lang="en-US" altLang="zh-CN" dirty="0">
              <a:solidFill>
                <a:schemeClr val="accent5">
                  <a:lumMod val="50000"/>
                </a:schemeClr>
              </a:solidFill>
            </a:endParaRPr>
          </a:p>
        </p:txBody>
      </p:sp>
      <p:grpSp>
        <p:nvGrpSpPr>
          <p:cNvPr id="34" name="组合 33"/>
          <p:cNvGrpSpPr/>
          <p:nvPr/>
        </p:nvGrpSpPr>
        <p:grpSpPr>
          <a:xfrm>
            <a:off x="10559702" y="3683144"/>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03</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523220"/>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——CONTENIDOS——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6420963" y="1728306"/>
            <a:ext cx="5391519" cy="1446550"/>
          </a:xfrm>
          <a:prstGeom prst="rect">
            <a:avLst/>
          </a:prstGeom>
          <a:noFill/>
          <a:effectLst/>
        </p:spPr>
        <p:txBody>
          <a:bodyPr wrap="square" rtlCol="0">
            <a:spAutoFit/>
          </a:bodyPr>
          <a:lstStyle/>
          <a:p>
            <a:pPr algn="ctr"/>
            <a:r>
              <a:rPr lang="es-ES" altLang="zh-CN" sz="4400" b="1" dirty="0">
                <a:solidFill>
                  <a:srgbClr val="0070C0"/>
                </a:solidFill>
                <a:latin typeface="微软雅黑" pitchFamily="34" charset="-122"/>
                <a:ea typeface="微软雅黑" pitchFamily="34" charset="-122"/>
              </a:rPr>
              <a:t>Áreas de Aplicación de PVT</a:t>
            </a:r>
          </a:p>
        </p:txBody>
      </p:sp>
    </p:spTree>
    <p:extLst>
      <p:ext uri="{BB962C8B-B14F-4D97-AF65-F5344CB8AC3E}">
        <p14:creationId xmlns:p14="http://schemas.microsoft.com/office/powerpoint/2010/main" val="1420931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9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2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p:bldP spid="3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5" y="188640"/>
            <a:ext cx="5123867" cy="523220"/>
          </a:xfrm>
          <a:prstGeom prst="rect">
            <a:avLst/>
          </a:prstGeom>
          <a:noFill/>
        </p:spPr>
        <p:txBody>
          <a:bodyPr wrap="square" rtlCol="0">
            <a:spAutoFit/>
          </a:bodyPr>
          <a:lstStyle/>
          <a:p>
            <a:r>
              <a:rPr lang="es-ES" altLang="zh-CN" sz="2800" b="1" dirty="0">
                <a:solidFill>
                  <a:schemeClr val="accent5">
                    <a:lumMod val="50000"/>
                  </a:schemeClr>
                </a:solidFill>
                <a:latin typeface="微软雅黑" pitchFamily="34" charset="-122"/>
                <a:ea typeface="微软雅黑" pitchFamily="34" charset="-122"/>
              </a:rPr>
              <a:t>Áreas de aplicación de PVT</a:t>
            </a: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70" name="图片 69" descr="图示&#10;&#10;描述已自动生成">
            <a:extLst>
              <a:ext uri="{FF2B5EF4-FFF2-40B4-BE49-F238E27FC236}">
                <a16:creationId xmlns:a16="http://schemas.microsoft.com/office/drawing/2014/main" id="{1312BF5D-1170-0511-BEE6-B84647547D2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907" y="1846912"/>
            <a:ext cx="11521440" cy="4133024"/>
          </a:xfrm>
          <a:prstGeom prst="rect">
            <a:avLst/>
          </a:prstGeom>
        </p:spPr>
      </p:pic>
      <p:sp>
        <p:nvSpPr>
          <p:cNvPr id="12" name="文本框 11">
            <a:extLst>
              <a:ext uri="{FF2B5EF4-FFF2-40B4-BE49-F238E27FC236}">
                <a16:creationId xmlns:a16="http://schemas.microsoft.com/office/drawing/2014/main" id="{A0BE960F-DE6E-0D9D-92FC-97A2D8B8A8C4}"/>
              </a:ext>
            </a:extLst>
          </p:cNvPr>
          <p:cNvSpPr txBox="1"/>
          <p:nvPr/>
        </p:nvSpPr>
        <p:spPr>
          <a:xfrm>
            <a:off x="1742413" y="1974310"/>
            <a:ext cx="576064" cy="230832"/>
          </a:xfrm>
          <a:prstGeom prst="rect">
            <a:avLst/>
          </a:prstGeom>
          <a:solidFill>
            <a:srgbClr val="F6F6F6"/>
          </a:solidFill>
        </p:spPr>
        <p:txBody>
          <a:bodyPr wrap="square" rtlCol="0">
            <a:spAutoFit/>
          </a:bodyPr>
          <a:lstStyle/>
          <a:p>
            <a:r>
              <a:rPr lang="en-US" altLang="zh-CN" sz="900" dirty="0" err="1"/>
              <a:t>Inversor</a:t>
            </a:r>
            <a:endParaRPr lang="zh-CN" altLang="en-US" sz="900" dirty="0"/>
          </a:p>
        </p:txBody>
      </p:sp>
      <p:sp>
        <p:nvSpPr>
          <p:cNvPr id="3" name="文本框 2">
            <a:extLst>
              <a:ext uri="{FF2B5EF4-FFF2-40B4-BE49-F238E27FC236}">
                <a16:creationId xmlns:a16="http://schemas.microsoft.com/office/drawing/2014/main" id="{5812D108-5E9E-812A-7986-CE196DEB1D20}"/>
              </a:ext>
            </a:extLst>
          </p:cNvPr>
          <p:cNvSpPr txBox="1"/>
          <p:nvPr/>
        </p:nvSpPr>
        <p:spPr>
          <a:xfrm>
            <a:off x="345270" y="4956107"/>
            <a:ext cx="718738" cy="369332"/>
          </a:xfrm>
          <a:prstGeom prst="rect">
            <a:avLst/>
          </a:prstGeom>
          <a:solidFill>
            <a:srgbClr val="F6F6F6"/>
          </a:solidFill>
        </p:spPr>
        <p:txBody>
          <a:bodyPr wrap="square" rtlCol="0">
            <a:spAutoFit/>
          </a:bodyPr>
          <a:lstStyle/>
          <a:p>
            <a:r>
              <a:rPr lang="en-US" altLang="zh-CN" sz="900" dirty="0"/>
              <a:t>Tanque de </a:t>
            </a:r>
            <a:r>
              <a:rPr lang="en-US" altLang="zh-CN" sz="900" dirty="0" err="1"/>
              <a:t>expansión</a:t>
            </a:r>
            <a:endParaRPr lang="zh-CN" altLang="en-US" sz="900" dirty="0"/>
          </a:p>
        </p:txBody>
      </p:sp>
      <p:sp>
        <p:nvSpPr>
          <p:cNvPr id="4" name="文本框 3">
            <a:extLst>
              <a:ext uri="{FF2B5EF4-FFF2-40B4-BE49-F238E27FC236}">
                <a16:creationId xmlns:a16="http://schemas.microsoft.com/office/drawing/2014/main" id="{3F2C0F6F-C4F3-CFEB-B993-71AF071DDEC3}"/>
              </a:ext>
            </a:extLst>
          </p:cNvPr>
          <p:cNvSpPr txBox="1"/>
          <p:nvPr/>
        </p:nvSpPr>
        <p:spPr>
          <a:xfrm>
            <a:off x="1166349" y="4264005"/>
            <a:ext cx="864096" cy="230832"/>
          </a:xfrm>
          <a:prstGeom prst="rect">
            <a:avLst/>
          </a:prstGeom>
          <a:solidFill>
            <a:srgbClr val="F6F6F6"/>
          </a:solidFill>
        </p:spPr>
        <p:txBody>
          <a:bodyPr wrap="square" rtlCol="0">
            <a:spAutoFit/>
          </a:bodyPr>
          <a:lstStyle/>
          <a:p>
            <a:r>
              <a:rPr lang="en-US" altLang="zh-CN" sz="900" dirty="0" err="1"/>
              <a:t>Válvula</a:t>
            </a:r>
            <a:endParaRPr lang="zh-CN" altLang="en-US" sz="900" dirty="0"/>
          </a:p>
        </p:txBody>
      </p:sp>
      <p:sp>
        <p:nvSpPr>
          <p:cNvPr id="5" name="文本框 4">
            <a:extLst>
              <a:ext uri="{FF2B5EF4-FFF2-40B4-BE49-F238E27FC236}">
                <a16:creationId xmlns:a16="http://schemas.microsoft.com/office/drawing/2014/main" id="{9C5C85D1-EF44-D352-5334-445F049385FD}"/>
              </a:ext>
            </a:extLst>
          </p:cNvPr>
          <p:cNvSpPr txBox="1"/>
          <p:nvPr/>
        </p:nvSpPr>
        <p:spPr>
          <a:xfrm>
            <a:off x="1321432" y="4454353"/>
            <a:ext cx="1008112" cy="507831"/>
          </a:xfrm>
          <a:prstGeom prst="rect">
            <a:avLst/>
          </a:prstGeom>
          <a:solidFill>
            <a:srgbClr val="F6F6F6"/>
          </a:solidFill>
        </p:spPr>
        <p:txBody>
          <a:bodyPr wrap="square" rtlCol="0">
            <a:spAutoFit/>
          </a:bodyPr>
          <a:lstStyle/>
          <a:p>
            <a:r>
              <a:rPr lang="en-US" altLang="zh-CN" sz="900" dirty="0" err="1"/>
              <a:t>Estación</a:t>
            </a:r>
            <a:r>
              <a:rPr lang="en-US" altLang="zh-CN" dirty="0"/>
              <a:t> </a:t>
            </a:r>
            <a:r>
              <a:rPr lang="en-US" altLang="zh-CN" sz="900" dirty="0"/>
              <a:t>de</a:t>
            </a:r>
            <a:r>
              <a:rPr lang="en-US" altLang="zh-CN" dirty="0"/>
              <a:t> </a:t>
            </a:r>
            <a:r>
              <a:rPr lang="en-US" altLang="zh-CN" sz="900" dirty="0" err="1"/>
              <a:t>trabajo</a:t>
            </a:r>
            <a:endParaRPr lang="zh-CN" altLang="en-US" sz="900" dirty="0"/>
          </a:p>
        </p:txBody>
      </p:sp>
      <p:sp>
        <p:nvSpPr>
          <p:cNvPr id="16" name="文本框 15">
            <a:extLst>
              <a:ext uri="{FF2B5EF4-FFF2-40B4-BE49-F238E27FC236}">
                <a16:creationId xmlns:a16="http://schemas.microsoft.com/office/drawing/2014/main" id="{584609B0-6E69-4677-0409-168EE8CD49AC}"/>
              </a:ext>
            </a:extLst>
          </p:cNvPr>
          <p:cNvSpPr txBox="1"/>
          <p:nvPr/>
        </p:nvSpPr>
        <p:spPr>
          <a:xfrm>
            <a:off x="1196090" y="5210023"/>
            <a:ext cx="864096" cy="230832"/>
          </a:xfrm>
          <a:prstGeom prst="rect">
            <a:avLst/>
          </a:prstGeom>
          <a:solidFill>
            <a:srgbClr val="F6F6F6"/>
          </a:solidFill>
        </p:spPr>
        <p:txBody>
          <a:bodyPr wrap="square" rtlCol="0">
            <a:spAutoFit/>
          </a:bodyPr>
          <a:lstStyle/>
          <a:p>
            <a:r>
              <a:rPr lang="en-US" altLang="zh-CN" sz="900" dirty="0" err="1"/>
              <a:t>Válvula</a:t>
            </a:r>
            <a:endParaRPr lang="zh-CN" altLang="en-US" sz="900" dirty="0"/>
          </a:p>
        </p:txBody>
      </p:sp>
      <p:sp>
        <p:nvSpPr>
          <p:cNvPr id="6" name="文本框 5">
            <a:extLst>
              <a:ext uri="{FF2B5EF4-FFF2-40B4-BE49-F238E27FC236}">
                <a16:creationId xmlns:a16="http://schemas.microsoft.com/office/drawing/2014/main" id="{9631292C-9E44-9115-7075-F5C709565E85}"/>
              </a:ext>
            </a:extLst>
          </p:cNvPr>
          <p:cNvSpPr txBox="1"/>
          <p:nvPr/>
        </p:nvSpPr>
        <p:spPr>
          <a:xfrm>
            <a:off x="4068913" y="3309641"/>
            <a:ext cx="864096" cy="507831"/>
          </a:xfrm>
          <a:prstGeom prst="rect">
            <a:avLst/>
          </a:prstGeom>
          <a:solidFill>
            <a:srgbClr val="F6F6F6"/>
          </a:solidFill>
        </p:spPr>
        <p:txBody>
          <a:bodyPr wrap="square" rtlCol="0">
            <a:spAutoFit/>
          </a:bodyPr>
          <a:lstStyle/>
          <a:p>
            <a:r>
              <a:rPr lang="en-US" altLang="zh-CN" sz="900" dirty="0"/>
              <a:t>Agua</a:t>
            </a:r>
            <a:r>
              <a:rPr lang="en-US" altLang="zh-CN" dirty="0"/>
              <a:t> </a:t>
            </a:r>
            <a:r>
              <a:rPr lang="en-US" altLang="zh-CN" sz="900" dirty="0"/>
              <a:t>del</a:t>
            </a:r>
            <a:r>
              <a:rPr lang="en-US" altLang="zh-CN" dirty="0"/>
              <a:t> </a:t>
            </a:r>
            <a:r>
              <a:rPr lang="en-US" altLang="zh-CN" sz="900" dirty="0" err="1"/>
              <a:t>hogar</a:t>
            </a:r>
            <a:endParaRPr lang="zh-CN" altLang="en-US" sz="900" dirty="0"/>
          </a:p>
        </p:txBody>
      </p:sp>
      <p:sp>
        <p:nvSpPr>
          <p:cNvPr id="7" name="文本框 6">
            <a:extLst>
              <a:ext uri="{FF2B5EF4-FFF2-40B4-BE49-F238E27FC236}">
                <a16:creationId xmlns:a16="http://schemas.microsoft.com/office/drawing/2014/main" id="{C017DF1B-C20B-4E87-2B3E-2D2DABEF2EB5}"/>
              </a:ext>
            </a:extLst>
          </p:cNvPr>
          <p:cNvSpPr txBox="1"/>
          <p:nvPr/>
        </p:nvSpPr>
        <p:spPr>
          <a:xfrm>
            <a:off x="5632803" y="3169602"/>
            <a:ext cx="864096" cy="230832"/>
          </a:xfrm>
          <a:prstGeom prst="rect">
            <a:avLst/>
          </a:prstGeom>
          <a:solidFill>
            <a:srgbClr val="F6F6F6"/>
          </a:solidFill>
        </p:spPr>
        <p:txBody>
          <a:bodyPr wrap="square" rtlCol="0">
            <a:spAutoFit/>
          </a:bodyPr>
          <a:lstStyle/>
          <a:p>
            <a:r>
              <a:rPr lang="en-US" altLang="zh-CN" sz="900" dirty="0" err="1"/>
              <a:t>Radiadores</a:t>
            </a:r>
            <a:endParaRPr lang="zh-CN" altLang="en-US" sz="900" dirty="0"/>
          </a:p>
        </p:txBody>
      </p:sp>
      <p:sp>
        <p:nvSpPr>
          <p:cNvPr id="8" name="文本框 7">
            <a:extLst>
              <a:ext uri="{FF2B5EF4-FFF2-40B4-BE49-F238E27FC236}">
                <a16:creationId xmlns:a16="http://schemas.microsoft.com/office/drawing/2014/main" id="{20CACB7F-D04E-E5B3-3F77-D1B1670781F4}"/>
              </a:ext>
            </a:extLst>
          </p:cNvPr>
          <p:cNvSpPr txBox="1"/>
          <p:nvPr/>
        </p:nvSpPr>
        <p:spPr>
          <a:xfrm>
            <a:off x="5087094" y="4005064"/>
            <a:ext cx="1091418" cy="507831"/>
          </a:xfrm>
          <a:prstGeom prst="rect">
            <a:avLst/>
          </a:prstGeom>
          <a:solidFill>
            <a:srgbClr val="F6F6F6"/>
          </a:solidFill>
        </p:spPr>
        <p:txBody>
          <a:bodyPr wrap="square" rtlCol="0">
            <a:spAutoFit/>
          </a:bodyPr>
          <a:lstStyle/>
          <a:p>
            <a:r>
              <a:rPr lang="es-ES" altLang="zh-CN" sz="900" dirty="0"/>
              <a:t>Unidad de calefacción central de gas</a:t>
            </a:r>
            <a:endParaRPr lang="zh-CN" altLang="en-US" sz="900" dirty="0"/>
          </a:p>
        </p:txBody>
      </p:sp>
      <p:sp>
        <p:nvSpPr>
          <p:cNvPr id="20" name="文本框 19">
            <a:extLst>
              <a:ext uri="{FF2B5EF4-FFF2-40B4-BE49-F238E27FC236}">
                <a16:creationId xmlns:a16="http://schemas.microsoft.com/office/drawing/2014/main" id="{F01B2559-DFC4-E162-99EC-63FFA1BCE5E7}"/>
              </a:ext>
            </a:extLst>
          </p:cNvPr>
          <p:cNvSpPr txBox="1"/>
          <p:nvPr/>
        </p:nvSpPr>
        <p:spPr>
          <a:xfrm>
            <a:off x="4015722" y="5160428"/>
            <a:ext cx="648072" cy="261610"/>
          </a:xfrm>
          <a:prstGeom prst="rect">
            <a:avLst/>
          </a:prstGeom>
          <a:solidFill>
            <a:srgbClr val="F6F6F6"/>
          </a:solidFill>
        </p:spPr>
        <p:txBody>
          <a:bodyPr wrap="square" rtlCol="0">
            <a:spAutoFit/>
          </a:bodyPr>
          <a:lstStyle/>
          <a:p>
            <a:r>
              <a:rPr lang="en-US" altLang="zh-CN" sz="1100" dirty="0" err="1"/>
              <a:t>Bomba</a:t>
            </a:r>
            <a:endParaRPr lang="zh-CN" altLang="en-US" sz="1100" dirty="0"/>
          </a:p>
        </p:txBody>
      </p:sp>
      <p:sp>
        <p:nvSpPr>
          <p:cNvPr id="21" name="文本框 20">
            <a:extLst>
              <a:ext uri="{FF2B5EF4-FFF2-40B4-BE49-F238E27FC236}">
                <a16:creationId xmlns:a16="http://schemas.microsoft.com/office/drawing/2014/main" id="{D1A06969-9CA4-E46A-5A70-BE015A477AA5}"/>
              </a:ext>
            </a:extLst>
          </p:cNvPr>
          <p:cNvSpPr txBox="1"/>
          <p:nvPr/>
        </p:nvSpPr>
        <p:spPr>
          <a:xfrm>
            <a:off x="6464851" y="4203572"/>
            <a:ext cx="648072" cy="261610"/>
          </a:xfrm>
          <a:prstGeom prst="rect">
            <a:avLst/>
          </a:prstGeom>
          <a:solidFill>
            <a:srgbClr val="F6F6F6"/>
          </a:solidFill>
        </p:spPr>
        <p:txBody>
          <a:bodyPr wrap="square" rtlCol="0">
            <a:spAutoFit/>
          </a:bodyPr>
          <a:lstStyle/>
          <a:p>
            <a:r>
              <a:rPr lang="en-US" altLang="zh-CN" sz="1100" dirty="0" err="1"/>
              <a:t>Bomba</a:t>
            </a:r>
            <a:endParaRPr lang="zh-CN" altLang="en-US" sz="1100" dirty="0"/>
          </a:p>
        </p:txBody>
      </p:sp>
      <p:sp>
        <p:nvSpPr>
          <p:cNvPr id="22" name="文本框 21">
            <a:extLst>
              <a:ext uri="{FF2B5EF4-FFF2-40B4-BE49-F238E27FC236}">
                <a16:creationId xmlns:a16="http://schemas.microsoft.com/office/drawing/2014/main" id="{6D63F7C3-8F23-53C0-3459-37B3DA701EFA}"/>
              </a:ext>
            </a:extLst>
          </p:cNvPr>
          <p:cNvSpPr txBox="1"/>
          <p:nvPr/>
        </p:nvSpPr>
        <p:spPr>
          <a:xfrm>
            <a:off x="6447590" y="4544048"/>
            <a:ext cx="864096" cy="230832"/>
          </a:xfrm>
          <a:prstGeom prst="rect">
            <a:avLst/>
          </a:prstGeom>
          <a:solidFill>
            <a:srgbClr val="F6F6F6"/>
          </a:solidFill>
        </p:spPr>
        <p:txBody>
          <a:bodyPr wrap="square" rtlCol="0">
            <a:spAutoFit/>
          </a:bodyPr>
          <a:lstStyle/>
          <a:p>
            <a:r>
              <a:rPr lang="en-US" altLang="zh-CN" sz="900" dirty="0" err="1"/>
              <a:t>Válvula</a:t>
            </a:r>
            <a:endParaRPr lang="zh-CN" altLang="en-US" sz="900" dirty="0"/>
          </a:p>
        </p:txBody>
      </p:sp>
      <p:sp>
        <p:nvSpPr>
          <p:cNvPr id="23" name="文本框 22">
            <a:extLst>
              <a:ext uri="{FF2B5EF4-FFF2-40B4-BE49-F238E27FC236}">
                <a16:creationId xmlns:a16="http://schemas.microsoft.com/office/drawing/2014/main" id="{88E7F617-37CE-124C-21A0-431D77B7B8B5}"/>
              </a:ext>
            </a:extLst>
          </p:cNvPr>
          <p:cNvSpPr txBox="1"/>
          <p:nvPr/>
        </p:nvSpPr>
        <p:spPr>
          <a:xfrm>
            <a:off x="4463607" y="5406266"/>
            <a:ext cx="864096" cy="230832"/>
          </a:xfrm>
          <a:prstGeom prst="rect">
            <a:avLst/>
          </a:prstGeom>
          <a:solidFill>
            <a:srgbClr val="F6F6F6"/>
          </a:solidFill>
        </p:spPr>
        <p:txBody>
          <a:bodyPr wrap="square" rtlCol="0">
            <a:spAutoFit/>
          </a:bodyPr>
          <a:lstStyle/>
          <a:p>
            <a:r>
              <a:rPr lang="en-US" altLang="zh-CN" sz="900" dirty="0" err="1"/>
              <a:t>Válvula</a:t>
            </a:r>
            <a:endParaRPr lang="zh-CN" altLang="en-US" sz="900" dirty="0"/>
          </a:p>
        </p:txBody>
      </p:sp>
      <p:sp>
        <p:nvSpPr>
          <p:cNvPr id="9" name="文本框 8">
            <a:extLst>
              <a:ext uri="{FF2B5EF4-FFF2-40B4-BE49-F238E27FC236}">
                <a16:creationId xmlns:a16="http://schemas.microsoft.com/office/drawing/2014/main" id="{84933089-6B9E-76C3-5343-94CE9434FA84}"/>
              </a:ext>
            </a:extLst>
          </p:cNvPr>
          <p:cNvSpPr txBox="1"/>
          <p:nvPr/>
        </p:nvSpPr>
        <p:spPr>
          <a:xfrm>
            <a:off x="3446747" y="5553062"/>
            <a:ext cx="1016860" cy="369332"/>
          </a:xfrm>
          <a:prstGeom prst="rect">
            <a:avLst/>
          </a:prstGeom>
          <a:solidFill>
            <a:srgbClr val="F6F6F6"/>
          </a:solidFill>
        </p:spPr>
        <p:txBody>
          <a:bodyPr wrap="square" rtlCol="0">
            <a:spAutoFit/>
          </a:bodyPr>
          <a:lstStyle/>
          <a:p>
            <a:r>
              <a:rPr lang="en-US" altLang="zh-CN" sz="900" dirty="0"/>
              <a:t>Tanque con 2 </a:t>
            </a:r>
            <a:r>
              <a:rPr lang="en-US" altLang="zh-CN" sz="900" dirty="0" err="1"/>
              <a:t>bobinas</a:t>
            </a:r>
            <a:endParaRPr lang="zh-CN" altLang="en-US" sz="900" dirty="0"/>
          </a:p>
        </p:txBody>
      </p:sp>
      <p:sp>
        <p:nvSpPr>
          <p:cNvPr id="10" name="文本框 9">
            <a:extLst>
              <a:ext uri="{FF2B5EF4-FFF2-40B4-BE49-F238E27FC236}">
                <a16:creationId xmlns:a16="http://schemas.microsoft.com/office/drawing/2014/main" id="{F67E9BE2-7E05-1173-B19A-B0D589B38F43}"/>
              </a:ext>
            </a:extLst>
          </p:cNvPr>
          <p:cNvSpPr txBox="1"/>
          <p:nvPr/>
        </p:nvSpPr>
        <p:spPr>
          <a:xfrm>
            <a:off x="4823550" y="5155761"/>
            <a:ext cx="1262244" cy="369332"/>
          </a:xfrm>
          <a:prstGeom prst="rect">
            <a:avLst/>
          </a:prstGeom>
          <a:solidFill>
            <a:srgbClr val="F6F6F6"/>
          </a:solidFill>
        </p:spPr>
        <p:txBody>
          <a:bodyPr wrap="square" rtlCol="0">
            <a:spAutoFit/>
          </a:bodyPr>
          <a:lstStyle/>
          <a:p>
            <a:r>
              <a:rPr lang="en-US" altLang="zh-CN" sz="900" dirty="0"/>
              <a:t>Sistema de </a:t>
            </a:r>
            <a:r>
              <a:rPr lang="en-US" altLang="zh-CN" sz="900" dirty="0" err="1"/>
              <a:t>agua</a:t>
            </a:r>
            <a:r>
              <a:rPr lang="en-US" altLang="zh-CN" sz="900" dirty="0"/>
              <a:t> </a:t>
            </a:r>
            <a:r>
              <a:rPr lang="en-US" altLang="zh-CN" sz="900" dirty="0" err="1"/>
              <a:t>doméstico</a:t>
            </a:r>
            <a:endParaRPr lang="zh-CN" altLang="en-US" sz="900" dirty="0"/>
          </a:p>
        </p:txBody>
      </p:sp>
      <p:sp>
        <p:nvSpPr>
          <p:cNvPr id="26" name="文本框 25">
            <a:extLst>
              <a:ext uri="{FF2B5EF4-FFF2-40B4-BE49-F238E27FC236}">
                <a16:creationId xmlns:a16="http://schemas.microsoft.com/office/drawing/2014/main" id="{70B250C5-4E5A-9BE1-8997-A1F58010719D}"/>
              </a:ext>
            </a:extLst>
          </p:cNvPr>
          <p:cNvSpPr txBox="1"/>
          <p:nvPr/>
        </p:nvSpPr>
        <p:spPr>
          <a:xfrm>
            <a:off x="4165915" y="4494837"/>
            <a:ext cx="864096" cy="230832"/>
          </a:xfrm>
          <a:prstGeom prst="rect">
            <a:avLst/>
          </a:prstGeom>
          <a:solidFill>
            <a:srgbClr val="F6F6F6"/>
          </a:solidFill>
        </p:spPr>
        <p:txBody>
          <a:bodyPr wrap="square" rtlCol="0">
            <a:spAutoFit/>
          </a:bodyPr>
          <a:lstStyle/>
          <a:p>
            <a:r>
              <a:rPr lang="en-US" altLang="zh-CN" sz="900" dirty="0" err="1"/>
              <a:t>Válvula</a:t>
            </a:r>
            <a:endParaRPr lang="zh-CN" altLang="en-US" sz="900" dirty="0"/>
          </a:p>
        </p:txBody>
      </p:sp>
      <p:sp>
        <p:nvSpPr>
          <p:cNvPr id="27" name="文本框 26">
            <a:extLst>
              <a:ext uri="{FF2B5EF4-FFF2-40B4-BE49-F238E27FC236}">
                <a16:creationId xmlns:a16="http://schemas.microsoft.com/office/drawing/2014/main" id="{5BE93623-859D-A89C-386D-642F1D9278D7}"/>
              </a:ext>
            </a:extLst>
          </p:cNvPr>
          <p:cNvSpPr txBox="1"/>
          <p:nvPr/>
        </p:nvSpPr>
        <p:spPr>
          <a:xfrm>
            <a:off x="10807103" y="292518"/>
            <a:ext cx="1152128" cy="369332"/>
          </a:xfrm>
          <a:prstGeom prst="rect">
            <a:avLst/>
          </a:prstGeom>
          <a:solidFill>
            <a:srgbClr val="CCCCCC"/>
          </a:solidFill>
        </p:spPr>
        <p:txBody>
          <a:bodyPr wrap="square" rtlCol="0">
            <a:spAutoFit/>
          </a:bodyPr>
          <a:lstStyle/>
          <a:p>
            <a:r>
              <a:rPr lang="en-US" altLang="zh-CN" dirty="0" err="1"/>
              <a:t>Página</a:t>
            </a:r>
            <a:r>
              <a:rPr lang="en-US" altLang="zh-CN" dirty="0"/>
              <a:t> 11</a:t>
            </a:r>
            <a:endParaRPr lang="zh-CN" altLang="en-US" dirty="0"/>
          </a:p>
        </p:txBody>
      </p:sp>
      <p:sp>
        <p:nvSpPr>
          <p:cNvPr id="28" name="TextBox 6">
            <a:extLst>
              <a:ext uri="{FF2B5EF4-FFF2-40B4-BE49-F238E27FC236}">
                <a16:creationId xmlns:a16="http://schemas.microsoft.com/office/drawing/2014/main" id="{F6552187-A2DF-3EBD-1719-4C15C72783CA}"/>
              </a:ext>
            </a:extLst>
          </p:cNvPr>
          <p:cNvSpPr txBox="1"/>
          <p:nvPr/>
        </p:nvSpPr>
        <p:spPr>
          <a:xfrm>
            <a:off x="305075" y="832256"/>
            <a:ext cx="2844000"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itchFamily="34" charset="0"/>
                <a:ea typeface="微软雅黑" pitchFamily="34" charset="-122"/>
              </a:rPr>
              <a:t>01   </a:t>
            </a:r>
            <a:r>
              <a:rPr lang="es-ES" altLang="zh-CN" sz="1200" b="1" dirty="0">
                <a:solidFill>
                  <a:schemeClr val="bg1"/>
                </a:solidFill>
                <a:latin typeface="微软雅黑" panose="020B0503020204020204" pitchFamily="34" charset="-122"/>
                <a:ea typeface="微软雅黑" panose="020B0503020204020204" pitchFamily="34" charset="-122"/>
              </a:rPr>
              <a:t>Calefacción y suministro de agua caliente para uso residencial</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0" name="TextBox 7">
            <a:extLst>
              <a:ext uri="{FF2B5EF4-FFF2-40B4-BE49-F238E27FC236}">
                <a16:creationId xmlns:a16="http://schemas.microsoft.com/office/drawing/2014/main" id="{03E12B6F-8B93-7F7D-8F6C-FEC4EB33D8C9}"/>
              </a:ext>
            </a:extLst>
          </p:cNvPr>
          <p:cNvSpPr txBox="1"/>
          <p:nvPr/>
        </p:nvSpPr>
        <p:spPr>
          <a:xfrm>
            <a:off x="3251206" y="913374"/>
            <a:ext cx="2844000" cy="184666"/>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itchFamily="34" charset="0"/>
                <a:ea typeface="微软雅黑" pitchFamily="34" charset="-122"/>
              </a:rPr>
              <a:t>02   </a:t>
            </a:r>
            <a:r>
              <a:rPr lang="en-US" altLang="zh-CN" sz="1200" b="1" dirty="0">
                <a:solidFill>
                  <a:schemeClr val="bg1"/>
                </a:solidFill>
                <a:latin typeface="微软雅黑" panose="020B0503020204020204" pitchFamily="34" charset="-122"/>
                <a:ea typeface="微软雅黑" panose="020B0503020204020204" pitchFamily="34" charset="-122"/>
              </a:rPr>
              <a:t>Piscina </a:t>
            </a:r>
            <a:r>
              <a:rPr lang="en-US" altLang="zh-CN" sz="1200" b="1" dirty="0" err="1">
                <a:solidFill>
                  <a:schemeClr val="bg1"/>
                </a:solidFill>
                <a:latin typeface="微软雅黑" panose="020B0503020204020204" pitchFamily="34" charset="-122"/>
                <a:ea typeface="微软雅黑" panose="020B0503020204020204" pitchFamily="34" charset="-122"/>
              </a:rPr>
              <a:t>calentada</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1" name="TextBox 8">
            <a:extLst>
              <a:ext uri="{FF2B5EF4-FFF2-40B4-BE49-F238E27FC236}">
                <a16:creationId xmlns:a16="http://schemas.microsoft.com/office/drawing/2014/main" id="{DC12102E-9595-CD2A-36FD-0B8911749AA2}"/>
              </a:ext>
            </a:extLst>
          </p:cNvPr>
          <p:cNvSpPr txBox="1"/>
          <p:nvPr/>
        </p:nvSpPr>
        <p:spPr>
          <a:xfrm>
            <a:off x="6187924" y="805544"/>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itchFamily="34" charset="0"/>
                <a:ea typeface="微软雅黑" pitchFamily="34" charset="-122"/>
              </a:rPr>
              <a:t>03  </a:t>
            </a:r>
            <a:r>
              <a:rPr lang="es-ES" altLang="zh-CN" sz="1200" b="1" dirty="0">
                <a:solidFill>
                  <a:schemeClr val="bg1"/>
                </a:solidFill>
                <a:latin typeface="微软雅黑" panose="020B0503020204020204" pitchFamily="34" charset="-122"/>
                <a:ea typeface="微软雅黑" panose="020B0503020204020204" pitchFamily="34" charset="-122"/>
              </a:rPr>
              <a:t>Suministro de agua caliente y calefacción para escuelas, hospitales </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2" name="TextBox 5">
            <a:extLst>
              <a:ext uri="{FF2B5EF4-FFF2-40B4-BE49-F238E27FC236}">
                <a16:creationId xmlns:a16="http://schemas.microsoft.com/office/drawing/2014/main" id="{9342977D-873E-2879-99A9-CBB1A6783402}"/>
              </a:ext>
            </a:extLst>
          </p:cNvPr>
          <p:cNvSpPr txBox="1"/>
          <p:nvPr/>
        </p:nvSpPr>
        <p:spPr>
          <a:xfrm>
            <a:off x="8991136" y="824761"/>
            <a:ext cx="2936718"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itchFamily="34" charset="0"/>
                <a:ea typeface="微软雅黑" pitchFamily="34" charset="-122"/>
              </a:rPr>
              <a:t>04   </a:t>
            </a:r>
            <a:r>
              <a:rPr lang="es-ES" altLang="zh-CN" sz="1200" b="1" dirty="0">
                <a:solidFill>
                  <a:schemeClr val="bg1"/>
                </a:solidFill>
                <a:latin typeface="微软雅黑" panose="020B0503020204020204" pitchFamily="34" charset="-122"/>
                <a:ea typeface="微软雅黑" panose="020B0503020204020204" pitchFamily="34" charset="-122"/>
              </a:rPr>
              <a:t>Invernaderos, calefacción de granjas, calefacción, fertilización</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61671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550"/>
                            </p:stCondLst>
                            <p:childTnLst>
                              <p:par>
                                <p:cTn id="10" presetID="53" presetClass="entr" presetSubtype="16" fill="hold" nodeType="after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500" fill="hold"/>
                                        <p:tgtEl>
                                          <p:spTgt spid="70"/>
                                        </p:tgtEl>
                                        <p:attrNameLst>
                                          <p:attrName>ppt_w</p:attrName>
                                        </p:attrNameLst>
                                      </p:cBhvr>
                                      <p:tavLst>
                                        <p:tav tm="0">
                                          <p:val>
                                            <p:fltVal val="0"/>
                                          </p:val>
                                        </p:tav>
                                        <p:tav tm="100000">
                                          <p:val>
                                            <p:strVal val="#ppt_w"/>
                                          </p:val>
                                        </p:tav>
                                      </p:tavLst>
                                    </p:anim>
                                    <p:anim calcmode="lin" valueType="num">
                                      <p:cBhvr>
                                        <p:cTn id="13" dur="500" fill="hold"/>
                                        <p:tgtEl>
                                          <p:spTgt spid="70"/>
                                        </p:tgtEl>
                                        <p:attrNameLst>
                                          <p:attrName>ppt_h</p:attrName>
                                        </p:attrNameLst>
                                      </p:cBhvr>
                                      <p:tavLst>
                                        <p:tav tm="0">
                                          <p:val>
                                            <p:fltVal val="0"/>
                                          </p:val>
                                        </p:tav>
                                        <p:tav tm="100000">
                                          <p:val>
                                            <p:strVal val="#ppt_h"/>
                                          </p:val>
                                        </p:tav>
                                      </p:tavLst>
                                    </p:anim>
                                    <p:animEffect transition="in" filter="fade">
                                      <p:cBhvr>
                                        <p:cTn id="14" dur="500"/>
                                        <p:tgtEl>
                                          <p:spTgt spid="70"/>
                                        </p:tgtEl>
                                      </p:cBhvr>
                                    </p:animEffect>
                                  </p:childTnLst>
                                </p:cTn>
                              </p:par>
                            </p:childTnLst>
                          </p:cTn>
                        </p:par>
                        <p:par>
                          <p:cTn id="15" fill="hold">
                            <p:stCondLst>
                              <p:cond delay="2050"/>
                            </p:stCondLst>
                            <p:childTnLst>
                              <p:par>
                                <p:cTn id="16" presetID="26" presetClass="emph" presetSubtype="0" fill="hold" nodeType="afterEffect">
                                  <p:stCondLst>
                                    <p:cond delay="0"/>
                                  </p:stCondLst>
                                  <p:childTnLst>
                                    <p:animEffect transition="out" filter="fade">
                                      <p:cBhvr>
                                        <p:cTn id="17" dur="500" tmFilter="0, 0; .2, .5; .8, .5; 1, 0"/>
                                        <p:tgtEl>
                                          <p:spTgt spid="32">
                                            <p:txEl>
                                              <p:pRg st="0" end="0"/>
                                            </p:txEl>
                                          </p:spTgt>
                                        </p:tgtEl>
                                      </p:cBhvr>
                                    </p:animEffect>
                                    <p:animScale>
                                      <p:cBhvr>
                                        <p:cTn id="18" dur="250" autoRev="1" fill="hold"/>
                                        <p:tgtEl>
                                          <p:spTgt spid="3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5031148" cy="523220"/>
          </a:xfrm>
          <a:prstGeom prst="rect">
            <a:avLst/>
          </a:prstGeom>
          <a:noFill/>
        </p:spPr>
        <p:txBody>
          <a:bodyPr wrap="square" rtlCol="0">
            <a:spAutoFit/>
          </a:bodyPr>
          <a:lstStyle/>
          <a:p>
            <a:r>
              <a:rPr lang="es-ES" altLang="zh-CN" sz="2800" b="1" dirty="0">
                <a:solidFill>
                  <a:schemeClr val="accent5">
                    <a:lumMod val="50000"/>
                  </a:schemeClr>
                </a:solidFill>
                <a:latin typeface="微软雅黑" pitchFamily="34" charset="-122"/>
                <a:ea typeface="微软雅黑" pitchFamily="34" charset="-122"/>
              </a:rPr>
              <a:t>Áreas de aplicación de PVT</a:t>
            </a: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3" name="图片 12">
            <a:extLst>
              <a:ext uri="{FF2B5EF4-FFF2-40B4-BE49-F238E27FC236}">
                <a16:creationId xmlns:a16="http://schemas.microsoft.com/office/drawing/2014/main" id="{F69CB407-ACCF-4049-8DD7-ADBA4777CC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9880" y="1224533"/>
            <a:ext cx="10470652" cy="5526086"/>
          </a:xfrm>
          <a:prstGeom prst="rect">
            <a:avLst/>
          </a:prstGeom>
        </p:spPr>
      </p:pic>
      <p:pic>
        <p:nvPicPr>
          <p:cNvPr id="14" name="图片 13" descr="C:/Users/Administrator/AppData/Roaming/JisuOffice/ETemp/37912_18796320/fImage28149519403723.jpeg">
            <a:extLst>
              <a:ext uri="{FF2B5EF4-FFF2-40B4-BE49-F238E27FC236}">
                <a16:creationId xmlns:a16="http://schemas.microsoft.com/office/drawing/2014/main" id="{6C54457C-1D8F-3C46-DC44-E6991F535B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211477" y="1272540"/>
            <a:ext cx="2896235" cy="2156460"/>
          </a:xfrm>
          <a:prstGeom prst="rect">
            <a:avLst/>
          </a:prstGeom>
          <a:noFill/>
        </p:spPr>
      </p:pic>
      <p:sp>
        <p:nvSpPr>
          <p:cNvPr id="15" name="文本框 14">
            <a:extLst>
              <a:ext uri="{FF2B5EF4-FFF2-40B4-BE49-F238E27FC236}">
                <a16:creationId xmlns:a16="http://schemas.microsoft.com/office/drawing/2014/main" id="{3CDBCA50-8D39-D333-5C84-35D429CBFCC5}"/>
              </a:ext>
            </a:extLst>
          </p:cNvPr>
          <p:cNvSpPr txBox="1"/>
          <p:nvPr/>
        </p:nvSpPr>
        <p:spPr>
          <a:xfrm>
            <a:off x="4649726" y="1634331"/>
            <a:ext cx="576064" cy="230832"/>
          </a:xfrm>
          <a:prstGeom prst="rect">
            <a:avLst/>
          </a:prstGeom>
          <a:solidFill>
            <a:srgbClr val="FAFAFA"/>
          </a:solidFill>
        </p:spPr>
        <p:txBody>
          <a:bodyPr wrap="square" rtlCol="0">
            <a:spAutoFit/>
          </a:bodyPr>
          <a:lstStyle/>
          <a:p>
            <a:r>
              <a:rPr lang="en-US" altLang="zh-CN" sz="900" dirty="0" err="1"/>
              <a:t>Inversor</a:t>
            </a:r>
            <a:endParaRPr lang="zh-CN" altLang="en-US" sz="900" dirty="0"/>
          </a:p>
        </p:txBody>
      </p:sp>
      <p:sp>
        <p:nvSpPr>
          <p:cNvPr id="3" name="文本框 2">
            <a:extLst>
              <a:ext uri="{FF2B5EF4-FFF2-40B4-BE49-F238E27FC236}">
                <a16:creationId xmlns:a16="http://schemas.microsoft.com/office/drawing/2014/main" id="{FBD693A2-8D17-8487-ECD0-C93C30684BFB}"/>
              </a:ext>
            </a:extLst>
          </p:cNvPr>
          <p:cNvSpPr txBox="1"/>
          <p:nvPr/>
        </p:nvSpPr>
        <p:spPr>
          <a:xfrm>
            <a:off x="4438572" y="5573122"/>
            <a:ext cx="1296144" cy="369332"/>
          </a:xfrm>
          <a:prstGeom prst="rect">
            <a:avLst/>
          </a:prstGeom>
          <a:solidFill>
            <a:srgbClr val="FAFAFA"/>
          </a:solidFill>
        </p:spPr>
        <p:txBody>
          <a:bodyPr wrap="square" rtlCol="0">
            <a:spAutoFit/>
          </a:bodyPr>
          <a:lstStyle/>
          <a:p>
            <a:r>
              <a:rPr lang="en-US" altLang="zh-CN" sz="900" dirty="0" err="1"/>
              <a:t>Bomba</a:t>
            </a:r>
            <a:r>
              <a:rPr lang="en-US" altLang="zh-CN" sz="900" dirty="0"/>
              <a:t> de </a:t>
            </a:r>
            <a:r>
              <a:rPr lang="en-US" altLang="zh-CN" sz="900" dirty="0" err="1"/>
              <a:t>calor</a:t>
            </a:r>
            <a:r>
              <a:rPr lang="en-US" altLang="zh-CN" sz="900" dirty="0"/>
              <a:t> de </a:t>
            </a:r>
            <a:r>
              <a:rPr lang="en-US" altLang="zh-CN" sz="900" dirty="0" err="1"/>
              <a:t>fuente</a:t>
            </a:r>
            <a:r>
              <a:rPr lang="en-US" altLang="zh-CN" sz="900" dirty="0"/>
              <a:t> de </a:t>
            </a:r>
            <a:r>
              <a:rPr lang="en-US" altLang="zh-CN" sz="900" dirty="0" err="1"/>
              <a:t>aire</a:t>
            </a:r>
            <a:endParaRPr lang="zh-CN" altLang="en-US" sz="900" dirty="0"/>
          </a:p>
        </p:txBody>
      </p:sp>
      <p:sp>
        <p:nvSpPr>
          <p:cNvPr id="17" name="文本框 16">
            <a:extLst>
              <a:ext uri="{FF2B5EF4-FFF2-40B4-BE49-F238E27FC236}">
                <a16:creationId xmlns:a16="http://schemas.microsoft.com/office/drawing/2014/main" id="{DB539538-FB22-A42B-9491-01094EA5F770}"/>
              </a:ext>
            </a:extLst>
          </p:cNvPr>
          <p:cNvSpPr txBox="1"/>
          <p:nvPr/>
        </p:nvSpPr>
        <p:spPr>
          <a:xfrm>
            <a:off x="3982526" y="6328567"/>
            <a:ext cx="648072" cy="261610"/>
          </a:xfrm>
          <a:prstGeom prst="rect">
            <a:avLst/>
          </a:prstGeom>
          <a:solidFill>
            <a:srgbClr val="FAFAFA"/>
          </a:solidFill>
        </p:spPr>
        <p:txBody>
          <a:bodyPr wrap="square" rtlCol="0">
            <a:spAutoFit/>
          </a:bodyPr>
          <a:lstStyle/>
          <a:p>
            <a:r>
              <a:rPr lang="en-US" altLang="zh-CN" sz="1100" dirty="0" err="1"/>
              <a:t>Bomba</a:t>
            </a:r>
            <a:endParaRPr lang="zh-CN" altLang="en-US" sz="1100" dirty="0"/>
          </a:p>
        </p:txBody>
      </p:sp>
      <p:sp>
        <p:nvSpPr>
          <p:cNvPr id="18" name="文本框 17">
            <a:extLst>
              <a:ext uri="{FF2B5EF4-FFF2-40B4-BE49-F238E27FC236}">
                <a16:creationId xmlns:a16="http://schemas.microsoft.com/office/drawing/2014/main" id="{56208981-87DD-FC78-ADF1-8653130C1D3D}"/>
              </a:ext>
            </a:extLst>
          </p:cNvPr>
          <p:cNvSpPr txBox="1"/>
          <p:nvPr/>
        </p:nvSpPr>
        <p:spPr>
          <a:xfrm>
            <a:off x="5225790" y="6080587"/>
            <a:ext cx="648072" cy="230832"/>
          </a:xfrm>
          <a:prstGeom prst="rect">
            <a:avLst/>
          </a:prstGeom>
          <a:solidFill>
            <a:srgbClr val="FAFAFA"/>
          </a:solidFill>
        </p:spPr>
        <p:txBody>
          <a:bodyPr wrap="square" rtlCol="0">
            <a:spAutoFit/>
          </a:bodyPr>
          <a:lstStyle/>
          <a:p>
            <a:r>
              <a:rPr lang="en-US" altLang="zh-CN" sz="900" dirty="0" err="1"/>
              <a:t>Bomba</a:t>
            </a:r>
            <a:endParaRPr lang="zh-CN" altLang="en-US" sz="900" dirty="0"/>
          </a:p>
        </p:txBody>
      </p:sp>
      <p:sp>
        <p:nvSpPr>
          <p:cNvPr id="4" name="文本框 3">
            <a:extLst>
              <a:ext uri="{FF2B5EF4-FFF2-40B4-BE49-F238E27FC236}">
                <a16:creationId xmlns:a16="http://schemas.microsoft.com/office/drawing/2014/main" id="{7787332A-A245-52B0-914B-75FFC94FB441}"/>
              </a:ext>
            </a:extLst>
          </p:cNvPr>
          <p:cNvSpPr txBox="1"/>
          <p:nvPr/>
        </p:nvSpPr>
        <p:spPr>
          <a:xfrm>
            <a:off x="4579928" y="6493095"/>
            <a:ext cx="1013432" cy="369332"/>
          </a:xfrm>
          <a:prstGeom prst="rect">
            <a:avLst/>
          </a:prstGeom>
          <a:solidFill>
            <a:srgbClr val="FAFAFA"/>
          </a:solidFill>
        </p:spPr>
        <p:txBody>
          <a:bodyPr wrap="square" rtlCol="0">
            <a:spAutoFit/>
          </a:bodyPr>
          <a:lstStyle/>
          <a:p>
            <a:r>
              <a:rPr lang="en-US" altLang="zh-CN" sz="900" dirty="0"/>
              <a:t>Entrada de </a:t>
            </a:r>
            <a:r>
              <a:rPr lang="en-US" altLang="zh-CN" sz="900" dirty="0" err="1"/>
              <a:t>agua</a:t>
            </a:r>
            <a:r>
              <a:rPr lang="en-US" altLang="zh-CN" sz="900" dirty="0"/>
              <a:t> </a:t>
            </a:r>
            <a:r>
              <a:rPr lang="en-US" altLang="zh-CN" sz="900" dirty="0" err="1"/>
              <a:t>fría</a:t>
            </a:r>
            <a:endParaRPr lang="zh-CN" altLang="en-US" sz="900" dirty="0"/>
          </a:p>
        </p:txBody>
      </p:sp>
      <p:sp>
        <p:nvSpPr>
          <p:cNvPr id="5" name="文本框 4">
            <a:extLst>
              <a:ext uri="{FF2B5EF4-FFF2-40B4-BE49-F238E27FC236}">
                <a16:creationId xmlns:a16="http://schemas.microsoft.com/office/drawing/2014/main" id="{A3B5C6A7-CDB6-8D9E-F286-5629049AAECF}"/>
              </a:ext>
            </a:extLst>
          </p:cNvPr>
          <p:cNvSpPr txBox="1"/>
          <p:nvPr/>
        </p:nvSpPr>
        <p:spPr>
          <a:xfrm>
            <a:off x="5946539" y="6377990"/>
            <a:ext cx="720080" cy="369332"/>
          </a:xfrm>
          <a:prstGeom prst="rect">
            <a:avLst/>
          </a:prstGeom>
          <a:solidFill>
            <a:srgbClr val="FAFAFA"/>
          </a:solidFill>
        </p:spPr>
        <p:txBody>
          <a:bodyPr wrap="square" rtlCol="0">
            <a:spAutoFit/>
          </a:bodyPr>
          <a:lstStyle/>
          <a:p>
            <a:r>
              <a:rPr lang="en-US" altLang="zh-CN" sz="900" dirty="0"/>
              <a:t>Tanque de </a:t>
            </a:r>
            <a:r>
              <a:rPr lang="en-US" altLang="zh-CN" sz="900" dirty="0" err="1"/>
              <a:t>agua</a:t>
            </a:r>
            <a:endParaRPr lang="zh-CN" altLang="en-US" sz="900" dirty="0"/>
          </a:p>
        </p:txBody>
      </p:sp>
      <p:sp>
        <p:nvSpPr>
          <p:cNvPr id="20" name="文本框 19">
            <a:extLst>
              <a:ext uri="{FF2B5EF4-FFF2-40B4-BE49-F238E27FC236}">
                <a16:creationId xmlns:a16="http://schemas.microsoft.com/office/drawing/2014/main" id="{0856A695-0601-A219-774C-A9B7E5094F39}"/>
              </a:ext>
            </a:extLst>
          </p:cNvPr>
          <p:cNvSpPr txBox="1"/>
          <p:nvPr/>
        </p:nvSpPr>
        <p:spPr>
          <a:xfrm>
            <a:off x="7753244" y="6237655"/>
            <a:ext cx="648072" cy="230832"/>
          </a:xfrm>
          <a:prstGeom prst="rect">
            <a:avLst/>
          </a:prstGeom>
          <a:solidFill>
            <a:srgbClr val="FAFAFA"/>
          </a:solidFill>
        </p:spPr>
        <p:txBody>
          <a:bodyPr wrap="square" rtlCol="0">
            <a:spAutoFit/>
          </a:bodyPr>
          <a:lstStyle/>
          <a:p>
            <a:r>
              <a:rPr lang="en-US" altLang="zh-CN" sz="900" dirty="0" err="1"/>
              <a:t>Bomba</a:t>
            </a:r>
            <a:endParaRPr lang="zh-CN" altLang="en-US" sz="900" dirty="0"/>
          </a:p>
        </p:txBody>
      </p:sp>
      <p:sp>
        <p:nvSpPr>
          <p:cNvPr id="21" name="文本框 20">
            <a:extLst>
              <a:ext uri="{FF2B5EF4-FFF2-40B4-BE49-F238E27FC236}">
                <a16:creationId xmlns:a16="http://schemas.microsoft.com/office/drawing/2014/main" id="{712296E8-52E5-8413-AEA0-0B24C03FCC08}"/>
              </a:ext>
            </a:extLst>
          </p:cNvPr>
          <p:cNvSpPr txBox="1"/>
          <p:nvPr/>
        </p:nvSpPr>
        <p:spPr>
          <a:xfrm>
            <a:off x="7034897" y="6213151"/>
            <a:ext cx="648072" cy="230832"/>
          </a:xfrm>
          <a:prstGeom prst="rect">
            <a:avLst/>
          </a:prstGeom>
          <a:solidFill>
            <a:srgbClr val="FAFAFA"/>
          </a:solidFill>
        </p:spPr>
        <p:txBody>
          <a:bodyPr wrap="square" rtlCol="0">
            <a:spAutoFit/>
          </a:bodyPr>
          <a:lstStyle/>
          <a:p>
            <a:r>
              <a:rPr lang="en-US" altLang="zh-CN" sz="900" dirty="0" err="1"/>
              <a:t>Bomba</a:t>
            </a:r>
            <a:endParaRPr lang="zh-CN" altLang="en-US" sz="900" dirty="0"/>
          </a:p>
        </p:txBody>
      </p:sp>
      <p:sp>
        <p:nvSpPr>
          <p:cNvPr id="6" name="文本框 5">
            <a:extLst>
              <a:ext uri="{FF2B5EF4-FFF2-40B4-BE49-F238E27FC236}">
                <a16:creationId xmlns:a16="http://schemas.microsoft.com/office/drawing/2014/main" id="{489FA5F0-C61B-F485-C971-4CBD8A1D4A52}"/>
              </a:ext>
            </a:extLst>
          </p:cNvPr>
          <p:cNvSpPr txBox="1"/>
          <p:nvPr/>
        </p:nvSpPr>
        <p:spPr>
          <a:xfrm>
            <a:off x="7358933" y="5388456"/>
            <a:ext cx="944073" cy="369332"/>
          </a:xfrm>
          <a:prstGeom prst="rect">
            <a:avLst/>
          </a:prstGeom>
          <a:solidFill>
            <a:srgbClr val="FAFAFA"/>
          </a:solidFill>
        </p:spPr>
        <p:txBody>
          <a:bodyPr wrap="square" rtlCol="0">
            <a:spAutoFit/>
          </a:bodyPr>
          <a:lstStyle/>
          <a:p>
            <a:r>
              <a:rPr lang="en-US" altLang="zh-CN" sz="900" dirty="0" err="1"/>
              <a:t>Intercambio</a:t>
            </a:r>
            <a:r>
              <a:rPr lang="en-US" altLang="zh-CN" sz="900" dirty="0"/>
              <a:t> de </a:t>
            </a:r>
            <a:r>
              <a:rPr lang="en-US" altLang="zh-CN" sz="900" dirty="0" err="1"/>
              <a:t>calor</a:t>
            </a:r>
            <a:endParaRPr lang="zh-CN" altLang="en-US" sz="900" dirty="0"/>
          </a:p>
        </p:txBody>
      </p:sp>
      <p:sp>
        <p:nvSpPr>
          <p:cNvPr id="23" name="文本框 22">
            <a:extLst>
              <a:ext uri="{FF2B5EF4-FFF2-40B4-BE49-F238E27FC236}">
                <a16:creationId xmlns:a16="http://schemas.microsoft.com/office/drawing/2014/main" id="{77A59450-DC96-C02C-6C2B-062EA4D550F9}"/>
              </a:ext>
            </a:extLst>
          </p:cNvPr>
          <p:cNvSpPr txBox="1"/>
          <p:nvPr/>
        </p:nvSpPr>
        <p:spPr>
          <a:xfrm>
            <a:off x="10828870" y="270344"/>
            <a:ext cx="1152128" cy="369332"/>
          </a:xfrm>
          <a:prstGeom prst="rect">
            <a:avLst/>
          </a:prstGeom>
          <a:solidFill>
            <a:srgbClr val="CDCDCD"/>
          </a:solidFill>
        </p:spPr>
        <p:txBody>
          <a:bodyPr wrap="square" rtlCol="0">
            <a:spAutoFit/>
          </a:bodyPr>
          <a:lstStyle/>
          <a:p>
            <a:r>
              <a:rPr lang="en-US" altLang="zh-CN" dirty="0" err="1"/>
              <a:t>Página</a:t>
            </a:r>
            <a:r>
              <a:rPr lang="en-US" altLang="zh-CN" dirty="0"/>
              <a:t> 12</a:t>
            </a:r>
            <a:endParaRPr lang="zh-CN" altLang="en-US" dirty="0"/>
          </a:p>
        </p:txBody>
      </p:sp>
      <p:sp>
        <p:nvSpPr>
          <p:cNvPr id="24" name="TextBox 7">
            <a:extLst>
              <a:ext uri="{FF2B5EF4-FFF2-40B4-BE49-F238E27FC236}">
                <a16:creationId xmlns:a16="http://schemas.microsoft.com/office/drawing/2014/main" id="{D85AEA88-06FD-3626-F04C-3A37141457AD}"/>
              </a:ext>
            </a:extLst>
          </p:cNvPr>
          <p:cNvSpPr txBox="1"/>
          <p:nvPr/>
        </p:nvSpPr>
        <p:spPr>
          <a:xfrm>
            <a:off x="3286894" y="931196"/>
            <a:ext cx="2844000" cy="184666"/>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itchFamily="34" charset="0"/>
                <a:ea typeface="微软雅黑" pitchFamily="34" charset="-122"/>
              </a:rPr>
              <a:t>02   </a:t>
            </a:r>
            <a:r>
              <a:rPr lang="en-US" altLang="zh-CN" sz="1200" b="1" dirty="0">
                <a:solidFill>
                  <a:schemeClr val="bg1"/>
                </a:solidFill>
                <a:latin typeface="微软雅黑" panose="020B0503020204020204" pitchFamily="34" charset="-122"/>
                <a:ea typeface="微软雅黑" panose="020B0503020204020204" pitchFamily="34" charset="-122"/>
              </a:rPr>
              <a:t>Piscina </a:t>
            </a:r>
            <a:r>
              <a:rPr lang="en-US" altLang="zh-CN" sz="1200" b="1" dirty="0" err="1">
                <a:solidFill>
                  <a:schemeClr val="bg1"/>
                </a:solidFill>
                <a:latin typeface="微软雅黑" panose="020B0503020204020204" pitchFamily="34" charset="-122"/>
                <a:ea typeface="微软雅黑" panose="020B0503020204020204" pitchFamily="34" charset="-122"/>
              </a:rPr>
              <a:t>calentada</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5" name="TextBox 6">
            <a:extLst>
              <a:ext uri="{FF2B5EF4-FFF2-40B4-BE49-F238E27FC236}">
                <a16:creationId xmlns:a16="http://schemas.microsoft.com/office/drawing/2014/main" id="{E60C4FA1-DA14-CE0D-C0CD-0B106A71471E}"/>
              </a:ext>
            </a:extLst>
          </p:cNvPr>
          <p:cNvSpPr txBox="1"/>
          <p:nvPr/>
        </p:nvSpPr>
        <p:spPr>
          <a:xfrm>
            <a:off x="297463" y="831098"/>
            <a:ext cx="2844000"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itchFamily="34" charset="0"/>
                <a:ea typeface="微软雅黑" pitchFamily="34" charset="-122"/>
              </a:rPr>
              <a:t>01   </a:t>
            </a:r>
            <a:r>
              <a:rPr lang="es-ES" altLang="zh-CN" sz="1200" b="1" dirty="0">
                <a:solidFill>
                  <a:schemeClr val="bg1"/>
                </a:solidFill>
                <a:latin typeface="微软雅黑" panose="020B0503020204020204" pitchFamily="34" charset="-122"/>
                <a:ea typeface="微软雅黑" panose="020B0503020204020204" pitchFamily="34" charset="-122"/>
              </a:rPr>
              <a:t>Calefacción y suministro de agua caliente para uso residencial</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6" name="TextBox 8">
            <a:extLst>
              <a:ext uri="{FF2B5EF4-FFF2-40B4-BE49-F238E27FC236}">
                <a16:creationId xmlns:a16="http://schemas.microsoft.com/office/drawing/2014/main" id="{3A9CE0E2-AAA2-687A-F9E9-4C3B49A8025C}"/>
              </a:ext>
            </a:extLst>
          </p:cNvPr>
          <p:cNvSpPr txBox="1"/>
          <p:nvPr/>
        </p:nvSpPr>
        <p:spPr>
          <a:xfrm>
            <a:off x="6175888" y="836712"/>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itchFamily="34" charset="0"/>
                <a:ea typeface="微软雅黑" pitchFamily="34" charset="-122"/>
              </a:rPr>
              <a:t>03  </a:t>
            </a:r>
            <a:r>
              <a:rPr lang="es-ES" altLang="zh-CN" sz="1200" b="1" dirty="0">
                <a:solidFill>
                  <a:schemeClr val="bg1"/>
                </a:solidFill>
                <a:latin typeface="微软雅黑" panose="020B0503020204020204" pitchFamily="34" charset="-122"/>
                <a:ea typeface="微软雅黑" panose="020B0503020204020204" pitchFamily="34" charset="-122"/>
              </a:rPr>
              <a:t>Suministro de agua caliente y calefacción para escuelas, hospitales </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7" name="TextBox 5">
            <a:extLst>
              <a:ext uri="{FF2B5EF4-FFF2-40B4-BE49-F238E27FC236}">
                <a16:creationId xmlns:a16="http://schemas.microsoft.com/office/drawing/2014/main" id="{DAC4B1DC-F398-9BFA-815B-79087C9F4936}"/>
              </a:ext>
            </a:extLst>
          </p:cNvPr>
          <p:cNvSpPr txBox="1"/>
          <p:nvPr/>
        </p:nvSpPr>
        <p:spPr>
          <a:xfrm>
            <a:off x="9088178" y="838923"/>
            <a:ext cx="2936718"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itchFamily="34" charset="0"/>
                <a:ea typeface="微软雅黑" pitchFamily="34" charset="-122"/>
              </a:rPr>
              <a:t>04   </a:t>
            </a:r>
            <a:r>
              <a:rPr lang="es-ES" altLang="zh-CN" sz="1200" b="1" dirty="0">
                <a:solidFill>
                  <a:schemeClr val="bg1"/>
                </a:solidFill>
                <a:latin typeface="微软雅黑" panose="020B0503020204020204" pitchFamily="34" charset="-122"/>
                <a:ea typeface="微软雅黑" panose="020B0503020204020204" pitchFamily="34" charset="-122"/>
              </a:rPr>
              <a:t>Invernaderos, calefacción de granjas, calefacción, fertilización</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43222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6" presetClass="emph" presetSubtype="0" fill="hold" nodeType="afterEffect">
                                  <p:stCondLst>
                                    <p:cond delay="0"/>
                                  </p:stCondLst>
                                  <p:childTnLst>
                                    <p:animEffect transition="out" filter="fade">
                                      <p:cBhvr>
                                        <p:cTn id="17" dur="500" tmFilter="0, 0; .2, .5; .8, .5; 1, 0"/>
                                        <p:tgtEl>
                                          <p:spTgt spid="27">
                                            <p:txEl>
                                              <p:pRg st="0" end="0"/>
                                            </p:txEl>
                                          </p:spTgt>
                                        </p:tgtEl>
                                      </p:cBhvr>
                                    </p:animEffect>
                                    <p:animScale>
                                      <p:cBhvr>
                                        <p:cTn id="18" dur="250" autoRev="1" fill="hold"/>
                                        <p:tgtEl>
                                          <p:spTgt spid="2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5040560" cy="523220"/>
          </a:xfrm>
          <a:prstGeom prst="rect">
            <a:avLst/>
          </a:prstGeom>
          <a:noFill/>
        </p:spPr>
        <p:txBody>
          <a:bodyPr wrap="square" rtlCol="0">
            <a:spAutoFit/>
          </a:bodyPr>
          <a:lstStyle/>
          <a:p>
            <a:r>
              <a:rPr lang="es-ES" altLang="zh-CN" sz="2800" b="1" dirty="0">
                <a:solidFill>
                  <a:schemeClr val="accent5">
                    <a:lumMod val="50000"/>
                  </a:schemeClr>
                </a:solidFill>
                <a:latin typeface="微软雅黑" pitchFamily="34" charset="-122"/>
                <a:ea typeface="微软雅黑" pitchFamily="34" charset="-122"/>
              </a:rPr>
              <a:t>Áreas de aplicación de PVT</a:t>
            </a: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15" name="组合 14">
            <a:extLst>
              <a:ext uri="{FF2B5EF4-FFF2-40B4-BE49-F238E27FC236}">
                <a16:creationId xmlns:a16="http://schemas.microsoft.com/office/drawing/2014/main" id="{5FA31A99-8581-23EF-CF1F-EC68A55730D8}"/>
              </a:ext>
            </a:extLst>
          </p:cNvPr>
          <p:cNvGrpSpPr/>
          <p:nvPr/>
        </p:nvGrpSpPr>
        <p:grpSpPr>
          <a:xfrm>
            <a:off x="406574" y="1772816"/>
            <a:ext cx="11058704" cy="4729536"/>
            <a:chOff x="622191" y="1179334"/>
            <a:chExt cx="11058704" cy="4729536"/>
          </a:xfrm>
        </p:grpSpPr>
        <p:pic>
          <p:nvPicPr>
            <p:cNvPr id="16" name="图片 15" descr="C:/Users/Administrator/AppData/Roaming/JisuOffice/ETemp/41676_14956432/fImage598942327558.jpeg">
              <a:extLst>
                <a:ext uri="{FF2B5EF4-FFF2-40B4-BE49-F238E27FC236}">
                  <a16:creationId xmlns:a16="http://schemas.microsoft.com/office/drawing/2014/main" id="{EA8A7060-FBE1-6B32-52C9-7A4E472FCE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622191" y="1197160"/>
              <a:ext cx="8376035" cy="4711710"/>
            </a:xfrm>
            <a:prstGeom prst="rect">
              <a:avLst/>
            </a:prstGeom>
            <a:noFill/>
          </p:spPr>
        </p:pic>
        <p:pic>
          <p:nvPicPr>
            <p:cNvPr id="17" name="图片 16" descr="C:/Users/Administrator/AppData/Roaming/JisuOffice/ETemp/37912_18796320/fImage26037319394470.jpeg">
              <a:extLst>
                <a:ext uri="{FF2B5EF4-FFF2-40B4-BE49-F238E27FC236}">
                  <a16:creationId xmlns:a16="http://schemas.microsoft.com/office/drawing/2014/main" id="{B562D1BC-432A-6A30-3819-DEA5B4B5F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880545" y="1179334"/>
              <a:ext cx="2800350" cy="2108835"/>
            </a:xfrm>
            <a:prstGeom prst="rect">
              <a:avLst/>
            </a:prstGeom>
            <a:noFill/>
          </p:spPr>
        </p:pic>
        <p:pic>
          <p:nvPicPr>
            <p:cNvPr id="18" name="图片 17" descr="C:/Users/Administrator/AppData/Roaming/JisuOffice/ETemp/37912_18796320/fImage60996519418243.jpeg">
              <a:extLst>
                <a:ext uri="{FF2B5EF4-FFF2-40B4-BE49-F238E27FC236}">
                  <a16:creationId xmlns:a16="http://schemas.microsoft.com/office/drawing/2014/main" id="{D0F03ADE-8302-9AF9-463B-BB880BA725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a:fillRect/>
            </a:stretch>
          </p:blipFill>
          <p:spPr>
            <a:xfrm>
              <a:off x="8880545" y="3726479"/>
              <a:ext cx="2800350" cy="2182391"/>
            </a:xfrm>
            <a:prstGeom prst="rect">
              <a:avLst/>
            </a:prstGeom>
            <a:noFill/>
          </p:spPr>
        </p:pic>
      </p:grpSp>
      <p:sp>
        <p:nvSpPr>
          <p:cNvPr id="3" name="文本框 2">
            <a:extLst>
              <a:ext uri="{FF2B5EF4-FFF2-40B4-BE49-F238E27FC236}">
                <a16:creationId xmlns:a16="http://schemas.microsoft.com/office/drawing/2014/main" id="{089EDE95-F970-9BA2-80D2-E395A41C1634}"/>
              </a:ext>
            </a:extLst>
          </p:cNvPr>
          <p:cNvSpPr txBox="1"/>
          <p:nvPr/>
        </p:nvSpPr>
        <p:spPr>
          <a:xfrm>
            <a:off x="2350790" y="2320320"/>
            <a:ext cx="576064" cy="230832"/>
          </a:xfrm>
          <a:prstGeom prst="rect">
            <a:avLst/>
          </a:prstGeom>
          <a:solidFill>
            <a:srgbClr val="F2FCFE"/>
          </a:solidFill>
        </p:spPr>
        <p:txBody>
          <a:bodyPr wrap="square" rtlCol="0">
            <a:spAutoFit/>
          </a:bodyPr>
          <a:lstStyle/>
          <a:p>
            <a:r>
              <a:rPr lang="en-US" altLang="zh-CN" sz="900" dirty="0" err="1"/>
              <a:t>Inversor</a:t>
            </a:r>
            <a:endParaRPr lang="zh-CN" altLang="en-US" sz="900" dirty="0"/>
          </a:p>
        </p:txBody>
      </p:sp>
      <p:sp>
        <p:nvSpPr>
          <p:cNvPr id="4" name="文本框 3">
            <a:extLst>
              <a:ext uri="{FF2B5EF4-FFF2-40B4-BE49-F238E27FC236}">
                <a16:creationId xmlns:a16="http://schemas.microsoft.com/office/drawing/2014/main" id="{90E42AC0-BD81-D67C-9A1D-E57ACA45A19D}"/>
              </a:ext>
            </a:extLst>
          </p:cNvPr>
          <p:cNvSpPr txBox="1"/>
          <p:nvPr/>
        </p:nvSpPr>
        <p:spPr>
          <a:xfrm>
            <a:off x="5496061" y="3475630"/>
            <a:ext cx="1224136" cy="369332"/>
          </a:xfrm>
          <a:prstGeom prst="rect">
            <a:avLst/>
          </a:prstGeom>
          <a:solidFill>
            <a:srgbClr val="FFFFFF"/>
          </a:solidFill>
        </p:spPr>
        <p:txBody>
          <a:bodyPr wrap="square" rtlCol="0">
            <a:spAutoFit/>
          </a:bodyPr>
          <a:lstStyle/>
          <a:p>
            <a:r>
              <a:rPr lang="en-US" altLang="zh-CN" sz="900" dirty="0" err="1"/>
              <a:t>Controlador</a:t>
            </a:r>
            <a:r>
              <a:rPr lang="en-US" altLang="zh-CN" sz="900" dirty="0"/>
              <a:t> (</a:t>
            </a:r>
            <a:r>
              <a:rPr lang="en-US" altLang="zh-CN" sz="900" dirty="0" err="1"/>
              <a:t>agua</a:t>
            </a:r>
            <a:r>
              <a:rPr lang="en-US" altLang="zh-CN" sz="900" dirty="0"/>
              <a:t> caliente)</a:t>
            </a:r>
            <a:endParaRPr lang="zh-CN" altLang="en-US" sz="900" dirty="0"/>
          </a:p>
        </p:txBody>
      </p:sp>
      <p:sp>
        <p:nvSpPr>
          <p:cNvPr id="5" name="文本框 4">
            <a:extLst>
              <a:ext uri="{FF2B5EF4-FFF2-40B4-BE49-F238E27FC236}">
                <a16:creationId xmlns:a16="http://schemas.microsoft.com/office/drawing/2014/main" id="{6B53EDE7-F264-1D75-A85A-5994C8F96C9E}"/>
              </a:ext>
            </a:extLst>
          </p:cNvPr>
          <p:cNvSpPr txBox="1"/>
          <p:nvPr/>
        </p:nvSpPr>
        <p:spPr>
          <a:xfrm>
            <a:off x="3362190" y="5466305"/>
            <a:ext cx="1008112" cy="369332"/>
          </a:xfrm>
          <a:prstGeom prst="rect">
            <a:avLst/>
          </a:prstGeom>
          <a:solidFill>
            <a:srgbClr val="FFFFFF"/>
          </a:solidFill>
        </p:spPr>
        <p:txBody>
          <a:bodyPr wrap="square" rtlCol="0">
            <a:spAutoFit/>
          </a:bodyPr>
          <a:lstStyle/>
          <a:p>
            <a:r>
              <a:rPr lang="en-US" altLang="zh-CN" sz="900" dirty="0" err="1"/>
              <a:t>Bomba</a:t>
            </a:r>
            <a:r>
              <a:rPr lang="en-US" altLang="zh-CN" sz="900" dirty="0"/>
              <a:t> de </a:t>
            </a:r>
            <a:r>
              <a:rPr lang="en-US" altLang="zh-CN" sz="900" dirty="0" err="1"/>
              <a:t>refuerzo</a:t>
            </a:r>
            <a:endParaRPr lang="zh-CN" altLang="en-US" sz="900" dirty="0"/>
          </a:p>
        </p:txBody>
      </p:sp>
      <p:sp>
        <p:nvSpPr>
          <p:cNvPr id="6" name="文本框 5">
            <a:extLst>
              <a:ext uri="{FF2B5EF4-FFF2-40B4-BE49-F238E27FC236}">
                <a16:creationId xmlns:a16="http://schemas.microsoft.com/office/drawing/2014/main" id="{33F62FD6-FBB8-C747-8F3B-219A575F92D3}"/>
              </a:ext>
            </a:extLst>
          </p:cNvPr>
          <p:cNvSpPr txBox="1"/>
          <p:nvPr/>
        </p:nvSpPr>
        <p:spPr>
          <a:xfrm>
            <a:off x="5152128" y="4664483"/>
            <a:ext cx="1152128" cy="369332"/>
          </a:xfrm>
          <a:prstGeom prst="rect">
            <a:avLst/>
          </a:prstGeom>
          <a:solidFill>
            <a:srgbClr val="FFFFFF"/>
          </a:solidFill>
        </p:spPr>
        <p:txBody>
          <a:bodyPr wrap="square" rtlCol="0">
            <a:spAutoFit/>
          </a:bodyPr>
          <a:lstStyle/>
          <a:p>
            <a:r>
              <a:rPr lang="en-US" altLang="zh-CN" sz="900" dirty="0"/>
              <a:t>Tanque de </a:t>
            </a:r>
            <a:r>
              <a:rPr lang="en-US" altLang="zh-CN" sz="900" dirty="0" err="1"/>
              <a:t>agua</a:t>
            </a:r>
            <a:r>
              <a:rPr lang="en-US" altLang="zh-CN" sz="900" dirty="0"/>
              <a:t> </a:t>
            </a:r>
            <a:r>
              <a:rPr lang="en-US" altLang="zh-CN" sz="900" dirty="0" err="1"/>
              <a:t>circulante</a:t>
            </a:r>
            <a:endParaRPr lang="zh-CN" altLang="en-US" sz="900" dirty="0"/>
          </a:p>
        </p:txBody>
      </p:sp>
      <p:sp>
        <p:nvSpPr>
          <p:cNvPr id="7" name="文本框 6">
            <a:extLst>
              <a:ext uri="{FF2B5EF4-FFF2-40B4-BE49-F238E27FC236}">
                <a16:creationId xmlns:a16="http://schemas.microsoft.com/office/drawing/2014/main" id="{F236A894-619C-53CC-E0BA-24A2F59BBCA2}"/>
              </a:ext>
            </a:extLst>
          </p:cNvPr>
          <p:cNvSpPr txBox="1"/>
          <p:nvPr/>
        </p:nvSpPr>
        <p:spPr>
          <a:xfrm>
            <a:off x="5185611" y="5743265"/>
            <a:ext cx="648072" cy="230832"/>
          </a:xfrm>
          <a:prstGeom prst="rect">
            <a:avLst/>
          </a:prstGeom>
          <a:solidFill>
            <a:srgbClr val="FFFFFF"/>
          </a:solidFill>
        </p:spPr>
        <p:txBody>
          <a:bodyPr wrap="square" rtlCol="0">
            <a:spAutoFit/>
          </a:bodyPr>
          <a:lstStyle/>
          <a:p>
            <a:r>
              <a:rPr lang="en-US" altLang="zh-CN" sz="900" dirty="0" err="1"/>
              <a:t>Bomba</a:t>
            </a:r>
            <a:endParaRPr lang="zh-CN" altLang="en-US" sz="900" dirty="0"/>
          </a:p>
        </p:txBody>
      </p:sp>
      <p:sp>
        <p:nvSpPr>
          <p:cNvPr id="20" name="文本框 19">
            <a:extLst>
              <a:ext uri="{FF2B5EF4-FFF2-40B4-BE49-F238E27FC236}">
                <a16:creationId xmlns:a16="http://schemas.microsoft.com/office/drawing/2014/main" id="{A1045CE6-A02B-05C9-478C-15A03AC8E50C}"/>
              </a:ext>
            </a:extLst>
          </p:cNvPr>
          <p:cNvSpPr txBox="1"/>
          <p:nvPr/>
        </p:nvSpPr>
        <p:spPr>
          <a:xfrm>
            <a:off x="6311177" y="5774044"/>
            <a:ext cx="648072" cy="230832"/>
          </a:xfrm>
          <a:prstGeom prst="rect">
            <a:avLst/>
          </a:prstGeom>
          <a:solidFill>
            <a:srgbClr val="FFFFFF"/>
          </a:solidFill>
        </p:spPr>
        <p:txBody>
          <a:bodyPr wrap="square" rtlCol="0">
            <a:spAutoFit/>
          </a:bodyPr>
          <a:lstStyle/>
          <a:p>
            <a:r>
              <a:rPr lang="en-US" altLang="zh-CN" sz="900" dirty="0" err="1"/>
              <a:t>Bomba</a:t>
            </a:r>
            <a:endParaRPr lang="zh-CN" altLang="en-US" sz="900" dirty="0"/>
          </a:p>
        </p:txBody>
      </p:sp>
      <p:sp>
        <p:nvSpPr>
          <p:cNvPr id="8" name="文本框 7">
            <a:extLst>
              <a:ext uri="{FF2B5EF4-FFF2-40B4-BE49-F238E27FC236}">
                <a16:creationId xmlns:a16="http://schemas.microsoft.com/office/drawing/2014/main" id="{5C8223E0-733E-6EB1-8B2F-306B6957A09A}"/>
              </a:ext>
            </a:extLst>
          </p:cNvPr>
          <p:cNvSpPr txBox="1"/>
          <p:nvPr/>
        </p:nvSpPr>
        <p:spPr>
          <a:xfrm>
            <a:off x="7148396" y="5327806"/>
            <a:ext cx="1343431" cy="507831"/>
          </a:xfrm>
          <a:prstGeom prst="rect">
            <a:avLst/>
          </a:prstGeom>
          <a:solidFill>
            <a:srgbClr val="FFFFFF"/>
          </a:solidFill>
        </p:spPr>
        <p:txBody>
          <a:bodyPr wrap="square" rtlCol="0">
            <a:spAutoFit/>
          </a:bodyPr>
          <a:lstStyle/>
          <a:p>
            <a:r>
              <a:rPr lang="en-US" altLang="zh-CN" sz="900" dirty="0"/>
              <a:t>Tanque</a:t>
            </a:r>
            <a:r>
              <a:rPr lang="es-ES" altLang="zh-CN" sz="900" dirty="0"/>
              <a:t> de almacenamiento de agua caliente</a:t>
            </a:r>
            <a:endParaRPr lang="zh-CN" altLang="en-US" sz="900" dirty="0"/>
          </a:p>
        </p:txBody>
      </p:sp>
      <p:sp>
        <p:nvSpPr>
          <p:cNvPr id="22" name="文本框 21">
            <a:extLst>
              <a:ext uri="{FF2B5EF4-FFF2-40B4-BE49-F238E27FC236}">
                <a16:creationId xmlns:a16="http://schemas.microsoft.com/office/drawing/2014/main" id="{B5516E97-481E-BA6D-5A0B-54174E826808}"/>
              </a:ext>
            </a:extLst>
          </p:cNvPr>
          <p:cNvSpPr txBox="1"/>
          <p:nvPr/>
        </p:nvSpPr>
        <p:spPr>
          <a:xfrm>
            <a:off x="10775726" y="288009"/>
            <a:ext cx="1080120" cy="369332"/>
          </a:xfrm>
          <a:prstGeom prst="rect">
            <a:avLst/>
          </a:prstGeom>
          <a:solidFill>
            <a:srgbClr val="CACACA"/>
          </a:solidFill>
        </p:spPr>
        <p:txBody>
          <a:bodyPr wrap="square" rtlCol="0">
            <a:spAutoFit/>
          </a:bodyPr>
          <a:lstStyle/>
          <a:p>
            <a:r>
              <a:rPr lang="en-US" altLang="zh-CN" dirty="0" err="1"/>
              <a:t>Página</a:t>
            </a:r>
            <a:r>
              <a:rPr lang="en-US" altLang="zh-CN" dirty="0"/>
              <a:t> 13</a:t>
            </a:r>
            <a:endParaRPr lang="zh-CN" altLang="en-US" dirty="0"/>
          </a:p>
        </p:txBody>
      </p:sp>
      <p:sp>
        <p:nvSpPr>
          <p:cNvPr id="23" name="文本框 22">
            <a:extLst>
              <a:ext uri="{FF2B5EF4-FFF2-40B4-BE49-F238E27FC236}">
                <a16:creationId xmlns:a16="http://schemas.microsoft.com/office/drawing/2014/main" id="{2FB01E31-FDF9-C908-01A5-3D906C780BBD}"/>
              </a:ext>
            </a:extLst>
          </p:cNvPr>
          <p:cNvSpPr txBox="1"/>
          <p:nvPr/>
        </p:nvSpPr>
        <p:spPr>
          <a:xfrm>
            <a:off x="5483324" y="5091902"/>
            <a:ext cx="1152128" cy="369332"/>
          </a:xfrm>
          <a:prstGeom prst="rect">
            <a:avLst/>
          </a:prstGeom>
          <a:solidFill>
            <a:srgbClr val="FFFFFF"/>
          </a:solidFill>
        </p:spPr>
        <p:txBody>
          <a:bodyPr wrap="square" rtlCol="0">
            <a:spAutoFit/>
          </a:bodyPr>
          <a:lstStyle/>
          <a:p>
            <a:r>
              <a:rPr lang="es-ES" altLang="zh-CN" sz="900" dirty="0"/>
              <a:t>Bomba de calor de fuente de agua</a:t>
            </a:r>
            <a:endParaRPr lang="zh-CN" altLang="en-US" sz="900" dirty="0"/>
          </a:p>
        </p:txBody>
      </p:sp>
      <p:sp>
        <p:nvSpPr>
          <p:cNvPr id="24" name="TextBox 7">
            <a:extLst>
              <a:ext uri="{FF2B5EF4-FFF2-40B4-BE49-F238E27FC236}">
                <a16:creationId xmlns:a16="http://schemas.microsoft.com/office/drawing/2014/main" id="{D6CA2C9C-AD6E-481E-8C95-B825334EA69D}"/>
              </a:ext>
            </a:extLst>
          </p:cNvPr>
          <p:cNvSpPr txBox="1"/>
          <p:nvPr/>
        </p:nvSpPr>
        <p:spPr>
          <a:xfrm>
            <a:off x="3286894" y="931196"/>
            <a:ext cx="2844000" cy="184666"/>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itchFamily="34" charset="0"/>
                <a:ea typeface="微软雅黑" pitchFamily="34" charset="-122"/>
              </a:rPr>
              <a:t>02   </a:t>
            </a:r>
            <a:r>
              <a:rPr lang="en-US" altLang="zh-CN" sz="1200" b="1" dirty="0">
                <a:solidFill>
                  <a:schemeClr val="bg1"/>
                </a:solidFill>
                <a:latin typeface="微软雅黑" panose="020B0503020204020204" pitchFamily="34" charset="-122"/>
                <a:ea typeface="微软雅黑" panose="020B0503020204020204" pitchFamily="34" charset="-122"/>
              </a:rPr>
              <a:t>Piscina </a:t>
            </a:r>
            <a:r>
              <a:rPr lang="en-US" altLang="zh-CN" sz="1200" b="1" dirty="0" err="1">
                <a:solidFill>
                  <a:schemeClr val="bg1"/>
                </a:solidFill>
                <a:latin typeface="微软雅黑" panose="020B0503020204020204" pitchFamily="34" charset="-122"/>
                <a:ea typeface="微软雅黑" panose="020B0503020204020204" pitchFamily="34" charset="-122"/>
              </a:rPr>
              <a:t>calentada</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5" name="TextBox 6">
            <a:extLst>
              <a:ext uri="{FF2B5EF4-FFF2-40B4-BE49-F238E27FC236}">
                <a16:creationId xmlns:a16="http://schemas.microsoft.com/office/drawing/2014/main" id="{C9D5D69D-DF2A-44EB-ACDD-A9AE4D2F6D34}"/>
              </a:ext>
            </a:extLst>
          </p:cNvPr>
          <p:cNvSpPr txBox="1"/>
          <p:nvPr/>
        </p:nvSpPr>
        <p:spPr>
          <a:xfrm>
            <a:off x="297463" y="831098"/>
            <a:ext cx="2844000"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itchFamily="34" charset="0"/>
                <a:ea typeface="微软雅黑" pitchFamily="34" charset="-122"/>
              </a:rPr>
              <a:t>01   </a:t>
            </a:r>
            <a:r>
              <a:rPr lang="es-ES" altLang="zh-CN" sz="1200" b="1" dirty="0">
                <a:solidFill>
                  <a:schemeClr val="bg1"/>
                </a:solidFill>
                <a:latin typeface="微软雅黑" panose="020B0503020204020204" pitchFamily="34" charset="-122"/>
                <a:ea typeface="微软雅黑" panose="020B0503020204020204" pitchFamily="34" charset="-122"/>
              </a:rPr>
              <a:t>Calefacción y suministro de agua caliente para uso residencial</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6" name="TextBox 8">
            <a:extLst>
              <a:ext uri="{FF2B5EF4-FFF2-40B4-BE49-F238E27FC236}">
                <a16:creationId xmlns:a16="http://schemas.microsoft.com/office/drawing/2014/main" id="{03F5FF27-14AF-48C8-AA79-1FFEC544F7F4}"/>
              </a:ext>
            </a:extLst>
          </p:cNvPr>
          <p:cNvSpPr txBox="1"/>
          <p:nvPr/>
        </p:nvSpPr>
        <p:spPr>
          <a:xfrm>
            <a:off x="6175888" y="836712"/>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itchFamily="34" charset="0"/>
                <a:ea typeface="微软雅黑" pitchFamily="34" charset="-122"/>
              </a:rPr>
              <a:t>03  </a:t>
            </a:r>
            <a:r>
              <a:rPr lang="es-ES" altLang="zh-CN" sz="1200" b="1" dirty="0">
                <a:solidFill>
                  <a:schemeClr val="bg1"/>
                </a:solidFill>
                <a:latin typeface="微软雅黑" panose="020B0503020204020204" pitchFamily="34" charset="-122"/>
                <a:ea typeface="微软雅黑" panose="020B0503020204020204" pitchFamily="34" charset="-122"/>
              </a:rPr>
              <a:t>Suministro de agua caliente y calefacción para escuelas, hospitales </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7" name="TextBox 5">
            <a:extLst>
              <a:ext uri="{FF2B5EF4-FFF2-40B4-BE49-F238E27FC236}">
                <a16:creationId xmlns:a16="http://schemas.microsoft.com/office/drawing/2014/main" id="{E90430B9-51B6-472D-9B5D-6B0AF5DE97C7}"/>
              </a:ext>
            </a:extLst>
          </p:cNvPr>
          <p:cNvSpPr txBox="1"/>
          <p:nvPr/>
        </p:nvSpPr>
        <p:spPr>
          <a:xfrm>
            <a:off x="9088178" y="838923"/>
            <a:ext cx="2936718"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itchFamily="34" charset="0"/>
                <a:ea typeface="微软雅黑" pitchFamily="34" charset="-122"/>
              </a:rPr>
              <a:t>04   </a:t>
            </a:r>
            <a:r>
              <a:rPr lang="es-ES" altLang="zh-CN" sz="1200" b="1" dirty="0">
                <a:solidFill>
                  <a:schemeClr val="bg1"/>
                </a:solidFill>
                <a:latin typeface="微软雅黑" panose="020B0503020204020204" pitchFamily="34" charset="-122"/>
                <a:ea typeface="微软雅黑" panose="020B0503020204020204" pitchFamily="34" charset="-122"/>
              </a:rPr>
              <a:t>Invernaderos, calefacción de granjas, calefacción, fertilización</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15419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7">
                                            <p:txEl>
                                              <p:pRg st="0" end="0"/>
                                            </p:txEl>
                                          </p:spTgt>
                                        </p:tgtEl>
                                      </p:cBhvr>
                                    </p:animEffect>
                                    <p:animScale>
                                      <p:cBhvr>
                                        <p:cTn id="13" dur="250" autoRev="1" fill="hold"/>
                                        <p:tgtEl>
                                          <p:spTgt spid="2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电脑游戏的截图&#10;&#10;中度可信度描述已自动生成">
            <a:extLst>
              <a:ext uri="{FF2B5EF4-FFF2-40B4-BE49-F238E27FC236}">
                <a16:creationId xmlns:a16="http://schemas.microsoft.com/office/drawing/2014/main" id="{0EB9700B-2B54-4AE3-8069-8F8BD05D4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54" y="1512123"/>
            <a:ext cx="10850880" cy="5085229"/>
          </a:xfrm>
          <a:prstGeom prst="rect">
            <a:avLst/>
          </a:prstGeom>
        </p:spPr>
      </p:pic>
      <p:sp>
        <p:nvSpPr>
          <p:cNvPr id="2" name="TextBox 1"/>
          <p:cNvSpPr txBox="1"/>
          <p:nvPr/>
        </p:nvSpPr>
        <p:spPr>
          <a:xfrm>
            <a:off x="1054646" y="188640"/>
            <a:ext cx="5256584" cy="523220"/>
          </a:xfrm>
          <a:prstGeom prst="rect">
            <a:avLst/>
          </a:prstGeom>
          <a:noFill/>
        </p:spPr>
        <p:txBody>
          <a:bodyPr wrap="square" rtlCol="0">
            <a:spAutoFit/>
          </a:bodyPr>
          <a:lstStyle/>
          <a:p>
            <a:r>
              <a:rPr lang="es-ES" altLang="zh-CN" sz="2800" b="1" dirty="0">
                <a:solidFill>
                  <a:schemeClr val="accent5">
                    <a:lumMod val="50000"/>
                  </a:schemeClr>
                </a:solidFill>
                <a:latin typeface="微软雅黑" pitchFamily="34" charset="-122"/>
                <a:ea typeface="微软雅黑" pitchFamily="34" charset="-122"/>
              </a:rPr>
              <a:t>Áreas de aplicación de PVT</a:t>
            </a: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66" name="TextBox 5">
            <a:extLst>
              <a:ext uri="{FF2B5EF4-FFF2-40B4-BE49-F238E27FC236}">
                <a16:creationId xmlns:a16="http://schemas.microsoft.com/office/drawing/2014/main" id="{987DB222-FCE7-9EF1-4AAE-CAF16C40542D}"/>
              </a:ext>
            </a:extLst>
          </p:cNvPr>
          <p:cNvSpPr txBox="1"/>
          <p:nvPr/>
        </p:nvSpPr>
        <p:spPr>
          <a:xfrm>
            <a:off x="9115231" y="847287"/>
            <a:ext cx="2936718"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itchFamily="34" charset="0"/>
                <a:ea typeface="微软雅黑" pitchFamily="34" charset="-122"/>
              </a:rPr>
              <a:t>04   </a:t>
            </a:r>
            <a:r>
              <a:rPr lang="es-ES" altLang="zh-CN" sz="1200" b="1" dirty="0">
                <a:solidFill>
                  <a:schemeClr val="bg1"/>
                </a:solidFill>
                <a:latin typeface="微软雅黑" panose="020B0503020204020204" pitchFamily="34" charset="-122"/>
                <a:ea typeface="微软雅黑" panose="020B0503020204020204" pitchFamily="34" charset="-122"/>
              </a:rPr>
              <a:t>Invernaderos, calefacción de granjas, calefacción, fertilización</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7" name="TextBox 6">
            <a:extLst>
              <a:ext uri="{FF2B5EF4-FFF2-40B4-BE49-F238E27FC236}">
                <a16:creationId xmlns:a16="http://schemas.microsoft.com/office/drawing/2014/main" id="{69392547-8563-0E5E-14E5-1C241C7D5E47}"/>
              </a:ext>
            </a:extLst>
          </p:cNvPr>
          <p:cNvSpPr txBox="1"/>
          <p:nvPr/>
        </p:nvSpPr>
        <p:spPr>
          <a:xfrm>
            <a:off x="305075" y="822677"/>
            <a:ext cx="2844000" cy="369332"/>
          </a:xfrm>
          <a:prstGeom prst="rect">
            <a:avLst/>
          </a:prstGeom>
          <a:noFill/>
        </p:spPr>
        <p:txBody>
          <a:bodyPr vert="horz" wrap="square" lIns="0" tIns="0" rIns="0" bIns="0" rtlCol="0" anchor="ctr">
            <a:spAutoFit/>
          </a:bodyPr>
          <a:lstStyle/>
          <a:p>
            <a:pPr algn="ctr"/>
            <a:r>
              <a:rPr lang="en-US" altLang="zh-CN" sz="1200" b="1" dirty="0">
                <a:solidFill>
                  <a:schemeClr val="bg1"/>
                </a:solidFill>
                <a:latin typeface="Impact" pitchFamily="34" charset="0"/>
                <a:ea typeface="微软雅黑" pitchFamily="34" charset="-122"/>
              </a:rPr>
              <a:t>01   </a:t>
            </a:r>
            <a:r>
              <a:rPr lang="es-ES" altLang="zh-CN" sz="1200" b="1" dirty="0">
                <a:solidFill>
                  <a:schemeClr val="bg1"/>
                </a:solidFill>
                <a:latin typeface="微软雅黑" panose="020B0503020204020204" pitchFamily="34" charset="-122"/>
                <a:ea typeface="微软雅黑" panose="020B0503020204020204" pitchFamily="34" charset="-122"/>
              </a:rPr>
              <a:t>Calefacción y suministro de agua caliente para uso residencial</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8" name="TextBox 7">
            <a:extLst>
              <a:ext uri="{FF2B5EF4-FFF2-40B4-BE49-F238E27FC236}">
                <a16:creationId xmlns:a16="http://schemas.microsoft.com/office/drawing/2014/main" id="{0F0A3FEF-C831-5F99-4B26-67496AEFA37B}"/>
              </a:ext>
            </a:extLst>
          </p:cNvPr>
          <p:cNvSpPr txBox="1"/>
          <p:nvPr/>
        </p:nvSpPr>
        <p:spPr>
          <a:xfrm>
            <a:off x="3119334" y="939620"/>
            <a:ext cx="2844000" cy="184666"/>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itchFamily="34" charset="0"/>
                <a:ea typeface="微软雅黑" pitchFamily="34" charset="-122"/>
              </a:rPr>
              <a:t>02   </a:t>
            </a:r>
            <a:r>
              <a:rPr lang="en-US" altLang="zh-CN" sz="1200" b="1" dirty="0">
                <a:solidFill>
                  <a:schemeClr val="bg1"/>
                </a:solidFill>
                <a:latin typeface="微软雅黑" panose="020B0503020204020204" pitchFamily="34" charset="-122"/>
                <a:ea typeface="微软雅黑" panose="020B0503020204020204" pitchFamily="34" charset="-122"/>
              </a:rPr>
              <a:t>Piscina </a:t>
            </a:r>
            <a:r>
              <a:rPr lang="en-US" altLang="zh-CN" sz="1200" b="1" dirty="0" err="1">
                <a:solidFill>
                  <a:schemeClr val="bg1"/>
                </a:solidFill>
                <a:latin typeface="微软雅黑" panose="020B0503020204020204" pitchFamily="34" charset="-122"/>
                <a:ea typeface="微软雅黑" panose="020B0503020204020204" pitchFamily="34" charset="-122"/>
              </a:rPr>
              <a:t>calentada</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9" name="TextBox 8">
            <a:extLst>
              <a:ext uri="{FF2B5EF4-FFF2-40B4-BE49-F238E27FC236}">
                <a16:creationId xmlns:a16="http://schemas.microsoft.com/office/drawing/2014/main" id="{B9BB5551-1CEE-E248-2788-0FFE9C2C15DB}"/>
              </a:ext>
            </a:extLst>
          </p:cNvPr>
          <p:cNvSpPr txBox="1"/>
          <p:nvPr/>
        </p:nvSpPr>
        <p:spPr>
          <a:xfrm>
            <a:off x="6178513" y="847287"/>
            <a:ext cx="2844000" cy="369332"/>
          </a:xfrm>
          <a:prstGeom prst="rect">
            <a:avLst/>
          </a:prstGeom>
          <a:noFill/>
        </p:spPr>
        <p:txBody>
          <a:bodyPr vert="horz" wrap="square" lIns="0" tIns="0" rIns="0" bIns="0" rtlCol="0" anchor="ctr">
            <a:spAutoFit/>
          </a:bodyPr>
          <a:lstStyle/>
          <a:p>
            <a:pPr algn="ctr"/>
            <a:r>
              <a:rPr lang="en-US" altLang="zh-CN" sz="1200" dirty="0">
                <a:solidFill>
                  <a:schemeClr val="bg1"/>
                </a:solidFill>
                <a:latin typeface="Impact" pitchFamily="34" charset="0"/>
                <a:ea typeface="微软雅黑" pitchFamily="34" charset="-122"/>
              </a:rPr>
              <a:t>03  </a:t>
            </a:r>
            <a:r>
              <a:rPr lang="es-ES" altLang="zh-CN" sz="1200" b="1" dirty="0">
                <a:solidFill>
                  <a:schemeClr val="bg1"/>
                </a:solidFill>
                <a:latin typeface="微软雅黑" panose="020B0503020204020204" pitchFamily="34" charset="-122"/>
                <a:ea typeface="微软雅黑" panose="020B0503020204020204" pitchFamily="34" charset="-122"/>
              </a:rPr>
              <a:t>Suministro de agua caliente y calefacción para escuelas, hospitales </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37CCE562-926E-5BBF-3926-A6982068F4AE}"/>
              </a:ext>
            </a:extLst>
          </p:cNvPr>
          <p:cNvSpPr txBox="1"/>
          <p:nvPr/>
        </p:nvSpPr>
        <p:spPr>
          <a:xfrm>
            <a:off x="4667190" y="1778971"/>
            <a:ext cx="635928" cy="230832"/>
          </a:xfrm>
          <a:prstGeom prst="rect">
            <a:avLst/>
          </a:prstGeom>
          <a:solidFill>
            <a:schemeClr val="bg1"/>
          </a:solidFill>
        </p:spPr>
        <p:txBody>
          <a:bodyPr wrap="square" rtlCol="0">
            <a:spAutoFit/>
          </a:bodyPr>
          <a:lstStyle/>
          <a:p>
            <a:r>
              <a:rPr lang="en-US" altLang="zh-CN" sz="900" dirty="0" err="1"/>
              <a:t>Inversor</a:t>
            </a:r>
            <a:endParaRPr lang="zh-CN" altLang="en-US" sz="900" dirty="0"/>
          </a:p>
        </p:txBody>
      </p:sp>
      <p:sp>
        <p:nvSpPr>
          <p:cNvPr id="13" name="文本框 12">
            <a:extLst>
              <a:ext uri="{FF2B5EF4-FFF2-40B4-BE49-F238E27FC236}">
                <a16:creationId xmlns:a16="http://schemas.microsoft.com/office/drawing/2014/main" id="{C26FC15C-2E49-F051-C676-BA9AE0A2D94E}"/>
              </a:ext>
            </a:extLst>
          </p:cNvPr>
          <p:cNvSpPr txBox="1"/>
          <p:nvPr/>
        </p:nvSpPr>
        <p:spPr>
          <a:xfrm>
            <a:off x="10712522" y="312258"/>
            <a:ext cx="1224136" cy="369332"/>
          </a:xfrm>
          <a:prstGeom prst="rect">
            <a:avLst/>
          </a:prstGeom>
          <a:solidFill>
            <a:srgbClr val="CECECE"/>
          </a:solidFill>
        </p:spPr>
        <p:txBody>
          <a:bodyPr wrap="square" rtlCol="0">
            <a:spAutoFit/>
          </a:bodyPr>
          <a:lstStyle/>
          <a:p>
            <a:r>
              <a:rPr lang="en-US" altLang="zh-CN" dirty="0" err="1"/>
              <a:t>Página</a:t>
            </a:r>
            <a:r>
              <a:rPr lang="en-US" altLang="zh-CN" dirty="0"/>
              <a:t> 14</a:t>
            </a:r>
            <a:endParaRPr lang="zh-CN" altLang="en-US" dirty="0"/>
          </a:p>
        </p:txBody>
      </p:sp>
    </p:spTree>
    <p:extLst>
      <p:ext uri="{BB962C8B-B14F-4D97-AF65-F5344CB8AC3E}">
        <p14:creationId xmlns:p14="http://schemas.microsoft.com/office/powerpoint/2010/main" val="318576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6">
                                            <p:txEl>
                                              <p:pRg st="0" end="0"/>
                                            </p:txEl>
                                          </p:spTgt>
                                        </p:tgtEl>
                                      </p:cBhvr>
                                    </p:animEffect>
                                    <p:animScale>
                                      <p:cBhvr>
                                        <p:cTn id="7" dur="250" autoRev="1" fill="hold"/>
                                        <p:tgtEl>
                                          <p:spTgt spid="66">
                                            <p:txEl>
                                              <p:pRg st="0" end="0"/>
                                            </p:txEl>
                                          </p:spTgt>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04</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523220"/>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——CONTENIDOS——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5918027" y="1201976"/>
            <a:ext cx="6264696" cy="2123658"/>
          </a:xfrm>
          <a:prstGeom prst="rect">
            <a:avLst/>
          </a:prstGeom>
          <a:noFill/>
          <a:effectLst/>
        </p:spPr>
        <p:txBody>
          <a:bodyPr wrap="square" rtlCol="0">
            <a:spAutoFit/>
          </a:bodyPr>
          <a:lstStyle/>
          <a:p>
            <a:pPr algn="ctr"/>
            <a:r>
              <a:rPr lang="pt-BR" altLang="zh-CN" sz="4400" b="1" dirty="0">
                <a:solidFill>
                  <a:srgbClr val="0070C0"/>
                </a:solidFill>
                <a:latin typeface="微软雅黑" pitchFamily="34" charset="-122"/>
                <a:ea typeface="微软雅黑" pitchFamily="34" charset="-122"/>
              </a:rPr>
              <a:t>Última Microrred Regional Distribuida PVT 4 en 1</a:t>
            </a:r>
          </a:p>
        </p:txBody>
      </p:sp>
      <p:sp>
        <p:nvSpPr>
          <p:cNvPr id="13" name="矩形 12">
            <a:extLst>
              <a:ext uri="{FF2B5EF4-FFF2-40B4-BE49-F238E27FC236}">
                <a16:creationId xmlns:a16="http://schemas.microsoft.com/office/drawing/2014/main" id="{48FF7244-75F2-5F50-0CB3-70215188A9B0}"/>
              </a:ext>
            </a:extLst>
          </p:cNvPr>
          <p:cNvSpPr/>
          <p:nvPr/>
        </p:nvSpPr>
        <p:spPr>
          <a:xfrm>
            <a:off x="8556976" y="3532366"/>
            <a:ext cx="2031262" cy="369332"/>
          </a:xfrm>
          <a:prstGeom prst="rect">
            <a:avLst/>
          </a:prstGeom>
        </p:spPr>
        <p:txBody>
          <a:bodyPr wrap="none">
            <a:spAutoFit/>
          </a:bodyPr>
          <a:lstStyle/>
          <a:p>
            <a:r>
              <a:rPr lang="es-ES" altLang="zh-CN" dirty="0">
                <a:solidFill>
                  <a:schemeClr val="accent5">
                    <a:lumMod val="50000"/>
                  </a:schemeClr>
                </a:solidFill>
              </a:rPr>
              <a:t>4 en 1 Red Regional</a:t>
            </a:r>
          </a:p>
        </p:txBody>
      </p:sp>
      <p:grpSp>
        <p:nvGrpSpPr>
          <p:cNvPr id="14" name="组合 13">
            <a:extLst>
              <a:ext uri="{FF2B5EF4-FFF2-40B4-BE49-F238E27FC236}">
                <a16:creationId xmlns:a16="http://schemas.microsoft.com/office/drawing/2014/main" id="{A61183B6-3891-DF66-1141-1C032A09F027}"/>
              </a:ext>
            </a:extLst>
          </p:cNvPr>
          <p:cNvGrpSpPr/>
          <p:nvPr/>
        </p:nvGrpSpPr>
        <p:grpSpPr>
          <a:xfrm>
            <a:off x="10559702" y="3683144"/>
            <a:ext cx="1252780" cy="113577"/>
            <a:chOff x="9306922" y="3016002"/>
            <a:chExt cx="1252780" cy="113577"/>
          </a:xfrm>
        </p:grpSpPr>
        <p:sp>
          <p:nvSpPr>
            <p:cNvPr id="15" name="矩形 14">
              <a:extLst>
                <a:ext uri="{FF2B5EF4-FFF2-40B4-BE49-F238E27FC236}">
                  <a16:creationId xmlns:a16="http://schemas.microsoft.com/office/drawing/2014/main" id="{5C191ABB-B2F2-179F-42FD-07D67A4D9DC3}"/>
                </a:ext>
              </a:extLst>
            </p:cNvPr>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265AAAF9-E7D1-5620-204A-418033513988}"/>
                </a:ext>
              </a:extLst>
            </p:cNvPr>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67928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39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5100"/>
                            </p:stCondLst>
                            <p:childTnLst>
                              <p:par>
                                <p:cTn id="32" presetID="49" presetClass="entr" presetSubtype="0" decel="10000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fltVal val="0"/>
                                          </p:val>
                                        </p:tav>
                                        <p:tav tm="100000">
                                          <p:val>
                                            <p:strVal val="#ppt_w"/>
                                          </p:val>
                                        </p:tav>
                                      </p:tavLst>
                                    </p:anim>
                                    <p:anim calcmode="lin" valueType="num">
                                      <p:cBhvr>
                                        <p:cTn id="35" dur="250" fill="hold"/>
                                        <p:tgtEl>
                                          <p:spTgt spid="14"/>
                                        </p:tgtEl>
                                        <p:attrNameLst>
                                          <p:attrName>ppt_h</p:attrName>
                                        </p:attrNameLst>
                                      </p:cBhvr>
                                      <p:tavLst>
                                        <p:tav tm="0">
                                          <p:val>
                                            <p:fltVal val="0"/>
                                          </p:val>
                                        </p:tav>
                                        <p:tav tm="100000">
                                          <p:val>
                                            <p:strVal val="#ppt_h"/>
                                          </p:val>
                                        </p:tav>
                                      </p:tavLst>
                                    </p:anim>
                                    <p:anim calcmode="lin" valueType="num">
                                      <p:cBhvr>
                                        <p:cTn id="36" dur="250" fill="hold"/>
                                        <p:tgtEl>
                                          <p:spTgt spid="14"/>
                                        </p:tgtEl>
                                        <p:attrNameLst>
                                          <p:attrName>style.rotation</p:attrName>
                                        </p:attrNameLst>
                                      </p:cBhvr>
                                      <p:tavLst>
                                        <p:tav tm="0">
                                          <p:val>
                                            <p:fltVal val="360"/>
                                          </p:val>
                                        </p:tav>
                                        <p:tav tm="100000">
                                          <p:val>
                                            <p:fltVal val="0"/>
                                          </p:val>
                                        </p:tav>
                                      </p:tavLst>
                                    </p:anim>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p:bldP spid="35" grpId="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9168506" cy="523220"/>
          </a:xfrm>
          <a:prstGeom prst="rect">
            <a:avLst/>
          </a:prstGeom>
          <a:noFill/>
        </p:spPr>
        <p:txBody>
          <a:bodyPr wrap="square" rtlCol="0">
            <a:spAutoFit/>
          </a:bodyPr>
          <a:lstStyle/>
          <a:p>
            <a:r>
              <a:rPr lang="pt-BR" altLang="zh-CN" sz="2800" b="1" dirty="0">
                <a:solidFill>
                  <a:schemeClr val="accent5">
                    <a:lumMod val="50000"/>
                  </a:schemeClr>
                </a:solidFill>
                <a:latin typeface="微软雅黑" pitchFamily="34" charset="-122"/>
                <a:ea typeface="微软雅黑" pitchFamily="34" charset="-122"/>
              </a:rPr>
              <a:t>Última microrred regional distribuida PVT 4 en 1</a:t>
            </a:r>
          </a:p>
        </p:txBody>
      </p:sp>
      <p:sp>
        <p:nvSpPr>
          <p:cNvPr id="47" name="矩形 46"/>
          <p:cNvSpPr/>
          <p:nvPr/>
        </p:nvSpPr>
        <p:spPr>
          <a:xfrm>
            <a:off x="550590" y="5373216"/>
            <a:ext cx="11089232" cy="1021883"/>
          </a:xfrm>
          <a:prstGeom prst="rect">
            <a:avLst/>
          </a:prstGeom>
        </p:spPr>
        <p:txBody>
          <a:bodyPr wrap="square">
            <a:spAutoFit/>
          </a:bodyPr>
          <a:lstStyle/>
          <a:p>
            <a:pPr indent="457200">
              <a:lnSpc>
                <a:spcPct val="150000"/>
              </a:lnSpc>
            </a:pPr>
            <a:r>
              <a:rPr lang="es-ES" altLang="zh-CN" sz="1400" b="1" dirty="0">
                <a:latin typeface="Arial" panose="020B0604020202020204" pitchFamily="34" charset="0"/>
                <a:ea typeface="微软雅黑" panose="020B0503020204020204" pitchFamily="34" charset="-122"/>
                <a:cs typeface="+mn-ea"/>
                <a:sym typeface="Arial" panose="020B0604020202020204" pitchFamily="34" charset="0"/>
              </a:rPr>
              <a:t>El exclusivo acoplamiento de tecnologías múltiples, que utiliza PVT, la bomba de calor y el almacenamiento</a:t>
            </a:r>
            <a:r>
              <a:rPr lang="en-US" altLang="zh-CN" sz="1400" b="1" dirty="0">
                <a:latin typeface="Arial" panose="020B0604020202020204" pitchFamily="34" charset="0"/>
                <a:ea typeface="微软雅黑" panose="020B0503020204020204" pitchFamily="34" charset="-122"/>
                <a:cs typeface="+mn-ea"/>
                <a:sym typeface="Arial" panose="020B0604020202020204" pitchFamily="34" charset="0"/>
              </a:rPr>
              <a:t> </a:t>
            </a:r>
            <a:r>
              <a:rPr lang="es-ES" altLang="zh-CN" sz="1400" b="1" dirty="0">
                <a:latin typeface="Arial" panose="020B0604020202020204" pitchFamily="34" charset="0"/>
                <a:ea typeface="微软雅黑" panose="020B0503020204020204" pitchFamily="34" charset="-122"/>
                <a:cs typeface="+mn-ea"/>
                <a:sym typeface="Arial" panose="020B0604020202020204" pitchFamily="34" charset="0"/>
              </a:rPr>
              <a:t>de energía entre estaciones, proporciona generación de energía, calefacción, refrigeración y agua caliente en uno. Podemos ofrecer una gama completa de servicios en cuanto a producto, diseño, instalación y servicio posventa.</a:t>
            </a:r>
          </a:p>
        </p:txBody>
      </p:sp>
      <p:pic>
        <p:nvPicPr>
          <p:cNvPr id="2050" name="Picture 2">
            <a:extLst>
              <a:ext uri="{FF2B5EF4-FFF2-40B4-BE49-F238E27FC236}">
                <a16:creationId xmlns:a16="http://schemas.microsoft.com/office/drawing/2014/main" id="{1617F5F0-7637-E130-7F7D-103AF4C0B8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8822" y="692696"/>
            <a:ext cx="7200800" cy="450375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C39CC623-A320-E572-6413-F5855B390E32}"/>
              </a:ext>
            </a:extLst>
          </p:cNvPr>
          <p:cNvSpPr txBox="1"/>
          <p:nvPr/>
        </p:nvSpPr>
        <p:spPr>
          <a:xfrm>
            <a:off x="3430910" y="1913491"/>
            <a:ext cx="792088" cy="523220"/>
          </a:xfrm>
          <a:prstGeom prst="rect">
            <a:avLst/>
          </a:prstGeom>
          <a:solidFill>
            <a:srgbClr val="F8F8F8"/>
          </a:solidFill>
        </p:spPr>
        <p:txBody>
          <a:bodyPr wrap="square" rtlCol="0">
            <a:spAutoFit/>
          </a:bodyPr>
          <a:lstStyle/>
          <a:p>
            <a:r>
              <a:rPr lang="en-US" altLang="zh-CN" sz="1400" dirty="0" err="1"/>
              <a:t>Energía</a:t>
            </a:r>
            <a:r>
              <a:rPr lang="en-US" altLang="zh-CN" sz="1400" dirty="0"/>
              <a:t> solar</a:t>
            </a:r>
            <a:endParaRPr lang="zh-CN" altLang="en-US" sz="1400" dirty="0"/>
          </a:p>
        </p:txBody>
      </p:sp>
      <p:sp>
        <p:nvSpPr>
          <p:cNvPr id="3" name="文本框 2">
            <a:extLst>
              <a:ext uri="{FF2B5EF4-FFF2-40B4-BE49-F238E27FC236}">
                <a16:creationId xmlns:a16="http://schemas.microsoft.com/office/drawing/2014/main" id="{493CA140-E59B-D62B-F315-0B99E3EDDAE7}"/>
              </a:ext>
            </a:extLst>
          </p:cNvPr>
          <p:cNvSpPr txBox="1"/>
          <p:nvPr/>
        </p:nvSpPr>
        <p:spPr>
          <a:xfrm>
            <a:off x="4751313" y="2499220"/>
            <a:ext cx="936104" cy="523220"/>
          </a:xfrm>
          <a:prstGeom prst="rect">
            <a:avLst/>
          </a:prstGeom>
          <a:solidFill>
            <a:srgbClr val="F8F8F8"/>
          </a:solidFill>
        </p:spPr>
        <p:txBody>
          <a:bodyPr wrap="square" rtlCol="0">
            <a:spAutoFit/>
          </a:bodyPr>
          <a:lstStyle/>
          <a:p>
            <a:r>
              <a:rPr lang="en-US" altLang="zh-CN" sz="1400" dirty="0" err="1"/>
              <a:t>Colección</a:t>
            </a:r>
            <a:r>
              <a:rPr lang="en-US" altLang="zh-CN" sz="1400" dirty="0"/>
              <a:t> de </a:t>
            </a:r>
            <a:r>
              <a:rPr lang="en-US" altLang="zh-CN" sz="1400" dirty="0" err="1"/>
              <a:t>calor</a:t>
            </a:r>
            <a:endParaRPr lang="zh-CN" altLang="en-US" sz="1400" dirty="0"/>
          </a:p>
        </p:txBody>
      </p:sp>
      <p:sp>
        <p:nvSpPr>
          <p:cNvPr id="4" name="文本框 3">
            <a:extLst>
              <a:ext uri="{FF2B5EF4-FFF2-40B4-BE49-F238E27FC236}">
                <a16:creationId xmlns:a16="http://schemas.microsoft.com/office/drawing/2014/main" id="{857FEEDF-BC15-7747-E04C-4A93CAEC78FC}"/>
              </a:ext>
            </a:extLst>
          </p:cNvPr>
          <p:cNvSpPr txBox="1"/>
          <p:nvPr/>
        </p:nvSpPr>
        <p:spPr>
          <a:xfrm>
            <a:off x="3612654" y="3304115"/>
            <a:ext cx="1440160" cy="523220"/>
          </a:xfrm>
          <a:prstGeom prst="rect">
            <a:avLst/>
          </a:prstGeom>
          <a:solidFill>
            <a:srgbClr val="F8F8F8"/>
          </a:solidFill>
        </p:spPr>
        <p:txBody>
          <a:bodyPr wrap="square" rtlCol="0">
            <a:spAutoFit/>
          </a:bodyPr>
          <a:lstStyle/>
          <a:p>
            <a:r>
              <a:rPr lang="en-US" altLang="zh-CN" sz="1400" dirty="0" err="1"/>
              <a:t>Colectores</a:t>
            </a:r>
            <a:r>
              <a:rPr lang="en-US" altLang="zh-CN" sz="1400" dirty="0"/>
              <a:t> </a:t>
            </a:r>
            <a:r>
              <a:rPr lang="en-US" altLang="zh-CN" sz="1400" dirty="0" err="1"/>
              <a:t>solares</a:t>
            </a:r>
            <a:endParaRPr lang="zh-CN" altLang="en-US" sz="1400" dirty="0"/>
          </a:p>
        </p:txBody>
      </p:sp>
      <p:sp>
        <p:nvSpPr>
          <p:cNvPr id="5" name="文本框 4">
            <a:extLst>
              <a:ext uri="{FF2B5EF4-FFF2-40B4-BE49-F238E27FC236}">
                <a16:creationId xmlns:a16="http://schemas.microsoft.com/office/drawing/2014/main" id="{A9788D79-338A-41BD-3437-DC934FA572E1}"/>
              </a:ext>
            </a:extLst>
          </p:cNvPr>
          <p:cNvSpPr txBox="1"/>
          <p:nvPr/>
        </p:nvSpPr>
        <p:spPr>
          <a:xfrm>
            <a:off x="2350791" y="4273061"/>
            <a:ext cx="1584176" cy="307777"/>
          </a:xfrm>
          <a:prstGeom prst="rect">
            <a:avLst/>
          </a:prstGeom>
          <a:solidFill>
            <a:srgbClr val="F8F8F8"/>
          </a:solidFill>
        </p:spPr>
        <p:txBody>
          <a:bodyPr wrap="square" rtlCol="0">
            <a:spAutoFit/>
          </a:bodyPr>
          <a:lstStyle/>
          <a:p>
            <a:r>
              <a:rPr lang="en-US" altLang="zh-CN" sz="1400" dirty="0" err="1"/>
              <a:t>Energía</a:t>
            </a:r>
            <a:r>
              <a:rPr lang="en-US" altLang="zh-CN" sz="1400" dirty="0"/>
              <a:t> </a:t>
            </a:r>
            <a:r>
              <a:rPr lang="en-US" altLang="zh-CN" sz="1400" dirty="0" err="1"/>
              <a:t>geotérmica</a:t>
            </a:r>
            <a:endParaRPr lang="zh-CN" altLang="en-US" sz="1400" dirty="0"/>
          </a:p>
        </p:txBody>
      </p:sp>
      <p:sp>
        <p:nvSpPr>
          <p:cNvPr id="6" name="文本框 5">
            <a:extLst>
              <a:ext uri="{FF2B5EF4-FFF2-40B4-BE49-F238E27FC236}">
                <a16:creationId xmlns:a16="http://schemas.microsoft.com/office/drawing/2014/main" id="{FFD2DF6B-8F7D-47BE-3472-1B984EE2E03D}"/>
              </a:ext>
            </a:extLst>
          </p:cNvPr>
          <p:cNvSpPr txBox="1"/>
          <p:nvPr/>
        </p:nvSpPr>
        <p:spPr>
          <a:xfrm>
            <a:off x="2710830" y="4925632"/>
            <a:ext cx="3456384" cy="307777"/>
          </a:xfrm>
          <a:prstGeom prst="rect">
            <a:avLst/>
          </a:prstGeom>
          <a:solidFill>
            <a:srgbClr val="F8F8F8"/>
          </a:solidFill>
        </p:spPr>
        <p:txBody>
          <a:bodyPr wrap="square" rtlCol="0">
            <a:spAutoFit/>
          </a:bodyPr>
          <a:lstStyle/>
          <a:p>
            <a:r>
              <a:rPr lang="es-ES" altLang="zh-CN" sz="1400" dirty="0"/>
              <a:t>Intercambiadores</a:t>
            </a:r>
            <a:r>
              <a:rPr lang="es-ES" altLang="zh-CN" sz="1200" dirty="0"/>
              <a:t> de calor de tubos subterráneos</a:t>
            </a:r>
            <a:endParaRPr lang="zh-CN" altLang="en-US" sz="1200" dirty="0"/>
          </a:p>
        </p:txBody>
      </p:sp>
      <p:sp>
        <p:nvSpPr>
          <p:cNvPr id="7" name="文本框 6">
            <a:extLst>
              <a:ext uri="{FF2B5EF4-FFF2-40B4-BE49-F238E27FC236}">
                <a16:creationId xmlns:a16="http://schemas.microsoft.com/office/drawing/2014/main" id="{9C8A607E-2820-A7A7-377D-7430541EADC1}"/>
              </a:ext>
            </a:extLst>
          </p:cNvPr>
          <p:cNvSpPr txBox="1"/>
          <p:nvPr/>
        </p:nvSpPr>
        <p:spPr>
          <a:xfrm>
            <a:off x="4897339" y="4041911"/>
            <a:ext cx="1440160" cy="523220"/>
          </a:xfrm>
          <a:prstGeom prst="rect">
            <a:avLst/>
          </a:prstGeom>
          <a:solidFill>
            <a:srgbClr val="F8F8F8"/>
          </a:solidFill>
        </p:spPr>
        <p:txBody>
          <a:bodyPr wrap="square" rtlCol="0">
            <a:spAutoFit/>
          </a:bodyPr>
          <a:lstStyle/>
          <a:p>
            <a:r>
              <a:rPr lang="es-ES" altLang="zh-CN" sz="1400" dirty="0"/>
              <a:t>Extracción de calor de la tierra</a:t>
            </a:r>
            <a:endParaRPr lang="zh-CN" altLang="en-US" sz="1400" dirty="0"/>
          </a:p>
        </p:txBody>
      </p:sp>
      <p:sp>
        <p:nvSpPr>
          <p:cNvPr id="8" name="文本框 7">
            <a:extLst>
              <a:ext uri="{FF2B5EF4-FFF2-40B4-BE49-F238E27FC236}">
                <a16:creationId xmlns:a16="http://schemas.microsoft.com/office/drawing/2014/main" id="{EA9F06C6-52D0-C892-5A79-390C17E7D828}"/>
              </a:ext>
            </a:extLst>
          </p:cNvPr>
          <p:cNvSpPr txBox="1"/>
          <p:nvPr/>
        </p:nvSpPr>
        <p:spPr>
          <a:xfrm>
            <a:off x="6070599" y="2851390"/>
            <a:ext cx="1152128" cy="523220"/>
          </a:xfrm>
          <a:prstGeom prst="rect">
            <a:avLst/>
          </a:prstGeom>
          <a:solidFill>
            <a:srgbClr val="F8F8F8"/>
          </a:solidFill>
        </p:spPr>
        <p:txBody>
          <a:bodyPr wrap="square" rtlCol="0">
            <a:spAutoFit/>
          </a:bodyPr>
          <a:lstStyle/>
          <a:p>
            <a:r>
              <a:rPr lang="en-US" altLang="zh-CN" sz="1400" dirty="0" err="1"/>
              <a:t>Depósito</a:t>
            </a:r>
            <a:r>
              <a:rPr lang="en-US" altLang="zh-CN" sz="1400" dirty="0"/>
              <a:t> de </a:t>
            </a:r>
            <a:r>
              <a:rPr lang="en-US" altLang="zh-CN" sz="1400" dirty="0" err="1"/>
              <a:t>agua</a:t>
            </a:r>
            <a:endParaRPr lang="zh-CN" altLang="en-US" sz="1400" dirty="0"/>
          </a:p>
        </p:txBody>
      </p:sp>
      <p:sp>
        <p:nvSpPr>
          <p:cNvPr id="9" name="文本框 8">
            <a:extLst>
              <a:ext uri="{FF2B5EF4-FFF2-40B4-BE49-F238E27FC236}">
                <a16:creationId xmlns:a16="http://schemas.microsoft.com/office/drawing/2014/main" id="{D139D123-14AF-3A6A-C894-F5429ED62132}"/>
              </a:ext>
            </a:extLst>
          </p:cNvPr>
          <p:cNvSpPr txBox="1"/>
          <p:nvPr/>
        </p:nvSpPr>
        <p:spPr>
          <a:xfrm>
            <a:off x="6815286" y="2021213"/>
            <a:ext cx="1872208" cy="307777"/>
          </a:xfrm>
          <a:prstGeom prst="rect">
            <a:avLst/>
          </a:prstGeom>
          <a:solidFill>
            <a:srgbClr val="F8F8F8"/>
          </a:solidFill>
        </p:spPr>
        <p:txBody>
          <a:bodyPr wrap="square" rtlCol="0">
            <a:spAutoFit/>
          </a:bodyPr>
          <a:lstStyle/>
          <a:p>
            <a:r>
              <a:rPr lang="en-US" altLang="zh-CN" sz="1400" dirty="0" err="1"/>
              <a:t>Calefacción</a:t>
            </a:r>
            <a:r>
              <a:rPr lang="en-US" altLang="zh-CN" sz="1400" dirty="0"/>
              <a:t> solar</a:t>
            </a:r>
            <a:endParaRPr lang="zh-CN" altLang="en-US" sz="1400" dirty="0"/>
          </a:p>
        </p:txBody>
      </p:sp>
      <p:sp>
        <p:nvSpPr>
          <p:cNvPr id="10" name="文本框 9">
            <a:extLst>
              <a:ext uri="{FF2B5EF4-FFF2-40B4-BE49-F238E27FC236}">
                <a16:creationId xmlns:a16="http://schemas.microsoft.com/office/drawing/2014/main" id="{B6C1C7D0-F665-5828-9422-98079C6EAB22}"/>
              </a:ext>
            </a:extLst>
          </p:cNvPr>
          <p:cNvSpPr txBox="1"/>
          <p:nvPr/>
        </p:nvSpPr>
        <p:spPr>
          <a:xfrm>
            <a:off x="8687494" y="2657786"/>
            <a:ext cx="1944215" cy="307777"/>
          </a:xfrm>
          <a:prstGeom prst="rect">
            <a:avLst/>
          </a:prstGeom>
          <a:solidFill>
            <a:srgbClr val="F8F8F8"/>
          </a:solidFill>
        </p:spPr>
        <p:txBody>
          <a:bodyPr wrap="square" rtlCol="0">
            <a:spAutoFit/>
          </a:bodyPr>
          <a:lstStyle/>
          <a:p>
            <a:r>
              <a:rPr lang="en-US" altLang="zh-CN" sz="1400" dirty="0" err="1"/>
              <a:t>Construcciones</a:t>
            </a:r>
            <a:endParaRPr lang="zh-CN" altLang="en-US" sz="1400" dirty="0"/>
          </a:p>
        </p:txBody>
      </p:sp>
      <p:sp>
        <p:nvSpPr>
          <p:cNvPr id="11" name="文本框 10">
            <a:extLst>
              <a:ext uri="{FF2B5EF4-FFF2-40B4-BE49-F238E27FC236}">
                <a16:creationId xmlns:a16="http://schemas.microsoft.com/office/drawing/2014/main" id="{80A992F2-3168-DF33-F0FC-2AD4FAFC5556}"/>
              </a:ext>
            </a:extLst>
          </p:cNvPr>
          <p:cNvSpPr txBox="1"/>
          <p:nvPr/>
        </p:nvSpPr>
        <p:spPr>
          <a:xfrm>
            <a:off x="7137600" y="3171812"/>
            <a:ext cx="2074720" cy="523220"/>
          </a:xfrm>
          <a:prstGeom prst="rect">
            <a:avLst/>
          </a:prstGeom>
          <a:solidFill>
            <a:srgbClr val="F8F8F8"/>
          </a:solidFill>
        </p:spPr>
        <p:txBody>
          <a:bodyPr wrap="square" rtlCol="0">
            <a:spAutoFit/>
          </a:bodyPr>
          <a:lstStyle/>
          <a:p>
            <a:r>
              <a:rPr lang="es-ES" altLang="zh-CN" sz="1400" dirty="0"/>
              <a:t>Bombas de calor para la calefacción</a:t>
            </a:r>
            <a:endParaRPr lang="zh-CN" altLang="en-US" sz="1400" dirty="0"/>
          </a:p>
        </p:txBody>
      </p:sp>
      <p:sp>
        <p:nvSpPr>
          <p:cNvPr id="12" name="文本框 11">
            <a:extLst>
              <a:ext uri="{FF2B5EF4-FFF2-40B4-BE49-F238E27FC236}">
                <a16:creationId xmlns:a16="http://schemas.microsoft.com/office/drawing/2014/main" id="{CFA19B2C-07CF-5C0E-9D94-143EBC2A1C1C}"/>
              </a:ext>
            </a:extLst>
          </p:cNvPr>
          <p:cNvSpPr txBox="1"/>
          <p:nvPr/>
        </p:nvSpPr>
        <p:spPr>
          <a:xfrm>
            <a:off x="7653411" y="4226268"/>
            <a:ext cx="1512168" cy="307777"/>
          </a:xfrm>
          <a:prstGeom prst="rect">
            <a:avLst/>
          </a:prstGeom>
          <a:solidFill>
            <a:srgbClr val="F8F8F8"/>
          </a:solidFill>
        </p:spPr>
        <p:txBody>
          <a:bodyPr wrap="square" rtlCol="0">
            <a:spAutoFit/>
          </a:bodyPr>
          <a:lstStyle/>
          <a:p>
            <a:r>
              <a:rPr lang="en-US" altLang="zh-CN" sz="1400" dirty="0" err="1"/>
              <a:t>Electricidad</a:t>
            </a:r>
            <a:endParaRPr lang="zh-CN" altLang="en-US" sz="1400" dirty="0"/>
          </a:p>
        </p:txBody>
      </p:sp>
      <p:sp>
        <p:nvSpPr>
          <p:cNvPr id="13" name="文本框 12">
            <a:extLst>
              <a:ext uri="{FF2B5EF4-FFF2-40B4-BE49-F238E27FC236}">
                <a16:creationId xmlns:a16="http://schemas.microsoft.com/office/drawing/2014/main" id="{FF937D13-AE8F-A980-35B7-AA6A61735172}"/>
              </a:ext>
            </a:extLst>
          </p:cNvPr>
          <p:cNvSpPr txBox="1"/>
          <p:nvPr/>
        </p:nvSpPr>
        <p:spPr>
          <a:xfrm>
            <a:off x="6455245" y="4616033"/>
            <a:ext cx="1152128" cy="738664"/>
          </a:xfrm>
          <a:prstGeom prst="rect">
            <a:avLst/>
          </a:prstGeom>
          <a:solidFill>
            <a:srgbClr val="F8F8F8"/>
          </a:solidFill>
        </p:spPr>
        <p:txBody>
          <a:bodyPr wrap="square" rtlCol="0">
            <a:spAutoFit/>
          </a:bodyPr>
          <a:lstStyle/>
          <a:p>
            <a:r>
              <a:rPr lang="en-US" altLang="zh-CN" sz="1400" dirty="0" err="1"/>
              <a:t>Unidades</a:t>
            </a:r>
            <a:r>
              <a:rPr lang="en-US" altLang="zh-CN" sz="1400" dirty="0"/>
              <a:t> de </a:t>
            </a:r>
            <a:r>
              <a:rPr lang="en-US" altLang="zh-CN" sz="1400" dirty="0" err="1"/>
              <a:t>bomba</a:t>
            </a:r>
            <a:r>
              <a:rPr lang="en-US" altLang="zh-CN" sz="1400" dirty="0"/>
              <a:t> de </a:t>
            </a:r>
            <a:r>
              <a:rPr lang="en-US" altLang="zh-CN" sz="1400" dirty="0" err="1"/>
              <a:t>calor</a:t>
            </a:r>
            <a:endParaRPr lang="zh-CN" altLang="en-US" sz="1400" dirty="0"/>
          </a:p>
        </p:txBody>
      </p:sp>
      <p:sp>
        <p:nvSpPr>
          <p:cNvPr id="17" name="文本框 16">
            <a:extLst>
              <a:ext uri="{FF2B5EF4-FFF2-40B4-BE49-F238E27FC236}">
                <a16:creationId xmlns:a16="http://schemas.microsoft.com/office/drawing/2014/main" id="{4A6B7CC9-0C1E-2BA9-A6B3-0C1B663B6638}"/>
              </a:ext>
            </a:extLst>
          </p:cNvPr>
          <p:cNvSpPr txBox="1"/>
          <p:nvPr/>
        </p:nvSpPr>
        <p:spPr>
          <a:xfrm>
            <a:off x="10763212" y="321390"/>
            <a:ext cx="1224136" cy="369332"/>
          </a:xfrm>
          <a:prstGeom prst="rect">
            <a:avLst/>
          </a:prstGeom>
          <a:solidFill>
            <a:srgbClr val="CCCCCC"/>
          </a:solidFill>
        </p:spPr>
        <p:txBody>
          <a:bodyPr wrap="square" rtlCol="0">
            <a:spAutoFit/>
          </a:bodyPr>
          <a:lstStyle/>
          <a:p>
            <a:r>
              <a:rPr lang="en-US" altLang="zh-CN" dirty="0" err="1"/>
              <a:t>Página</a:t>
            </a:r>
            <a:r>
              <a:rPr lang="en-US" altLang="zh-CN" dirty="0"/>
              <a:t> 16</a:t>
            </a:r>
            <a:endParaRPr lang="zh-CN" altLang="en-US" dirty="0"/>
          </a:p>
        </p:txBody>
      </p:sp>
    </p:spTree>
    <p:extLst>
      <p:ext uri="{BB962C8B-B14F-4D97-AF65-F5344CB8AC3E}">
        <p14:creationId xmlns:p14="http://schemas.microsoft.com/office/powerpoint/2010/main" val="265231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05</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523220"/>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——CONTENIDOS——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5807174" y="2470054"/>
            <a:ext cx="6623564" cy="769441"/>
          </a:xfrm>
          <a:prstGeom prst="rect">
            <a:avLst/>
          </a:prstGeom>
          <a:noFill/>
          <a:effectLst/>
        </p:spPr>
        <p:txBody>
          <a:bodyPr wrap="square" rtlCol="0">
            <a:spAutoFit/>
          </a:bodyPr>
          <a:lstStyle/>
          <a:p>
            <a:pPr algn="ctr"/>
            <a:r>
              <a:rPr lang="en-US" altLang="zh-CN" sz="4400" b="1" dirty="0" err="1">
                <a:solidFill>
                  <a:srgbClr val="0070C0"/>
                </a:solidFill>
                <a:latin typeface="微软雅黑" pitchFamily="34" charset="-122"/>
                <a:ea typeface="微软雅黑" pitchFamily="34" charset="-122"/>
              </a:rPr>
              <a:t>Ahorro</a:t>
            </a:r>
            <a:r>
              <a:rPr lang="en-US" altLang="zh-CN" sz="4400" b="1" dirty="0">
                <a:solidFill>
                  <a:srgbClr val="0070C0"/>
                </a:solidFill>
                <a:latin typeface="微软雅黑" pitchFamily="34" charset="-122"/>
                <a:ea typeface="微软雅黑" pitchFamily="34" charset="-122"/>
              </a:rPr>
              <a:t> de </a:t>
            </a:r>
            <a:r>
              <a:rPr lang="en-US" altLang="zh-CN" sz="4400" b="1" dirty="0" err="1">
                <a:solidFill>
                  <a:srgbClr val="0070C0"/>
                </a:solidFill>
                <a:latin typeface="微软雅黑" pitchFamily="34" charset="-122"/>
                <a:ea typeface="微软雅黑" pitchFamily="34" charset="-122"/>
              </a:rPr>
              <a:t>Energía</a:t>
            </a:r>
            <a:endParaRPr lang="en-US" altLang="zh-CN" sz="4400" b="1" dirty="0">
              <a:solidFill>
                <a:srgbClr val="0070C0"/>
              </a:solidFill>
              <a:latin typeface="微软雅黑" pitchFamily="34" charset="-122"/>
              <a:ea typeface="微软雅黑" pitchFamily="34" charset="-122"/>
            </a:endParaRPr>
          </a:p>
        </p:txBody>
      </p:sp>
      <p:sp>
        <p:nvSpPr>
          <p:cNvPr id="15" name="矩形 14">
            <a:extLst>
              <a:ext uri="{FF2B5EF4-FFF2-40B4-BE49-F238E27FC236}">
                <a16:creationId xmlns:a16="http://schemas.microsoft.com/office/drawing/2014/main" id="{1DEC9DA0-4130-A152-A3DA-6621B37A1EF8}"/>
              </a:ext>
            </a:extLst>
          </p:cNvPr>
          <p:cNvSpPr/>
          <p:nvPr/>
        </p:nvSpPr>
        <p:spPr>
          <a:xfrm>
            <a:off x="8556132" y="3532366"/>
            <a:ext cx="1885003" cy="369332"/>
          </a:xfrm>
          <a:prstGeom prst="rect">
            <a:avLst/>
          </a:prstGeom>
        </p:spPr>
        <p:txBody>
          <a:bodyPr wrap="none">
            <a:spAutoFit/>
          </a:bodyPr>
          <a:lstStyle/>
          <a:p>
            <a:r>
              <a:rPr lang="en-US" altLang="zh-CN" dirty="0" err="1">
                <a:solidFill>
                  <a:schemeClr val="accent5">
                    <a:lumMod val="50000"/>
                  </a:schemeClr>
                </a:solidFill>
              </a:rPr>
              <a:t>Ahorro</a:t>
            </a:r>
            <a:r>
              <a:rPr lang="en-US" altLang="zh-CN" dirty="0">
                <a:solidFill>
                  <a:schemeClr val="accent5">
                    <a:lumMod val="50000"/>
                  </a:schemeClr>
                </a:solidFill>
              </a:rPr>
              <a:t> de </a:t>
            </a:r>
            <a:r>
              <a:rPr lang="en-US" altLang="zh-CN" dirty="0" err="1">
                <a:solidFill>
                  <a:schemeClr val="accent5">
                    <a:lumMod val="50000"/>
                  </a:schemeClr>
                </a:solidFill>
              </a:rPr>
              <a:t>Energía</a:t>
            </a:r>
            <a:endParaRPr lang="zh-CN" altLang="en-US" dirty="0">
              <a:solidFill>
                <a:schemeClr val="accent5">
                  <a:lumMod val="50000"/>
                </a:schemeClr>
              </a:solidFill>
            </a:endParaRPr>
          </a:p>
        </p:txBody>
      </p:sp>
      <p:grpSp>
        <p:nvGrpSpPr>
          <p:cNvPr id="16" name="组合 15">
            <a:extLst>
              <a:ext uri="{FF2B5EF4-FFF2-40B4-BE49-F238E27FC236}">
                <a16:creationId xmlns:a16="http://schemas.microsoft.com/office/drawing/2014/main" id="{D374E338-9FE0-5A98-4AF3-29DFF1831C91}"/>
              </a:ext>
            </a:extLst>
          </p:cNvPr>
          <p:cNvGrpSpPr/>
          <p:nvPr/>
        </p:nvGrpSpPr>
        <p:grpSpPr>
          <a:xfrm>
            <a:off x="10559702" y="3683144"/>
            <a:ext cx="1252780" cy="113577"/>
            <a:chOff x="9306922" y="3016002"/>
            <a:chExt cx="1252780" cy="113577"/>
          </a:xfrm>
        </p:grpSpPr>
        <p:sp>
          <p:nvSpPr>
            <p:cNvPr id="18" name="矩形 17">
              <a:extLst>
                <a:ext uri="{FF2B5EF4-FFF2-40B4-BE49-F238E27FC236}">
                  <a16:creationId xmlns:a16="http://schemas.microsoft.com/office/drawing/2014/main" id="{03AB8445-A38E-ABE2-AA6A-9EC355F20590}"/>
                </a:ext>
              </a:extLst>
            </p:cNvPr>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D380BA18-F56D-0C0D-BCC7-0B153068145C}"/>
                </a:ext>
              </a:extLst>
            </p:cNvPr>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a:extLst>
              <a:ext uri="{FF2B5EF4-FFF2-40B4-BE49-F238E27FC236}">
                <a16:creationId xmlns:a16="http://schemas.microsoft.com/office/drawing/2014/main" id="{4628A54C-A9FA-CDF5-FE2D-50A717454BB7}"/>
              </a:ext>
            </a:extLst>
          </p:cNvPr>
          <p:cNvSpPr txBox="1"/>
          <p:nvPr/>
        </p:nvSpPr>
        <p:spPr>
          <a:xfrm>
            <a:off x="10631710" y="332656"/>
            <a:ext cx="1224136" cy="369332"/>
          </a:xfrm>
          <a:prstGeom prst="rect">
            <a:avLst/>
          </a:prstGeom>
          <a:solidFill>
            <a:srgbClr val="CFCFCF"/>
          </a:solidFill>
        </p:spPr>
        <p:txBody>
          <a:bodyPr wrap="square" rtlCol="0">
            <a:spAutoFit/>
          </a:bodyPr>
          <a:lstStyle/>
          <a:p>
            <a:r>
              <a:rPr lang="en-US" altLang="zh-CN" dirty="0" err="1"/>
              <a:t>Página</a:t>
            </a:r>
            <a:r>
              <a:rPr lang="en-US" altLang="zh-CN" dirty="0"/>
              <a:t> 17</a:t>
            </a:r>
            <a:endParaRPr lang="zh-CN" altLang="en-US" dirty="0"/>
          </a:p>
        </p:txBody>
      </p:sp>
    </p:spTree>
    <p:extLst>
      <p:ext uri="{BB962C8B-B14F-4D97-AF65-F5344CB8AC3E}">
        <p14:creationId xmlns:p14="http://schemas.microsoft.com/office/powerpoint/2010/main" val="1285829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26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3800"/>
                            </p:stCondLst>
                            <p:childTnLst>
                              <p:par>
                                <p:cTn id="32" presetID="49" presetClass="entr" presetSubtype="0" decel="10000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fltVal val="0"/>
                                          </p:val>
                                        </p:tav>
                                        <p:tav tm="100000">
                                          <p:val>
                                            <p:strVal val="#ppt_w"/>
                                          </p:val>
                                        </p:tav>
                                      </p:tavLst>
                                    </p:anim>
                                    <p:anim calcmode="lin" valueType="num">
                                      <p:cBhvr>
                                        <p:cTn id="35" dur="250" fill="hold"/>
                                        <p:tgtEl>
                                          <p:spTgt spid="16"/>
                                        </p:tgtEl>
                                        <p:attrNameLst>
                                          <p:attrName>ppt_h</p:attrName>
                                        </p:attrNameLst>
                                      </p:cBhvr>
                                      <p:tavLst>
                                        <p:tav tm="0">
                                          <p:val>
                                            <p:fltVal val="0"/>
                                          </p:val>
                                        </p:tav>
                                        <p:tav tm="100000">
                                          <p:val>
                                            <p:strVal val="#ppt_h"/>
                                          </p:val>
                                        </p:tav>
                                      </p:tavLst>
                                    </p:anim>
                                    <p:anim calcmode="lin" valueType="num">
                                      <p:cBhvr>
                                        <p:cTn id="36" dur="250" fill="hold"/>
                                        <p:tgtEl>
                                          <p:spTgt spid="16"/>
                                        </p:tgtEl>
                                        <p:attrNameLst>
                                          <p:attrName>style.rotation</p:attrName>
                                        </p:attrNameLst>
                                      </p:cBhvr>
                                      <p:tavLst>
                                        <p:tav tm="0">
                                          <p:val>
                                            <p:fltVal val="360"/>
                                          </p:val>
                                        </p:tav>
                                        <p:tav tm="100000">
                                          <p:val>
                                            <p:fltVal val="0"/>
                                          </p:val>
                                        </p:tav>
                                      </p:tavLst>
                                    </p:anim>
                                    <p:animEffect transition="in" filter="fade">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p:bldP spid="35" grpId="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646" y="188640"/>
            <a:ext cx="3816424"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Ahorro</a:t>
            </a:r>
            <a:r>
              <a:rPr lang="en-US" altLang="zh-CN" sz="2800" b="1" dirty="0">
                <a:solidFill>
                  <a:schemeClr val="accent5">
                    <a:lumMod val="50000"/>
                  </a:schemeClr>
                </a:solidFill>
                <a:latin typeface="微软雅黑" pitchFamily="34" charset="-122"/>
                <a:ea typeface="微软雅黑" pitchFamily="34" charset="-122"/>
              </a:rPr>
              <a:t> de </a:t>
            </a:r>
            <a:r>
              <a:rPr lang="en-US" altLang="zh-CN" sz="2800" b="1" dirty="0" err="1">
                <a:solidFill>
                  <a:schemeClr val="accent5">
                    <a:lumMod val="50000"/>
                  </a:schemeClr>
                </a:solidFill>
                <a:latin typeface="微软雅黑" pitchFamily="34" charset="-122"/>
                <a:ea typeface="微软雅黑" pitchFamily="34" charset="-122"/>
              </a:rPr>
              <a:t>energía</a:t>
            </a:r>
            <a:endParaRPr lang="zh-CN" altLang="en-US" sz="2800" b="1" dirty="0">
              <a:solidFill>
                <a:schemeClr val="accent5">
                  <a:lumMod val="50000"/>
                </a:schemeClr>
              </a:solidFill>
              <a:latin typeface="微软雅黑" pitchFamily="34" charset="-122"/>
              <a:ea typeface="微软雅黑" pitchFamily="34" charset="-122"/>
            </a:endParaRPr>
          </a:p>
        </p:txBody>
      </p:sp>
      <p:sp>
        <p:nvSpPr>
          <p:cNvPr id="297" name="文本框 51"/>
          <p:cNvSpPr txBox="1"/>
          <p:nvPr/>
        </p:nvSpPr>
        <p:spPr>
          <a:xfrm>
            <a:off x="8831510" y="3789040"/>
            <a:ext cx="2880319" cy="2790508"/>
          </a:xfrm>
          <a:prstGeom prst="rect">
            <a:avLst/>
          </a:prstGeom>
          <a:noFill/>
        </p:spPr>
        <p:txBody>
          <a:bodyPr wrap="square" rtlCol="0">
            <a:spAutoFit/>
          </a:bodyPr>
          <a:lstStyle/>
          <a:p>
            <a:pPr>
              <a:lnSpc>
                <a:spcPct val="120000"/>
              </a:lnSpc>
            </a:pPr>
            <a:r>
              <a:rPr lang="es-ES" altLang="zh-CN" sz="1050" dirty="0">
                <a:solidFill>
                  <a:schemeClr val="tx1">
                    <a:lumMod val="65000"/>
                    <a:lumOff val="35000"/>
                  </a:schemeClr>
                </a:solidFill>
                <a:latin typeface="微软雅黑" panose="020B0503020204020204" pitchFamily="34" charset="-122"/>
                <a:ea typeface="微软雅黑" panose="020B0503020204020204" pitchFamily="34" charset="-122"/>
              </a:rPr>
              <a:t>En las zonas donde se necesita calefacción, como las viviendas domésticas del norte de China, el 80 % de la energía se destina a la calefacción de baja temperatura, el 17 % al agua caliente, el 14 % a los aparatos eléctricos, el 4 % a la iluminación y sólo el 1 % a la refrigeración. La calefacción representa la mayor parte del consumo de energía en el hogar.</a:t>
            </a:r>
          </a:p>
          <a:p>
            <a:pPr>
              <a:lnSpc>
                <a:spcPct val="120000"/>
              </a:lnSpc>
            </a:pPr>
            <a:r>
              <a:rPr lang="es-ES" altLang="zh-CN" sz="1050" dirty="0">
                <a:solidFill>
                  <a:schemeClr val="tx1">
                    <a:lumMod val="65000"/>
                    <a:lumOff val="35000"/>
                  </a:schemeClr>
                </a:solidFill>
                <a:latin typeface="微软雅黑" panose="020B0503020204020204" pitchFamily="34" charset="-122"/>
                <a:ea typeface="微软雅黑" panose="020B0503020204020204" pitchFamily="34" charset="-122"/>
              </a:rPr>
              <a:t>El PVT resuelve la mayor parte de las necesidades de calefacción y electricidad, lo que lo convierte en un verdadero edificio energía cero.</a:t>
            </a:r>
          </a:p>
        </p:txBody>
      </p:sp>
      <p:grpSp>
        <p:nvGrpSpPr>
          <p:cNvPr id="306" name="组合 305"/>
          <p:cNvGrpSpPr/>
          <p:nvPr/>
        </p:nvGrpSpPr>
        <p:grpSpPr>
          <a:xfrm>
            <a:off x="10315534" y="1963276"/>
            <a:ext cx="976161" cy="1070222"/>
            <a:chOff x="3689350" y="833438"/>
            <a:chExt cx="4794250" cy="5256213"/>
          </a:xfrm>
          <a:solidFill>
            <a:schemeClr val="accent5">
              <a:lumMod val="50000"/>
            </a:schemeClr>
          </a:solidFill>
        </p:grpSpPr>
        <p:sp>
          <p:nvSpPr>
            <p:cNvPr id="307" name="Rectangle 161"/>
            <p:cNvSpPr>
              <a:spLocks noChangeArrowheads="1"/>
            </p:cNvSpPr>
            <p:nvPr/>
          </p:nvSpPr>
          <p:spPr bwMode="auto">
            <a:xfrm>
              <a:off x="7883525" y="4991101"/>
              <a:ext cx="600075" cy="973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62"/>
            <p:cNvSpPr>
              <a:spLocks/>
            </p:cNvSpPr>
            <p:nvPr/>
          </p:nvSpPr>
          <p:spPr bwMode="auto">
            <a:xfrm>
              <a:off x="3689350" y="4281488"/>
              <a:ext cx="4129088" cy="1808163"/>
            </a:xfrm>
            <a:custGeom>
              <a:avLst/>
              <a:gdLst>
                <a:gd name="T0" fmla="*/ 1099 w 1099"/>
                <a:gd name="T1" fmla="*/ 210 h 481"/>
                <a:gd name="T2" fmla="*/ 1099 w 1099"/>
                <a:gd name="T3" fmla="*/ 423 h 481"/>
                <a:gd name="T4" fmla="*/ 825 w 1099"/>
                <a:gd name="T5" fmla="*/ 450 h 481"/>
                <a:gd name="T6" fmla="*/ 476 w 1099"/>
                <a:gd name="T7" fmla="*/ 450 h 481"/>
                <a:gd name="T8" fmla="*/ 264 w 1099"/>
                <a:gd name="T9" fmla="*/ 369 h 481"/>
                <a:gd name="T10" fmla="*/ 97 w 1099"/>
                <a:gd name="T11" fmla="*/ 241 h 481"/>
                <a:gd name="T12" fmla="*/ 27 w 1099"/>
                <a:gd name="T13" fmla="*/ 105 h 481"/>
                <a:gd name="T14" fmla="*/ 9 w 1099"/>
                <a:gd name="T15" fmla="*/ 33 h 481"/>
                <a:gd name="T16" fmla="*/ 86 w 1099"/>
                <a:gd name="T17" fmla="*/ 35 h 481"/>
                <a:gd name="T18" fmla="*/ 163 w 1099"/>
                <a:gd name="T19" fmla="*/ 167 h 481"/>
                <a:gd name="T20" fmla="*/ 346 w 1099"/>
                <a:gd name="T21" fmla="*/ 268 h 481"/>
                <a:gd name="T22" fmla="*/ 528 w 1099"/>
                <a:gd name="T23" fmla="*/ 268 h 481"/>
                <a:gd name="T24" fmla="*/ 633 w 1099"/>
                <a:gd name="T25" fmla="*/ 217 h 481"/>
                <a:gd name="T26" fmla="*/ 505 w 1099"/>
                <a:gd name="T27" fmla="*/ 217 h 481"/>
                <a:gd name="T28" fmla="*/ 404 w 1099"/>
                <a:gd name="T29" fmla="*/ 147 h 481"/>
                <a:gd name="T30" fmla="*/ 478 w 1099"/>
                <a:gd name="T31" fmla="*/ 105 h 481"/>
                <a:gd name="T32" fmla="*/ 540 w 1099"/>
                <a:gd name="T33" fmla="*/ 105 h 481"/>
                <a:gd name="T34" fmla="*/ 723 w 1099"/>
                <a:gd name="T35" fmla="*/ 105 h 481"/>
                <a:gd name="T36" fmla="*/ 797 w 1099"/>
                <a:gd name="T37" fmla="*/ 124 h 481"/>
                <a:gd name="T38" fmla="*/ 945 w 1099"/>
                <a:gd name="T39" fmla="*/ 190 h 481"/>
                <a:gd name="T40" fmla="*/ 1047 w 1099"/>
                <a:gd name="T41" fmla="*/ 210 h 481"/>
                <a:gd name="T42" fmla="*/ 1099 w 1099"/>
                <a:gd name="T43" fmla="*/ 2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9" h="481">
                  <a:moveTo>
                    <a:pt x="1099" y="210"/>
                  </a:moveTo>
                  <a:cubicBezTo>
                    <a:pt x="1099" y="423"/>
                    <a:pt x="1099" y="423"/>
                    <a:pt x="1099" y="423"/>
                  </a:cubicBezTo>
                  <a:cubicBezTo>
                    <a:pt x="1099" y="423"/>
                    <a:pt x="892" y="431"/>
                    <a:pt x="825" y="450"/>
                  </a:cubicBezTo>
                  <a:cubicBezTo>
                    <a:pt x="825" y="450"/>
                    <a:pt x="664" y="481"/>
                    <a:pt x="476" y="450"/>
                  </a:cubicBezTo>
                  <a:cubicBezTo>
                    <a:pt x="412" y="440"/>
                    <a:pt x="264" y="369"/>
                    <a:pt x="264" y="369"/>
                  </a:cubicBezTo>
                  <a:cubicBezTo>
                    <a:pt x="97" y="241"/>
                    <a:pt x="97" y="241"/>
                    <a:pt x="97" y="241"/>
                  </a:cubicBezTo>
                  <a:cubicBezTo>
                    <a:pt x="97" y="241"/>
                    <a:pt x="62" y="179"/>
                    <a:pt x="27" y="105"/>
                  </a:cubicBezTo>
                  <a:cubicBezTo>
                    <a:pt x="19" y="87"/>
                    <a:pt x="0" y="53"/>
                    <a:pt x="9" y="33"/>
                  </a:cubicBezTo>
                  <a:cubicBezTo>
                    <a:pt x="24" y="0"/>
                    <a:pt x="66" y="13"/>
                    <a:pt x="86" y="35"/>
                  </a:cubicBezTo>
                  <a:cubicBezTo>
                    <a:pt x="163" y="167"/>
                    <a:pt x="163" y="167"/>
                    <a:pt x="163" y="167"/>
                  </a:cubicBezTo>
                  <a:cubicBezTo>
                    <a:pt x="346" y="268"/>
                    <a:pt x="346" y="268"/>
                    <a:pt x="346" y="268"/>
                  </a:cubicBezTo>
                  <a:cubicBezTo>
                    <a:pt x="346" y="268"/>
                    <a:pt x="451" y="268"/>
                    <a:pt x="528" y="268"/>
                  </a:cubicBezTo>
                  <a:cubicBezTo>
                    <a:pt x="606" y="268"/>
                    <a:pt x="633" y="217"/>
                    <a:pt x="633" y="217"/>
                  </a:cubicBezTo>
                  <a:cubicBezTo>
                    <a:pt x="633" y="217"/>
                    <a:pt x="583" y="217"/>
                    <a:pt x="505" y="217"/>
                  </a:cubicBezTo>
                  <a:cubicBezTo>
                    <a:pt x="427" y="217"/>
                    <a:pt x="404" y="202"/>
                    <a:pt x="404" y="147"/>
                  </a:cubicBezTo>
                  <a:cubicBezTo>
                    <a:pt x="404" y="93"/>
                    <a:pt x="478" y="105"/>
                    <a:pt x="478" y="105"/>
                  </a:cubicBezTo>
                  <a:cubicBezTo>
                    <a:pt x="540" y="105"/>
                    <a:pt x="540" y="105"/>
                    <a:pt x="540" y="105"/>
                  </a:cubicBezTo>
                  <a:cubicBezTo>
                    <a:pt x="540" y="105"/>
                    <a:pt x="676" y="105"/>
                    <a:pt x="723" y="105"/>
                  </a:cubicBezTo>
                  <a:cubicBezTo>
                    <a:pt x="771" y="105"/>
                    <a:pt x="797" y="124"/>
                    <a:pt x="797" y="124"/>
                  </a:cubicBezTo>
                  <a:cubicBezTo>
                    <a:pt x="945" y="190"/>
                    <a:pt x="945" y="190"/>
                    <a:pt x="945" y="190"/>
                  </a:cubicBezTo>
                  <a:cubicBezTo>
                    <a:pt x="945" y="190"/>
                    <a:pt x="995" y="210"/>
                    <a:pt x="1047" y="210"/>
                  </a:cubicBezTo>
                  <a:cubicBezTo>
                    <a:pt x="1099" y="210"/>
                    <a:pt x="1099" y="210"/>
                    <a:pt x="1099"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63"/>
            <p:cNvSpPr>
              <a:spLocks/>
            </p:cNvSpPr>
            <p:nvPr/>
          </p:nvSpPr>
          <p:spPr bwMode="auto">
            <a:xfrm>
              <a:off x="7319963" y="3703638"/>
              <a:ext cx="258763" cy="292100"/>
            </a:xfrm>
            <a:custGeom>
              <a:avLst/>
              <a:gdLst>
                <a:gd name="T0" fmla="*/ 69 w 69"/>
                <a:gd name="T1" fmla="*/ 31 h 78"/>
                <a:gd name="T2" fmla="*/ 69 w 69"/>
                <a:gd name="T3" fmla="*/ 78 h 78"/>
                <a:gd name="T4" fmla="*/ 5 w 69"/>
                <a:gd name="T5" fmla="*/ 78 h 78"/>
                <a:gd name="T6" fmla="*/ 12 w 69"/>
                <a:gd name="T7" fmla="*/ 66 h 78"/>
                <a:gd name="T8" fmla="*/ 0 w 69"/>
                <a:gd name="T9" fmla="*/ 21 h 78"/>
                <a:gd name="T10" fmla="*/ 30 w 69"/>
                <a:gd name="T11" fmla="*/ 0 h 78"/>
                <a:gd name="T12" fmla="*/ 69 w 69"/>
                <a:gd name="T13" fmla="*/ 3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31"/>
                  </a:moveTo>
                  <a:cubicBezTo>
                    <a:pt x="69" y="63"/>
                    <a:pt x="69" y="78"/>
                    <a:pt x="69" y="78"/>
                  </a:cubicBezTo>
                  <a:cubicBezTo>
                    <a:pt x="5" y="78"/>
                    <a:pt x="5" y="78"/>
                    <a:pt x="5" y="78"/>
                  </a:cubicBezTo>
                  <a:cubicBezTo>
                    <a:pt x="12" y="66"/>
                    <a:pt x="12" y="66"/>
                    <a:pt x="12" y="66"/>
                  </a:cubicBezTo>
                  <a:cubicBezTo>
                    <a:pt x="0" y="21"/>
                    <a:pt x="0" y="21"/>
                    <a:pt x="0" y="21"/>
                  </a:cubicBezTo>
                  <a:cubicBezTo>
                    <a:pt x="13" y="20"/>
                    <a:pt x="25" y="12"/>
                    <a:pt x="30" y="0"/>
                  </a:cubicBezTo>
                  <a:cubicBezTo>
                    <a:pt x="49" y="5"/>
                    <a:pt x="69" y="15"/>
                    <a:pt x="6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64"/>
            <p:cNvSpPr>
              <a:spLocks noEditPoints="1"/>
            </p:cNvSpPr>
            <p:nvPr/>
          </p:nvSpPr>
          <p:spPr bwMode="auto">
            <a:xfrm>
              <a:off x="5053013" y="833438"/>
              <a:ext cx="2454275" cy="2452688"/>
            </a:xfrm>
            <a:custGeom>
              <a:avLst/>
              <a:gdLst>
                <a:gd name="T0" fmla="*/ 653 w 653"/>
                <a:gd name="T1" fmla="*/ 282 h 653"/>
                <a:gd name="T2" fmla="*/ 653 w 653"/>
                <a:gd name="T3" fmla="*/ 371 h 653"/>
                <a:gd name="T4" fmla="*/ 605 w 653"/>
                <a:gd name="T5" fmla="*/ 371 h 653"/>
                <a:gd name="T6" fmla="*/ 555 w 653"/>
                <a:gd name="T7" fmla="*/ 492 h 653"/>
                <a:gd name="T8" fmla="*/ 589 w 653"/>
                <a:gd name="T9" fmla="*/ 526 h 653"/>
                <a:gd name="T10" fmla="*/ 526 w 653"/>
                <a:gd name="T11" fmla="*/ 589 h 653"/>
                <a:gd name="T12" fmla="*/ 492 w 653"/>
                <a:gd name="T13" fmla="*/ 555 h 653"/>
                <a:gd name="T14" fmla="*/ 371 w 653"/>
                <a:gd name="T15" fmla="*/ 605 h 653"/>
                <a:gd name="T16" fmla="*/ 371 w 653"/>
                <a:gd name="T17" fmla="*/ 653 h 653"/>
                <a:gd name="T18" fmla="*/ 282 w 653"/>
                <a:gd name="T19" fmla="*/ 653 h 653"/>
                <a:gd name="T20" fmla="*/ 282 w 653"/>
                <a:gd name="T21" fmla="*/ 605 h 653"/>
                <a:gd name="T22" fmla="*/ 161 w 653"/>
                <a:gd name="T23" fmla="*/ 555 h 653"/>
                <a:gd name="T24" fmla="*/ 127 w 653"/>
                <a:gd name="T25" fmla="*/ 589 h 653"/>
                <a:gd name="T26" fmla="*/ 64 w 653"/>
                <a:gd name="T27" fmla="*/ 526 h 653"/>
                <a:gd name="T28" fmla="*/ 98 w 653"/>
                <a:gd name="T29" fmla="*/ 492 h 653"/>
                <a:gd name="T30" fmla="*/ 48 w 653"/>
                <a:gd name="T31" fmla="*/ 371 h 653"/>
                <a:gd name="T32" fmla="*/ 0 w 653"/>
                <a:gd name="T33" fmla="*/ 371 h 653"/>
                <a:gd name="T34" fmla="*/ 0 w 653"/>
                <a:gd name="T35" fmla="*/ 282 h 653"/>
                <a:gd name="T36" fmla="*/ 48 w 653"/>
                <a:gd name="T37" fmla="*/ 282 h 653"/>
                <a:gd name="T38" fmla="*/ 98 w 653"/>
                <a:gd name="T39" fmla="*/ 161 h 653"/>
                <a:gd name="T40" fmla="*/ 64 w 653"/>
                <a:gd name="T41" fmla="*/ 127 h 653"/>
                <a:gd name="T42" fmla="*/ 127 w 653"/>
                <a:gd name="T43" fmla="*/ 64 h 653"/>
                <a:gd name="T44" fmla="*/ 161 w 653"/>
                <a:gd name="T45" fmla="*/ 98 h 653"/>
                <a:gd name="T46" fmla="*/ 282 w 653"/>
                <a:gd name="T47" fmla="*/ 48 h 653"/>
                <a:gd name="T48" fmla="*/ 282 w 653"/>
                <a:gd name="T49" fmla="*/ 0 h 653"/>
                <a:gd name="T50" fmla="*/ 371 w 653"/>
                <a:gd name="T51" fmla="*/ 0 h 653"/>
                <a:gd name="T52" fmla="*/ 371 w 653"/>
                <a:gd name="T53" fmla="*/ 48 h 653"/>
                <a:gd name="T54" fmla="*/ 492 w 653"/>
                <a:gd name="T55" fmla="*/ 98 h 653"/>
                <a:gd name="T56" fmla="*/ 526 w 653"/>
                <a:gd name="T57" fmla="*/ 64 h 653"/>
                <a:gd name="T58" fmla="*/ 589 w 653"/>
                <a:gd name="T59" fmla="*/ 127 h 653"/>
                <a:gd name="T60" fmla="*/ 555 w 653"/>
                <a:gd name="T61" fmla="*/ 161 h 653"/>
                <a:gd name="T62" fmla="*/ 605 w 653"/>
                <a:gd name="T63" fmla="*/ 282 h 653"/>
                <a:gd name="T64" fmla="*/ 653 w 653"/>
                <a:gd name="T65" fmla="*/ 282 h 653"/>
                <a:gd name="T66" fmla="*/ 583 w 653"/>
                <a:gd name="T67" fmla="*/ 326 h 653"/>
                <a:gd name="T68" fmla="*/ 326 w 653"/>
                <a:gd name="T69" fmla="*/ 70 h 653"/>
                <a:gd name="T70" fmla="*/ 70 w 653"/>
                <a:gd name="T71" fmla="*/ 326 h 653"/>
                <a:gd name="T72" fmla="*/ 326 w 653"/>
                <a:gd name="T73" fmla="*/ 583 h 653"/>
                <a:gd name="T74" fmla="*/ 583 w 653"/>
                <a:gd name="T75" fmla="*/ 3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3" h="653">
                  <a:moveTo>
                    <a:pt x="653" y="282"/>
                  </a:moveTo>
                  <a:cubicBezTo>
                    <a:pt x="653" y="371"/>
                    <a:pt x="653" y="371"/>
                    <a:pt x="653" y="371"/>
                  </a:cubicBezTo>
                  <a:cubicBezTo>
                    <a:pt x="605" y="371"/>
                    <a:pt x="605" y="371"/>
                    <a:pt x="605" y="371"/>
                  </a:cubicBezTo>
                  <a:cubicBezTo>
                    <a:pt x="598" y="416"/>
                    <a:pt x="580" y="457"/>
                    <a:pt x="555" y="492"/>
                  </a:cubicBezTo>
                  <a:cubicBezTo>
                    <a:pt x="589" y="526"/>
                    <a:pt x="589" y="526"/>
                    <a:pt x="589" y="526"/>
                  </a:cubicBezTo>
                  <a:cubicBezTo>
                    <a:pt x="526" y="589"/>
                    <a:pt x="526" y="589"/>
                    <a:pt x="526" y="589"/>
                  </a:cubicBezTo>
                  <a:cubicBezTo>
                    <a:pt x="492" y="555"/>
                    <a:pt x="492" y="555"/>
                    <a:pt x="492" y="555"/>
                  </a:cubicBezTo>
                  <a:cubicBezTo>
                    <a:pt x="457" y="580"/>
                    <a:pt x="416" y="598"/>
                    <a:pt x="371" y="605"/>
                  </a:cubicBezTo>
                  <a:cubicBezTo>
                    <a:pt x="371" y="653"/>
                    <a:pt x="371" y="653"/>
                    <a:pt x="371" y="653"/>
                  </a:cubicBezTo>
                  <a:cubicBezTo>
                    <a:pt x="282" y="653"/>
                    <a:pt x="282" y="653"/>
                    <a:pt x="282" y="653"/>
                  </a:cubicBezTo>
                  <a:cubicBezTo>
                    <a:pt x="282" y="605"/>
                    <a:pt x="282" y="605"/>
                    <a:pt x="282" y="605"/>
                  </a:cubicBezTo>
                  <a:cubicBezTo>
                    <a:pt x="237" y="598"/>
                    <a:pt x="196" y="580"/>
                    <a:pt x="161" y="555"/>
                  </a:cubicBezTo>
                  <a:cubicBezTo>
                    <a:pt x="127" y="589"/>
                    <a:pt x="127" y="589"/>
                    <a:pt x="127" y="589"/>
                  </a:cubicBezTo>
                  <a:cubicBezTo>
                    <a:pt x="64" y="526"/>
                    <a:pt x="64" y="526"/>
                    <a:pt x="64" y="526"/>
                  </a:cubicBezTo>
                  <a:cubicBezTo>
                    <a:pt x="98" y="492"/>
                    <a:pt x="98" y="492"/>
                    <a:pt x="98" y="492"/>
                  </a:cubicBezTo>
                  <a:cubicBezTo>
                    <a:pt x="73" y="457"/>
                    <a:pt x="55" y="416"/>
                    <a:pt x="48" y="371"/>
                  </a:cubicBezTo>
                  <a:cubicBezTo>
                    <a:pt x="0" y="371"/>
                    <a:pt x="0" y="371"/>
                    <a:pt x="0" y="371"/>
                  </a:cubicBezTo>
                  <a:cubicBezTo>
                    <a:pt x="0" y="282"/>
                    <a:pt x="0" y="282"/>
                    <a:pt x="0" y="282"/>
                  </a:cubicBezTo>
                  <a:cubicBezTo>
                    <a:pt x="48" y="282"/>
                    <a:pt x="48" y="282"/>
                    <a:pt x="48" y="282"/>
                  </a:cubicBezTo>
                  <a:cubicBezTo>
                    <a:pt x="55" y="237"/>
                    <a:pt x="73" y="196"/>
                    <a:pt x="98" y="161"/>
                  </a:cubicBezTo>
                  <a:cubicBezTo>
                    <a:pt x="64" y="127"/>
                    <a:pt x="64" y="127"/>
                    <a:pt x="64" y="127"/>
                  </a:cubicBezTo>
                  <a:cubicBezTo>
                    <a:pt x="127" y="64"/>
                    <a:pt x="127" y="64"/>
                    <a:pt x="127" y="64"/>
                  </a:cubicBezTo>
                  <a:cubicBezTo>
                    <a:pt x="161" y="98"/>
                    <a:pt x="161" y="98"/>
                    <a:pt x="161" y="98"/>
                  </a:cubicBezTo>
                  <a:cubicBezTo>
                    <a:pt x="196" y="73"/>
                    <a:pt x="237" y="55"/>
                    <a:pt x="282" y="48"/>
                  </a:cubicBezTo>
                  <a:cubicBezTo>
                    <a:pt x="282" y="0"/>
                    <a:pt x="282" y="0"/>
                    <a:pt x="282" y="0"/>
                  </a:cubicBezTo>
                  <a:cubicBezTo>
                    <a:pt x="371" y="0"/>
                    <a:pt x="371" y="0"/>
                    <a:pt x="371" y="0"/>
                  </a:cubicBezTo>
                  <a:cubicBezTo>
                    <a:pt x="371" y="48"/>
                    <a:pt x="371" y="48"/>
                    <a:pt x="371" y="48"/>
                  </a:cubicBezTo>
                  <a:cubicBezTo>
                    <a:pt x="416" y="55"/>
                    <a:pt x="457" y="73"/>
                    <a:pt x="492" y="98"/>
                  </a:cubicBezTo>
                  <a:cubicBezTo>
                    <a:pt x="526" y="64"/>
                    <a:pt x="526" y="64"/>
                    <a:pt x="526" y="64"/>
                  </a:cubicBezTo>
                  <a:cubicBezTo>
                    <a:pt x="589" y="127"/>
                    <a:pt x="589" y="127"/>
                    <a:pt x="589" y="127"/>
                  </a:cubicBezTo>
                  <a:cubicBezTo>
                    <a:pt x="555" y="161"/>
                    <a:pt x="555" y="161"/>
                    <a:pt x="555" y="161"/>
                  </a:cubicBezTo>
                  <a:cubicBezTo>
                    <a:pt x="580" y="196"/>
                    <a:pt x="598" y="237"/>
                    <a:pt x="605" y="282"/>
                  </a:cubicBezTo>
                  <a:lnTo>
                    <a:pt x="653" y="282"/>
                  </a:lnTo>
                  <a:close/>
                  <a:moveTo>
                    <a:pt x="583" y="326"/>
                  </a:moveTo>
                  <a:cubicBezTo>
                    <a:pt x="583" y="185"/>
                    <a:pt x="468" y="70"/>
                    <a:pt x="326" y="70"/>
                  </a:cubicBezTo>
                  <a:cubicBezTo>
                    <a:pt x="185" y="70"/>
                    <a:pt x="70" y="185"/>
                    <a:pt x="70" y="326"/>
                  </a:cubicBezTo>
                  <a:cubicBezTo>
                    <a:pt x="70" y="468"/>
                    <a:pt x="185" y="583"/>
                    <a:pt x="326" y="583"/>
                  </a:cubicBezTo>
                  <a:cubicBezTo>
                    <a:pt x="468" y="583"/>
                    <a:pt x="583" y="468"/>
                    <a:pt x="583" y="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65"/>
            <p:cNvSpPr>
              <a:spLocks noEditPoints="1"/>
            </p:cNvSpPr>
            <p:nvPr/>
          </p:nvSpPr>
          <p:spPr bwMode="auto">
            <a:xfrm>
              <a:off x="7153275" y="3421063"/>
              <a:ext cx="304800" cy="301625"/>
            </a:xfrm>
            <a:custGeom>
              <a:avLst/>
              <a:gdLst>
                <a:gd name="T0" fmla="*/ 40 w 81"/>
                <a:gd name="T1" fmla="*/ 0 h 80"/>
                <a:gd name="T2" fmla="*/ 81 w 81"/>
                <a:gd name="T3" fmla="*/ 40 h 80"/>
                <a:gd name="T4" fmla="*/ 40 w 81"/>
                <a:gd name="T5" fmla="*/ 80 h 80"/>
                <a:gd name="T6" fmla="*/ 0 w 81"/>
                <a:gd name="T7" fmla="*/ 40 h 80"/>
                <a:gd name="T8" fmla="*/ 40 w 81"/>
                <a:gd name="T9" fmla="*/ 0 h 80"/>
                <a:gd name="T10" fmla="*/ 48 w 81"/>
                <a:gd name="T11" fmla="*/ 67 h 80"/>
                <a:gd name="T12" fmla="*/ 74 w 81"/>
                <a:gd name="T13" fmla="*/ 39 h 80"/>
                <a:gd name="T14" fmla="*/ 63 w 81"/>
                <a:gd name="T15" fmla="*/ 16 h 80"/>
                <a:gd name="T16" fmla="*/ 66 w 81"/>
                <a:gd name="T17" fmla="*/ 32 h 80"/>
                <a:gd name="T18" fmla="*/ 48 w 81"/>
                <a:gd name="T19"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0">
                  <a:moveTo>
                    <a:pt x="40" y="0"/>
                  </a:moveTo>
                  <a:cubicBezTo>
                    <a:pt x="63" y="0"/>
                    <a:pt x="81" y="18"/>
                    <a:pt x="81" y="40"/>
                  </a:cubicBezTo>
                  <a:cubicBezTo>
                    <a:pt x="81" y="62"/>
                    <a:pt x="63" y="80"/>
                    <a:pt x="40" y="80"/>
                  </a:cubicBezTo>
                  <a:cubicBezTo>
                    <a:pt x="18" y="80"/>
                    <a:pt x="0" y="62"/>
                    <a:pt x="0" y="40"/>
                  </a:cubicBezTo>
                  <a:cubicBezTo>
                    <a:pt x="0" y="18"/>
                    <a:pt x="18" y="0"/>
                    <a:pt x="40" y="0"/>
                  </a:cubicBezTo>
                  <a:close/>
                  <a:moveTo>
                    <a:pt x="48" y="67"/>
                  </a:moveTo>
                  <a:cubicBezTo>
                    <a:pt x="63" y="66"/>
                    <a:pt x="74" y="53"/>
                    <a:pt x="74" y="39"/>
                  </a:cubicBezTo>
                  <a:cubicBezTo>
                    <a:pt x="74" y="30"/>
                    <a:pt x="69" y="21"/>
                    <a:pt x="63" y="16"/>
                  </a:cubicBezTo>
                  <a:cubicBezTo>
                    <a:pt x="65" y="21"/>
                    <a:pt x="66" y="26"/>
                    <a:pt x="66" y="32"/>
                  </a:cubicBezTo>
                  <a:cubicBezTo>
                    <a:pt x="66" y="46"/>
                    <a:pt x="59" y="59"/>
                    <a:pt x="4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66"/>
            <p:cNvSpPr>
              <a:spLocks/>
            </p:cNvSpPr>
            <p:nvPr/>
          </p:nvSpPr>
          <p:spPr bwMode="auto">
            <a:xfrm>
              <a:off x="7040563" y="3703638"/>
              <a:ext cx="260350" cy="292100"/>
            </a:xfrm>
            <a:custGeom>
              <a:avLst/>
              <a:gdLst>
                <a:gd name="T0" fmla="*/ 69 w 69"/>
                <a:gd name="T1" fmla="*/ 21 h 78"/>
                <a:gd name="T2" fmla="*/ 56 w 69"/>
                <a:gd name="T3" fmla="*/ 66 h 78"/>
                <a:gd name="T4" fmla="*/ 64 w 69"/>
                <a:gd name="T5" fmla="*/ 78 h 78"/>
                <a:gd name="T6" fmla="*/ 0 w 69"/>
                <a:gd name="T7" fmla="*/ 78 h 78"/>
                <a:gd name="T8" fmla="*/ 0 w 69"/>
                <a:gd name="T9" fmla="*/ 31 h 78"/>
                <a:gd name="T10" fmla="*/ 39 w 69"/>
                <a:gd name="T11" fmla="*/ 0 h 78"/>
                <a:gd name="T12" fmla="*/ 69 w 69"/>
                <a:gd name="T13" fmla="*/ 2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21"/>
                  </a:moveTo>
                  <a:cubicBezTo>
                    <a:pt x="56" y="66"/>
                    <a:pt x="56" y="66"/>
                    <a:pt x="56" y="66"/>
                  </a:cubicBezTo>
                  <a:cubicBezTo>
                    <a:pt x="64" y="78"/>
                    <a:pt x="64" y="78"/>
                    <a:pt x="64" y="78"/>
                  </a:cubicBezTo>
                  <a:cubicBezTo>
                    <a:pt x="0" y="78"/>
                    <a:pt x="0" y="78"/>
                    <a:pt x="0" y="78"/>
                  </a:cubicBezTo>
                  <a:cubicBezTo>
                    <a:pt x="0" y="78"/>
                    <a:pt x="0" y="63"/>
                    <a:pt x="0" y="31"/>
                  </a:cubicBezTo>
                  <a:cubicBezTo>
                    <a:pt x="0" y="15"/>
                    <a:pt x="20" y="5"/>
                    <a:pt x="39" y="0"/>
                  </a:cubicBezTo>
                  <a:cubicBezTo>
                    <a:pt x="44" y="12"/>
                    <a:pt x="56" y="20"/>
                    <a:pt x="6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67"/>
            <p:cNvSpPr>
              <a:spLocks/>
            </p:cNvSpPr>
            <p:nvPr/>
          </p:nvSpPr>
          <p:spPr bwMode="auto">
            <a:xfrm>
              <a:off x="6886575" y="3921126"/>
              <a:ext cx="846138" cy="349250"/>
            </a:xfrm>
            <a:custGeom>
              <a:avLst/>
              <a:gdLst>
                <a:gd name="T0" fmla="*/ 93 w 225"/>
                <a:gd name="T1" fmla="*/ 72 h 93"/>
                <a:gd name="T2" fmla="*/ 42 w 225"/>
                <a:gd name="T3" fmla="*/ 51 h 93"/>
                <a:gd name="T4" fmla="*/ 27 w 225"/>
                <a:gd name="T5" fmla="*/ 65 h 93"/>
                <a:gd name="T6" fmla="*/ 0 w 225"/>
                <a:gd name="T7" fmla="*/ 38 h 93"/>
                <a:gd name="T8" fmla="*/ 15 w 225"/>
                <a:gd name="T9" fmla="*/ 24 h 93"/>
                <a:gd name="T10" fmla="*/ 3 w 225"/>
                <a:gd name="T11" fmla="*/ 5 h 93"/>
                <a:gd name="T12" fmla="*/ 13 w 225"/>
                <a:gd name="T13" fmla="*/ 0 h 93"/>
                <a:gd name="T14" fmla="*/ 28 w 225"/>
                <a:gd name="T15" fmla="*/ 23 h 93"/>
                <a:gd name="T16" fmla="*/ 112 w 225"/>
                <a:gd name="T17" fmla="*/ 63 h 93"/>
                <a:gd name="T18" fmla="*/ 194 w 225"/>
                <a:gd name="T19" fmla="*/ 27 h 93"/>
                <a:gd name="T20" fmla="*/ 211 w 225"/>
                <a:gd name="T21" fmla="*/ 0 h 93"/>
                <a:gd name="T22" fmla="*/ 221 w 225"/>
                <a:gd name="T23" fmla="*/ 5 h 93"/>
                <a:gd name="T24" fmla="*/ 210 w 225"/>
                <a:gd name="T25" fmla="*/ 24 h 93"/>
                <a:gd name="T26" fmla="*/ 225 w 225"/>
                <a:gd name="T27" fmla="*/ 38 h 93"/>
                <a:gd name="T28" fmla="*/ 198 w 225"/>
                <a:gd name="T29" fmla="*/ 65 h 93"/>
                <a:gd name="T30" fmla="*/ 183 w 225"/>
                <a:gd name="T31" fmla="*/ 51 h 93"/>
                <a:gd name="T32" fmla="*/ 132 w 225"/>
                <a:gd name="T33" fmla="*/ 72 h 93"/>
                <a:gd name="T34" fmla="*/ 132 w 225"/>
                <a:gd name="T35" fmla="*/ 93 h 93"/>
                <a:gd name="T36" fmla="*/ 93 w 225"/>
                <a:gd name="T37" fmla="*/ 93 h 93"/>
                <a:gd name="T38" fmla="*/ 93 w 225"/>
                <a:gd name="T3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 h="93">
                  <a:moveTo>
                    <a:pt x="93" y="72"/>
                  </a:moveTo>
                  <a:cubicBezTo>
                    <a:pt x="74" y="69"/>
                    <a:pt x="57" y="61"/>
                    <a:pt x="42" y="51"/>
                  </a:cubicBezTo>
                  <a:cubicBezTo>
                    <a:pt x="27" y="65"/>
                    <a:pt x="27" y="65"/>
                    <a:pt x="27" y="65"/>
                  </a:cubicBezTo>
                  <a:cubicBezTo>
                    <a:pt x="0" y="38"/>
                    <a:pt x="0" y="38"/>
                    <a:pt x="0" y="38"/>
                  </a:cubicBezTo>
                  <a:cubicBezTo>
                    <a:pt x="15" y="24"/>
                    <a:pt x="15" y="24"/>
                    <a:pt x="15" y="24"/>
                  </a:cubicBezTo>
                  <a:cubicBezTo>
                    <a:pt x="10" y="18"/>
                    <a:pt x="7" y="11"/>
                    <a:pt x="3" y="5"/>
                  </a:cubicBezTo>
                  <a:cubicBezTo>
                    <a:pt x="13" y="0"/>
                    <a:pt x="13" y="0"/>
                    <a:pt x="13" y="0"/>
                  </a:cubicBezTo>
                  <a:cubicBezTo>
                    <a:pt x="17" y="8"/>
                    <a:pt x="22" y="16"/>
                    <a:pt x="28" y="23"/>
                  </a:cubicBezTo>
                  <a:cubicBezTo>
                    <a:pt x="48" y="47"/>
                    <a:pt x="78" y="63"/>
                    <a:pt x="112" y="63"/>
                  </a:cubicBezTo>
                  <a:cubicBezTo>
                    <a:pt x="145" y="63"/>
                    <a:pt x="174" y="49"/>
                    <a:pt x="194" y="27"/>
                  </a:cubicBezTo>
                  <a:cubicBezTo>
                    <a:pt x="201" y="19"/>
                    <a:pt x="207" y="10"/>
                    <a:pt x="211" y="0"/>
                  </a:cubicBezTo>
                  <a:cubicBezTo>
                    <a:pt x="221" y="5"/>
                    <a:pt x="221" y="5"/>
                    <a:pt x="221" y="5"/>
                  </a:cubicBezTo>
                  <a:cubicBezTo>
                    <a:pt x="218" y="11"/>
                    <a:pt x="214" y="18"/>
                    <a:pt x="210" y="24"/>
                  </a:cubicBezTo>
                  <a:cubicBezTo>
                    <a:pt x="225" y="38"/>
                    <a:pt x="225" y="38"/>
                    <a:pt x="225" y="38"/>
                  </a:cubicBezTo>
                  <a:cubicBezTo>
                    <a:pt x="198" y="65"/>
                    <a:pt x="198" y="65"/>
                    <a:pt x="198" y="65"/>
                  </a:cubicBezTo>
                  <a:cubicBezTo>
                    <a:pt x="183" y="51"/>
                    <a:pt x="183" y="51"/>
                    <a:pt x="183" y="51"/>
                  </a:cubicBezTo>
                  <a:cubicBezTo>
                    <a:pt x="168" y="61"/>
                    <a:pt x="151" y="69"/>
                    <a:pt x="132" y="72"/>
                  </a:cubicBezTo>
                  <a:cubicBezTo>
                    <a:pt x="132" y="93"/>
                    <a:pt x="132" y="93"/>
                    <a:pt x="132" y="93"/>
                  </a:cubicBezTo>
                  <a:cubicBezTo>
                    <a:pt x="93" y="93"/>
                    <a:pt x="93" y="93"/>
                    <a:pt x="93" y="93"/>
                  </a:cubicBezTo>
                  <a:lnTo>
                    <a:pt x="93"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68"/>
            <p:cNvSpPr>
              <a:spLocks/>
            </p:cNvSpPr>
            <p:nvPr/>
          </p:nvSpPr>
          <p:spPr bwMode="auto">
            <a:xfrm>
              <a:off x="6300788" y="1966913"/>
              <a:ext cx="604838" cy="681038"/>
            </a:xfrm>
            <a:custGeom>
              <a:avLst/>
              <a:gdLst>
                <a:gd name="T0" fmla="*/ 161 w 161"/>
                <a:gd name="T1" fmla="*/ 73 h 181"/>
                <a:gd name="T2" fmla="*/ 161 w 161"/>
                <a:gd name="T3" fmla="*/ 181 h 181"/>
                <a:gd name="T4" fmla="*/ 12 w 161"/>
                <a:gd name="T5" fmla="*/ 181 h 181"/>
                <a:gd name="T6" fmla="*/ 30 w 161"/>
                <a:gd name="T7" fmla="*/ 154 h 181"/>
                <a:gd name="T8" fmla="*/ 0 w 161"/>
                <a:gd name="T9" fmla="*/ 48 h 181"/>
                <a:gd name="T10" fmla="*/ 71 w 161"/>
                <a:gd name="T11" fmla="*/ 0 h 181"/>
                <a:gd name="T12" fmla="*/ 161 w 161"/>
                <a:gd name="T13" fmla="*/ 73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73"/>
                  </a:moveTo>
                  <a:cubicBezTo>
                    <a:pt x="161" y="146"/>
                    <a:pt x="161" y="181"/>
                    <a:pt x="161" y="181"/>
                  </a:cubicBezTo>
                  <a:cubicBezTo>
                    <a:pt x="12" y="181"/>
                    <a:pt x="12" y="181"/>
                    <a:pt x="12" y="181"/>
                  </a:cubicBezTo>
                  <a:cubicBezTo>
                    <a:pt x="30" y="154"/>
                    <a:pt x="30" y="154"/>
                    <a:pt x="30" y="154"/>
                  </a:cubicBezTo>
                  <a:cubicBezTo>
                    <a:pt x="0" y="48"/>
                    <a:pt x="0" y="48"/>
                    <a:pt x="0" y="48"/>
                  </a:cubicBezTo>
                  <a:cubicBezTo>
                    <a:pt x="31" y="46"/>
                    <a:pt x="58" y="27"/>
                    <a:pt x="71" y="0"/>
                  </a:cubicBezTo>
                  <a:cubicBezTo>
                    <a:pt x="115" y="12"/>
                    <a:pt x="161" y="34"/>
                    <a:pt x="16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169"/>
            <p:cNvSpPr>
              <a:spLocks/>
            </p:cNvSpPr>
            <p:nvPr/>
          </p:nvSpPr>
          <p:spPr bwMode="auto">
            <a:xfrm>
              <a:off x="6781800" y="3217863"/>
              <a:ext cx="1052513" cy="722313"/>
            </a:xfrm>
            <a:custGeom>
              <a:avLst/>
              <a:gdLst>
                <a:gd name="T0" fmla="*/ 21 w 280"/>
                <a:gd name="T1" fmla="*/ 159 h 192"/>
                <a:gd name="T2" fmla="*/ 0 w 280"/>
                <a:gd name="T3" fmla="*/ 159 h 192"/>
                <a:gd name="T4" fmla="*/ 0 w 280"/>
                <a:gd name="T5" fmla="*/ 121 h 192"/>
                <a:gd name="T6" fmla="*/ 21 w 280"/>
                <a:gd name="T7" fmla="*/ 121 h 192"/>
                <a:gd name="T8" fmla="*/ 43 w 280"/>
                <a:gd name="T9" fmla="*/ 69 h 192"/>
                <a:gd name="T10" fmla="*/ 28 w 280"/>
                <a:gd name="T11" fmla="*/ 54 h 192"/>
                <a:gd name="T12" fmla="*/ 55 w 280"/>
                <a:gd name="T13" fmla="*/ 27 h 192"/>
                <a:gd name="T14" fmla="*/ 70 w 280"/>
                <a:gd name="T15" fmla="*/ 42 h 192"/>
                <a:gd name="T16" fmla="*/ 121 w 280"/>
                <a:gd name="T17" fmla="*/ 21 h 192"/>
                <a:gd name="T18" fmla="*/ 121 w 280"/>
                <a:gd name="T19" fmla="*/ 0 h 192"/>
                <a:gd name="T20" fmla="*/ 160 w 280"/>
                <a:gd name="T21" fmla="*/ 0 h 192"/>
                <a:gd name="T22" fmla="*/ 160 w 280"/>
                <a:gd name="T23" fmla="*/ 21 h 192"/>
                <a:gd name="T24" fmla="*/ 211 w 280"/>
                <a:gd name="T25" fmla="*/ 42 h 192"/>
                <a:gd name="T26" fmla="*/ 226 w 280"/>
                <a:gd name="T27" fmla="*/ 27 h 192"/>
                <a:gd name="T28" fmla="*/ 253 w 280"/>
                <a:gd name="T29" fmla="*/ 54 h 192"/>
                <a:gd name="T30" fmla="*/ 238 w 280"/>
                <a:gd name="T31" fmla="*/ 69 h 192"/>
                <a:gd name="T32" fmla="*/ 260 w 280"/>
                <a:gd name="T33" fmla="*/ 121 h 192"/>
                <a:gd name="T34" fmla="*/ 280 w 280"/>
                <a:gd name="T35" fmla="*/ 121 h 192"/>
                <a:gd name="T36" fmla="*/ 280 w 280"/>
                <a:gd name="T37" fmla="*/ 159 h 192"/>
                <a:gd name="T38" fmla="*/ 260 w 280"/>
                <a:gd name="T39" fmla="*/ 159 h 192"/>
                <a:gd name="T40" fmla="*/ 249 w 280"/>
                <a:gd name="T41" fmla="*/ 192 h 192"/>
                <a:gd name="T42" fmla="*/ 239 w 280"/>
                <a:gd name="T43" fmla="*/ 187 h 192"/>
                <a:gd name="T44" fmla="*/ 250 w 280"/>
                <a:gd name="T45" fmla="*/ 140 h 192"/>
                <a:gd name="T46" fmla="*/ 140 w 280"/>
                <a:gd name="T47" fmla="*/ 30 h 192"/>
                <a:gd name="T48" fmla="*/ 30 w 280"/>
                <a:gd name="T49" fmla="*/ 140 h 192"/>
                <a:gd name="T50" fmla="*/ 41 w 280"/>
                <a:gd name="T51" fmla="*/ 187 h 192"/>
                <a:gd name="T52" fmla="*/ 31 w 280"/>
                <a:gd name="T53" fmla="*/ 192 h 192"/>
                <a:gd name="T54" fmla="*/ 21 w 280"/>
                <a:gd name="T55" fmla="*/ 15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0" h="192">
                  <a:moveTo>
                    <a:pt x="21" y="159"/>
                  </a:moveTo>
                  <a:cubicBezTo>
                    <a:pt x="0" y="159"/>
                    <a:pt x="0" y="159"/>
                    <a:pt x="0" y="159"/>
                  </a:cubicBezTo>
                  <a:cubicBezTo>
                    <a:pt x="0" y="121"/>
                    <a:pt x="0" y="121"/>
                    <a:pt x="0" y="121"/>
                  </a:cubicBezTo>
                  <a:cubicBezTo>
                    <a:pt x="21" y="121"/>
                    <a:pt x="21" y="121"/>
                    <a:pt x="21" y="121"/>
                  </a:cubicBezTo>
                  <a:cubicBezTo>
                    <a:pt x="24" y="102"/>
                    <a:pt x="32" y="84"/>
                    <a:pt x="43" y="69"/>
                  </a:cubicBezTo>
                  <a:cubicBezTo>
                    <a:pt x="28" y="54"/>
                    <a:pt x="28" y="54"/>
                    <a:pt x="28" y="54"/>
                  </a:cubicBezTo>
                  <a:cubicBezTo>
                    <a:pt x="55" y="27"/>
                    <a:pt x="55" y="27"/>
                    <a:pt x="55" y="27"/>
                  </a:cubicBezTo>
                  <a:cubicBezTo>
                    <a:pt x="70" y="42"/>
                    <a:pt x="70" y="42"/>
                    <a:pt x="70" y="42"/>
                  </a:cubicBezTo>
                  <a:cubicBezTo>
                    <a:pt x="85" y="31"/>
                    <a:pt x="102" y="24"/>
                    <a:pt x="121" y="21"/>
                  </a:cubicBezTo>
                  <a:cubicBezTo>
                    <a:pt x="121" y="0"/>
                    <a:pt x="121" y="0"/>
                    <a:pt x="121" y="0"/>
                  </a:cubicBezTo>
                  <a:cubicBezTo>
                    <a:pt x="160" y="0"/>
                    <a:pt x="160" y="0"/>
                    <a:pt x="160" y="0"/>
                  </a:cubicBezTo>
                  <a:cubicBezTo>
                    <a:pt x="160" y="21"/>
                    <a:pt x="160" y="21"/>
                    <a:pt x="160" y="21"/>
                  </a:cubicBezTo>
                  <a:cubicBezTo>
                    <a:pt x="179" y="24"/>
                    <a:pt x="196" y="31"/>
                    <a:pt x="211" y="42"/>
                  </a:cubicBezTo>
                  <a:cubicBezTo>
                    <a:pt x="226" y="27"/>
                    <a:pt x="226" y="27"/>
                    <a:pt x="226" y="27"/>
                  </a:cubicBezTo>
                  <a:cubicBezTo>
                    <a:pt x="253" y="54"/>
                    <a:pt x="253" y="54"/>
                    <a:pt x="253" y="54"/>
                  </a:cubicBezTo>
                  <a:cubicBezTo>
                    <a:pt x="238" y="69"/>
                    <a:pt x="238" y="69"/>
                    <a:pt x="238" y="69"/>
                  </a:cubicBezTo>
                  <a:cubicBezTo>
                    <a:pt x="249" y="84"/>
                    <a:pt x="257" y="102"/>
                    <a:pt x="260" y="121"/>
                  </a:cubicBezTo>
                  <a:cubicBezTo>
                    <a:pt x="280" y="121"/>
                    <a:pt x="280" y="121"/>
                    <a:pt x="280" y="121"/>
                  </a:cubicBezTo>
                  <a:cubicBezTo>
                    <a:pt x="280" y="159"/>
                    <a:pt x="280" y="159"/>
                    <a:pt x="280" y="159"/>
                  </a:cubicBezTo>
                  <a:cubicBezTo>
                    <a:pt x="260" y="159"/>
                    <a:pt x="260" y="159"/>
                    <a:pt x="260" y="159"/>
                  </a:cubicBezTo>
                  <a:cubicBezTo>
                    <a:pt x="258" y="171"/>
                    <a:pt x="254" y="182"/>
                    <a:pt x="249" y="192"/>
                  </a:cubicBezTo>
                  <a:cubicBezTo>
                    <a:pt x="239" y="187"/>
                    <a:pt x="239" y="187"/>
                    <a:pt x="239" y="187"/>
                  </a:cubicBezTo>
                  <a:cubicBezTo>
                    <a:pt x="246" y="173"/>
                    <a:pt x="250" y="157"/>
                    <a:pt x="250" y="140"/>
                  </a:cubicBezTo>
                  <a:cubicBezTo>
                    <a:pt x="250" y="79"/>
                    <a:pt x="201" y="30"/>
                    <a:pt x="140" y="30"/>
                  </a:cubicBezTo>
                  <a:cubicBezTo>
                    <a:pt x="80" y="30"/>
                    <a:pt x="30" y="79"/>
                    <a:pt x="30" y="140"/>
                  </a:cubicBezTo>
                  <a:cubicBezTo>
                    <a:pt x="30" y="157"/>
                    <a:pt x="34" y="173"/>
                    <a:pt x="41" y="187"/>
                  </a:cubicBezTo>
                  <a:cubicBezTo>
                    <a:pt x="31" y="192"/>
                    <a:pt x="31" y="192"/>
                    <a:pt x="31" y="192"/>
                  </a:cubicBezTo>
                  <a:cubicBezTo>
                    <a:pt x="26" y="182"/>
                    <a:pt x="23" y="171"/>
                    <a:pt x="21"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170"/>
            <p:cNvSpPr>
              <a:spLocks noEditPoints="1"/>
            </p:cNvSpPr>
            <p:nvPr/>
          </p:nvSpPr>
          <p:spPr bwMode="auto">
            <a:xfrm>
              <a:off x="5921375" y="1306513"/>
              <a:ext cx="703263" cy="701675"/>
            </a:xfrm>
            <a:custGeom>
              <a:avLst/>
              <a:gdLst>
                <a:gd name="T0" fmla="*/ 93 w 187"/>
                <a:gd name="T1" fmla="*/ 0 h 187"/>
                <a:gd name="T2" fmla="*/ 187 w 187"/>
                <a:gd name="T3" fmla="*/ 94 h 187"/>
                <a:gd name="T4" fmla="*/ 93 w 187"/>
                <a:gd name="T5" fmla="*/ 187 h 187"/>
                <a:gd name="T6" fmla="*/ 0 w 187"/>
                <a:gd name="T7" fmla="*/ 94 h 187"/>
                <a:gd name="T8" fmla="*/ 93 w 187"/>
                <a:gd name="T9" fmla="*/ 0 h 187"/>
                <a:gd name="T10" fmla="*/ 171 w 187"/>
                <a:gd name="T11" fmla="*/ 90 h 187"/>
                <a:gd name="T12" fmla="*/ 146 w 187"/>
                <a:gd name="T13" fmla="*/ 38 h 187"/>
                <a:gd name="T14" fmla="*/ 152 w 187"/>
                <a:gd name="T15" fmla="*/ 75 h 187"/>
                <a:gd name="T16" fmla="*/ 111 w 187"/>
                <a:gd name="T17" fmla="*/ 158 h 187"/>
                <a:gd name="T18" fmla="*/ 171 w 187"/>
                <a:gd name="T19" fmla="*/ 9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7">
                  <a:moveTo>
                    <a:pt x="93" y="0"/>
                  </a:moveTo>
                  <a:cubicBezTo>
                    <a:pt x="145" y="0"/>
                    <a:pt x="187" y="42"/>
                    <a:pt x="187" y="94"/>
                  </a:cubicBezTo>
                  <a:cubicBezTo>
                    <a:pt x="187" y="145"/>
                    <a:pt x="145" y="187"/>
                    <a:pt x="93" y="187"/>
                  </a:cubicBezTo>
                  <a:cubicBezTo>
                    <a:pt x="42" y="187"/>
                    <a:pt x="0" y="145"/>
                    <a:pt x="0" y="94"/>
                  </a:cubicBezTo>
                  <a:cubicBezTo>
                    <a:pt x="0" y="42"/>
                    <a:pt x="42" y="0"/>
                    <a:pt x="93" y="0"/>
                  </a:cubicBezTo>
                  <a:close/>
                  <a:moveTo>
                    <a:pt x="171" y="90"/>
                  </a:moveTo>
                  <a:cubicBezTo>
                    <a:pt x="171" y="69"/>
                    <a:pt x="161" y="50"/>
                    <a:pt x="146" y="38"/>
                  </a:cubicBezTo>
                  <a:cubicBezTo>
                    <a:pt x="150" y="49"/>
                    <a:pt x="152" y="61"/>
                    <a:pt x="152" y="75"/>
                  </a:cubicBezTo>
                  <a:cubicBezTo>
                    <a:pt x="152" y="108"/>
                    <a:pt x="136" y="138"/>
                    <a:pt x="111" y="158"/>
                  </a:cubicBezTo>
                  <a:cubicBezTo>
                    <a:pt x="145" y="153"/>
                    <a:pt x="171" y="125"/>
                    <a:pt x="17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171"/>
            <p:cNvSpPr>
              <a:spLocks/>
            </p:cNvSpPr>
            <p:nvPr/>
          </p:nvSpPr>
          <p:spPr bwMode="auto">
            <a:xfrm>
              <a:off x="5651500" y="1966913"/>
              <a:ext cx="604838" cy="681038"/>
            </a:xfrm>
            <a:custGeom>
              <a:avLst/>
              <a:gdLst>
                <a:gd name="T0" fmla="*/ 161 w 161"/>
                <a:gd name="T1" fmla="*/ 48 h 181"/>
                <a:gd name="T2" fmla="*/ 132 w 161"/>
                <a:gd name="T3" fmla="*/ 154 h 181"/>
                <a:gd name="T4" fmla="*/ 150 w 161"/>
                <a:gd name="T5" fmla="*/ 181 h 181"/>
                <a:gd name="T6" fmla="*/ 0 w 161"/>
                <a:gd name="T7" fmla="*/ 181 h 181"/>
                <a:gd name="T8" fmla="*/ 0 w 161"/>
                <a:gd name="T9" fmla="*/ 73 h 181"/>
                <a:gd name="T10" fmla="*/ 91 w 161"/>
                <a:gd name="T11" fmla="*/ 0 h 181"/>
                <a:gd name="T12" fmla="*/ 161 w 161"/>
                <a:gd name="T13" fmla="*/ 48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48"/>
                  </a:moveTo>
                  <a:cubicBezTo>
                    <a:pt x="132" y="154"/>
                    <a:pt x="132" y="154"/>
                    <a:pt x="132" y="154"/>
                  </a:cubicBezTo>
                  <a:cubicBezTo>
                    <a:pt x="150" y="181"/>
                    <a:pt x="150" y="181"/>
                    <a:pt x="150" y="181"/>
                  </a:cubicBezTo>
                  <a:cubicBezTo>
                    <a:pt x="0" y="181"/>
                    <a:pt x="0" y="181"/>
                    <a:pt x="0" y="181"/>
                  </a:cubicBezTo>
                  <a:cubicBezTo>
                    <a:pt x="0" y="181"/>
                    <a:pt x="0" y="146"/>
                    <a:pt x="0" y="73"/>
                  </a:cubicBezTo>
                  <a:cubicBezTo>
                    <a:pt x="0" y="34"/>
                    <a:pt x="47" y="12"/>
                    <a:pt x="91" y="0"/>
                  </a:cubicBezTo>
                  <a:cubicBezTo>
                    <a:pt x="104" y="27"/>
                    <a:pt x="130" y="46"/>
                    <a:pt x="16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172"/>
            <p:cNvSpPr>
              <a:spLocks noEditPoints="1"/>
            </p:cNvSpPr>
            <p:nvPr/>
          </p:nvSpPr>
          <p:spPr bwMode="auto">
            <a:xfrm>
              <a:off x="4071938" y="2914651"/>
              <a:ext cx="1579563" cy="1577975"/>
            </a:xfrm>
            <a:custGeom>
              <a:avLst/>
              <a:gdLst>
                <a:gd name="T0" fmla="*/ 420 w 420"/>
                <a:gd name="T1" fmla="*/ 182 h 420"/>
                <a:gd name="T2" fmla="*/ 420 w 420"/>
                <a:gd name="T3" fmla="*/ 239 h 420"/>
                <a:gd name="T4" fmla="*/ 389 w 420"/>
                <a:gd name="T5" fmla="*/ 239 h 420"/>
                <a:gd name="T6" fmla="*/ 357 w 420"/>
                <a:gd name="T7" fmla="*/ 317 h 420"/>
                <a:gd name="T8" fmla="*/ 379 w 420"/>
                <a:gd name="T9" fmla="*/ 339 h 420"/>
                <a:gd name="T10" fmla="*/ 339 w 420"/>
                <a:gd name="T11" fmla="*/ 379 h 420"/>
                <a:gd name="T12" fmla="*/ 317 w 420"/>
                <a:gd name="T13" fmla="*/ 357 h 420"/>
                <a:gd name="T14" fmla="*/ 239 w 420"/>
                <a:gd name="T15" fmla="*/ 389 h 420"/>
                <a:gd name="T16" fmla="*/ 239 w 420"/>
                <a:gd name="T17" fmla="*/ 420 h 420"/>
                <a:gd name="T18" fmla="*/ 181 w 420"/>
                <a:gd name="T19" fmla="*/ 420 h 420"/>
                <a:gd name="T20" fmla="*/ 181 w 420"/>
                <a:gd name="T21" fmla="*/ 389 h 420"/>
                <a:gd name="T22" fmla="*/ 104 w 420"/>
                <a:gd name="T23" fmla="*/ 357 h 420"/>
                <a:gd name="T24" fmla="*/ 82 w 420"/>
                <a:gd name="T25" fmla="*/ 379 h 420"/>
                <a:gd name="T26" fmla="*/ 41 w 420"/>
                <a:gd name="T27" fmla="*/ 339 h 420"/>
                <a:gd name="T28" fmla="*/ 63 w 420"/>
                <a:gd name="T29" fmla="*/ 317 h 420"/>
                <a:gd name="T30" fmla="*/ 31 w 420"/>
                <a:gd name="T31" fmla="*/ 239 h 420"/>
                <a:gd name="T32" fmla="*/ 0 w 420"/>
                <a:gd name="T33" fmla="*/ 239 h 420"/>
                <a:gd name="T34" fmla="*/ 0 w 420"/>
                <a:gd name="T35" fmla="*/ 182 h 420"/>
                <a:gd name="T36" fmla="*/ 31 w 420"/>
                <a:gd name="T37" fmla="*/ 182 h 420"/>
                <a:gd name="T38" fmla="*/ 63 w 420"/>
                <a:gd name="T39" fmla="*/ 104 h 420"/>
                <a:gd name="T40" fmla="*/ 41 w 420"/>
                <a:gd name="T41" fmla="*/ 82 h 420"/>
                <a:gd name="T42" fmla="*/ 82 w 420"/>
                <a:gd name="T43" fmla="*/ 41 h 420"/>
                <a:gd name="T44" fmla="*/ 104 w 420"/>
                <a:gd name="T45" fmla="*/ 63 h 420"/>
                <a:gd name="T46" fmla="*/ 181 w 420"/>
                <a:gd name="T47" fmla="*/ 31 h 420"/>
                <a:gd name="T48" fmla="*/ 181 w 420"/>
                <a:gd name="T49" fmla="*/ 0 h 420"/>
                <a:gd name="T50" fmla="*/ 239 w 420"/>
                <a:gd name="T51" fmla="*/ 0 h 420"/>
                <a:gd name="T52" fmla="*/ 239 w 420"/>
                <a:gd name="T53" fmla="*/ 31 h 420"/>
                <a:gd name="T54" fmla="*/ 317 w 420"/>
                <a:gd name="T55" fmla="*/ 63 h 420"/>
                <a:gd name="T56" fmla="*/ 338 w 420"/>
                <a:gd name="T57" fmla="*/ 41 h 420"/>
                <a:gd name="T58" fmla="*/ 379 w 420"/>
                <a:gd name="T59" fmla="*/ 82 h 420"/>
                <a:gd name="T60" fmla="*/ 357 w 420"/>
                <a:gd name="T61" fmla="*/ 104 h 420"/>
                <a:gd name="T62" fmla="*/ 389 w 420"/>
                <a:gd name="T63" fmla="*/ 182 h 420"/>
                <a:gd name="T64" fmla="*/ 420 w 420"/>
                <a:gd name="T65" fmla="*/ 182 h 420"/>
                <a:gd name="T66" fmla="*/ 375 w 420"/>
                <a:gd name="T67" fmla="*/ 210 h 420"/>
                <a:gd name="T68" fmla="*/ 210 w 420"/>
                <a:gd name="T69" fmla="*/ 45 h 420"/>
                <a:gd name="T70" fmla="*/ 45 w 420"/>
                <a:gd name="T71" fmla="*/ 210 h 420"/>
                <a:gd name="T72" fmla="*/ 210 w 420"/>
                <a:gd name="T73" fmla="*/ 375 h 420"/>
                <a:gd name="T74" fmla="*/ 375 w 420"/>
                <a:gd name="T75"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0" h="420">
                  <a:moveTo>
                    <a:pt x="420" y="182"/>
                  </a:moveTo>
                  <a:cubicBezTo>
                    <a:pt x="420" y="239"/>
                    <a:pt x="420" y="239"/>
                    <a:pt x="420" y="239"/>
                  </a:cubicBezTo>
                  <a:cubicBezTo>
                    <a:pt x="389" y="239"/>
                    <a:pt x="389" y="239"/>
                    <a:pt x="389" y="239"/>
                  </a:cubicBezTo>
                  <a:cubicBezTo>
                    <a:pt x="385" y="268"/>
                    <a:pt x="374" y="294"/>
                    <a:pt x="357" y="317"/>
                  </a:cubicBezTo>
                  <a:cubicBezTo>
                    <a:pt x="379" y="339"/>
                    <a:pt x="379" y="339"/>
                    <a:pt x="379" y="339"/>
                  </a:cubicBezTo>
                  <a:cubicBezTo>
                    <a:pt x="339" y="379"/>
                    <a:pt x="339" y="379"/>
                    <a:pt x="339" y="379"/>
                  </a:cubicBezTo>
                  <a:cubicBezTo>
                    <a:pt x="317" y="357"/>
                    <a:pt x="317" y="357"/>
                    <a:pt x="317" y="357"/>
                  </a:cubicBezTo>
                  <a:cubicBezTo>
                    <a:pt x="294" y="374"/>
                    <a:pt x="268" y="385"/>
                    <a:pt x="239" y="389"/>
                  </a:cubicBezTo>
                  <a:cubicBezTo>
                    <a:pt x="239" y="420"/>
                    <a:pt x="239" y="420"/>
                    <a:pt x="239" y="420"/>
                  </a:cubicBezTo>
                  <a:cubicBezTo>
                    <a:pt x="181" y="420"/>
                    <a:pt x="181" y="420"/>
                    <a:pt x="181" y="420"/>
                  </a:cubicBezTo>
                  <a:cubicBezTo>
                    <a:pt x="181" y="389"/>
                    <a:pt x="181" y="389"/>
                    <a:pt x="181" y="389"/>
                  </a:cubicBezTo>
                  <a:cubicBezTo>
                    <a:pt x="153" y="385"/>
                    <a:pt x="126" y="374"/>
                    <a:pt x="104" y="357"/>
                  </a:cubicBezTo>
                  <a:cubicBezTo>
                    <a:pt x="82" y="379"/>
                    <a:pt x="82" y="379"/>
                    <a:pt x="82" y="379"/>
                  </a:cubicBezTo>
                  <a:cubicBezTo>
                    <a:pt x="41" y="339"/>
                    <a:pt x="41" y="339"/>
                    <a:pt x="41" y="339"/>
                  </a:cubicBezTo>
                  <a:cubicBezTo>
                    <a:pt x="63" y="317"/>
                    <a:pt x="63" y="317"/>
                    <a:pt x="63" y="317"/>
                  </a:cubicBezTo>
                  <a:cubicBezTo>
                    <a:pt x="47" y="294"/>
                    <a:pt x="36" y="268"/>
                    <a:pt x="31" y="239"/>
                  </a:cubicBezTo>
                  <a:cubicBezTo>
                    <a:pt x="0" y="239"/>
                    <a:pt x="0" y="239"/>
                    <a:pt x="0" y="239"/>
                  </a:cubicBezTo>
                  <a:cubicBezTo>
                    <a:pt x="0" y="182"/>
                    <a:pt x="0" y="182"/>
                    <a:pt x="0" y="182"/>
                  </a:cubicBezTo>
                  <a:cubicBezTo>
                    <a:pt x="31" y="182"/>
                    <a:pt x="31" y="182"/>
                    <a:pt x="31" y="182"/>
                  </a:cubicBezTo>
                  <a:cubicBezTo>
                    <a:pt x="36" y="153"/>
                    <a:pt x="47" y="126"/>
                    <a:pt x="63" y="104"/>
                  </a:cubicBezTo>
                  <a:cubicBezTo>
                    <a:pt x="41" y="82"/>
                    <a:pt x="41" y="82"/>
                    <a:pt x="41" y="82"/>
                  </a:cubicBezTo>
                  <a:cubicBezTo>
                    <a:pt x="82" y="41"/>
                    <a:pt x="82" y="41"/>
                    <a:pt x="82" y="41"/>
                  </a:cubicBezTo>
                  <a:cubicBezTo>
                    <a:pt x="104" y="63"/>
                    <a:pt x="104" y="63"/>
                    <a:pt x="104" y="63"/>
                  </a:cubicBezTo>
                  <a:cubicBezTo>
                    <a:pt x="126" y="47"/>
                    <a:pt x="153" y="36"/>
                    <a:pt x="181" y="31"/>
                  </a:cubicBezTo>
                  <a:cubicBezTo>
                    <a:pt x="181" y="0"/>
                    <a:pt x="181" y="0"/>
                    <a:pt x="181" y="0"/>
                  </a:cubicBezTo>
                  <a:cubicBezTo>
                    <a:pt x="239" y="0"/>
                    <a:pt x="239" y="0"/>
                    <a:pt x="239" y="0"/>
                  </a:cubicBezTo>
                  <a:cubicBezTo>
                    <a:pt x="239" y="31"/>
                    <a:pt x="239" y="31"/>
                    <a:pt x="239" y="31"/>
                  </a:cubicBezTo>
                  <a:cubicBezTo>
                    <a:pt x="268" y="36"/>
                    <a:pt x="294" y="47"/>
                    <a:pt x="317" y="63"/>
                  </a:cubicBezTo>
                  <a:cubicBezTo>
                    <a:pt x="338" y="41"/>
                    <a:pt x="338" y="41"/>
                    <a:pt x="338" y="41"/>
                  </a:cubicBezTo>
                  <a:cubicBezTo>
                    <a:pt x="379" y="82"/>
                    <a:pt x="379" y="82"/>
                    <a:pt x="379" y="82"/>
                  </a:cubicBezTo>
                  <a:cubicBezTo>
                    <a:pt x="357" y="104"/>
                    <a:pt x="357" y="104"/>
                    <a:pt x="357" y="104"/>
                  </a:cubicBezTo>
                  <a:cubicBezTo>
                    <a:pt x="373" y="126"/>
                    <a:pt x="385" y="153"/>
                    <a:pt x="389" y="182"/>
                  </a:cubicBezTo>
                  <a:lnTo>
                    <a:pt x="420" y="182"/>
                  </a:lnTo>
                  <a:close/>
                  <a:moveTo>
                    <a:pt x="375" y="210"/>
                  </a:moveTo>
                  <a:cubicBezTo>
                    <a:pt x="375" y="119"/>
                    <a:pt x="301" y="45"/>
                    <a:pt x="210" y="45"/>
                  </a:cubicBezTo>
                  <a:cubicBezTo>
                    <a:pt x="119" y="45"/>
                    <a:pt x="45" y="119"/>
                    <a:pt x="45" y="210"/>
                  </a:cubicBezTo>
                  <a:cubicBezTo>
                    <a:pt x="45" y="301"/>
                    <a:pt x="119" y="375"/>
                    <a:pt x="210" y="375"/>
                  </a:cubicBezTo>
                  <a:cubicBezTo>
                    <a:pt x="301" y="375"/>
                    <a:pt x="375" y="301"/>
                    <a:pt x="375"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173"/>
            <p:cNvSpPr>
              <a:spLocks/>
            </p:cNvSpPr>
            <p:nvPr/>
          </p:nvSpPr>
          <p:spPr bwMode="auto">
            <a:xfrm>
              <a:off x="4876800" y="3646488"/>
              <a:ext cx="390525" cy="436563"/>
            </a:xfrm>
            <a:custGeom>
              <a:avLst/>
              <a:gdLst>
                <a:gd name="T0" fmla="*/ 104 w 104"/>
                <a:gd name="T1" fmla="*/ 46 h 116"/>
                <a:gd name="T2" fmla="*/ 104 w 104"/>
                <a:gd name="T3" fmla="*/ 116 h 116"/>
                <a:gd name="T4" fmla="*/ 8 w 104"/>
                <a:gd name="T5" fmla="*/ 116 h 116"/>
                <a:gd name="T6" fmla="*/ 19 w 104"/>
                <a:gd name="T7" fmla="*/ 99 h 116"/>
                <a:gd name="T8" fmla="*/ 0 w 104"/>
                <a:gd name="T9" fmla="*/ 30 h 116"/>
                <a:gd name="T10" fmla="*/ 45 w 104"/>
                <a:gd name="T11" fmla="*/ 0 h 116"/>
                <a:gd name="T12" fmla="*/ 104 w 104"/>
                <a:gd name="T13" fmla="*/ 46 h 116"/>
              </a:gdLst>
              <a:ahLst/>
              <a:cxnLst>
                <a:cxn ang="0">
                  <a:pos x="T0" y="T1"/>
                </a:cxn>
                <a:cxn ang="0">
                  <a:pos x="T2" y="T3"/>
                </a:cxn>
                <a:cxn ang="0">
                  <a:pos x="T4" y="T5"/>
                </a:cxn>
                <a:cxn ang="0">
                  <a:pos x="T6" y="T7"/>
                </a:cxn>
                <a:cxn ang="0">
                  <a:pos x="T8" y="T9"/>
                </a:cxn>
                <a:cxn ang="0">
                  <a:pos x="T10" y="T11"/>
                </a:cxn>
                <a:cxn ang="0">
                  <a:pos x="T12" y="T13"/>
                </a:cxn>
              </a:cxnLst>
              <a:rect l="0" t="0" r="r" b="b"/>
              <a:pathLst>
                <a:path w="104" h="116">
                  <a:moveTo>
                    <a:pt x="104" y="46"/>
                  </a:moveTo>
                  <a:cubicBezTo>
                    <a:pt x="104" y="94"/>
                    <a:pt x="104" y="116"/>
                    <a:pt x="104" y="116"/>
                  </a:cubicBezTo>
                  <a:cubicBezTo>
                    <a:pt x="8" y="116"/>
                    <a:pt x="8" y="116"/>
                    <a:pt x="8" y="116"/>
                  </a:cubicBezTo>
                  <a:cubicBezTo>
                    <a:pt x="19" y="99"/>
                    <a:pt x="19" y="99"/>
                    <a:pt x="19" y="99"/>
                  </a:cubicBezTo>
                  <a:cubicBezTo>
                    <a:pt x="0" y="30"/>
                    <a:pt x="0" y="30"/>
                    <a:pt x="0" y="30"/>
                  </a:cubicBezTo>
                  <a:cubicBezTo>
                    <a:pt x="20" y="29"/>
                    <a:pt x="37" y="17"/>
                    <a:pt x="45" y="0"/>
                  </a:cubicBezTo>
                  <a:cubicBezTo>
                    <a:pt x="74" y="7"/>
                    <a:pt x="104" y="21"/>
                    <a:pt x="10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174"/>
            <p:cNvSpPr>
              <a:spLocks noEditPoints="1"/>
            </p:cNvSpPr>
            <p:nvPr/>
          </p:nvSpPr>
          <p:spPr bwMode="auto">
            <a:xfrm>
              <a:off x="4632325" y="3217863"/>
              <a:ext cx="450850" cy="455613"/>
            </a:xfrm>
            <a:custGeom>
              <a:avLst/>
              <a:gdLst>
                <a:gd name="T0" fmla="*/ 71 w 120"/>
                <a:gd name="T1" fmla="*/ 102 h 121"/>
                <a:gd name="T2" fmla="*/ 110 w 120"/>
                <a:gd name="T3" fmla="*/ 58 h 121"/>
                <a:gd name="T4" fmla="*/ 93 w 120"/>
                <a:gd name="T5" fmla="*/ 24 h 121"/>
                <a:gd name="T6" fmla="*/ 98 w 120"/>
                <a:gd name="T7" fmla="*/ 48 h 121"/>
                <a:gd name="T8" fmla="*/ 71 w 120"/>
                <a:gd name="T9" fmla="*/ 102 h 121"/>
                <a:gd name="T10" fmla="*/ 60 w 120"/>
                <a:gd name="T11" fmla="*/ 0 h 121"/>
                <a:gd name="T12" fmla="*/ 120 w 120"/>
                <a:gd name="T13" fmla="*/ 61 h 121"/>
                <a:gd name="T14" fmla="*/ 60 w 120"/>
                <a:gd name="T15" fmla="*/ 121 h 121"/>
                <a:gd name="T16" fmla="*/ 0 w 120"/>
                <a:gd name="T17" fmla="*/ 61 h 121"/>
                <a:gd name="T18" fmla="*/ 60 w 120"/>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1">
                  <a:moveTo>
                    <a:pt x="71" y="102"/>
                  </a:moveTo>
                  <a:cubicBezTo>
                    <a:pt x="93" y="99"/>
                    <a:pt x="110" y="81"/>
                    <a:pt x="110" y="58"/>
                  </a:cubicBezTo>
                  <a:cubicBezTo>
                    <a:pt x="110" y="45"/>
                    <a:pt x="103" y="32"/>
                    <a:pt x="93" y="24"/>
                  </a:cubicBezTo>
                  <a:cubicBezTo>
                    <a:pt x="96" y="32"/>
                    <a:pt x="98" y="40"/>
                    <a:pt x="98" y="48"/>
                  </a:cubicBezTo>
                  <a:cubicBezTo>
                    <a:pt x="98" y="70"/>
                    <a:pt x="87" y="89"/>
                    <a:pt x="71" y="102"/>
                  </a:cubicBezTo>
                  <a:close/>
                  <a:moveTo>
                    <a:pt x="60" y="0"/>
                  </a:moveTo>
                  <a:cubicBezTo>
                    <a:pt x="93" y="0"/>
                    <a:pt x="120" y="27"/>
                    <a:pt x="120" y="61"/>
                  </a:cubicBezTo>
                  <a:cubicBezTo>
                    <a:pt x="120" y="94"/>
                    <a:pt x="93" y="121"/>
                    <a:pt x="60" y="121"/>
                  </a:cubicBezTo>
                  <a:cubicBezTo>
                    <a:pt x="27" y="121"/>
                    <a:pt x="0" y="94"/>
                    <a:pt x="0" y="61"/>
                  </a:cubicBezTo>
                  <a:cubicBezTo>
                    <a:pt x="0" y="27"/>
                    <a:pt x="27"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175"/>
            <p:cNvSpPr>
              <a:spLocks/>
            </p:cNvSpPr>
            <p:nvPr/>
          </p:nvSpPr>
          <p:spPr bwMode="auto">
            <a:xfrm>
              <a:off x="4459288" y="3646488"/>
              <a:ext cx="387350" cy="436563"/>
            </a:xfrm>
            <a:custGeom>
              <a:avLst/>
              <a:gdLst>
                <a:gd name="T0" fmla="*/ 103 w 103"/>
                <a:gd name="T1" fmla="*/ 30 h 116"/>
                <a:gd name="T2" fmla="*/ 84 w 103"/>
                <a:gd name="T3" fmla="*/ 99 h 116"/>
                <a:gd name="T4" fmla="*/ 96 w 103"/>
                <a:gd name="T5" fmla="*/ 116 h 116"/>
                <a:gd name="T6" fmla="*/ 0 w 103"/>
                <a:gd name="T7" fmla="*/ 116 h 116"/>
                <a:gd name="T8" fmla="*/ 0 w 103"/>
                <a:gd name="T9" fmla="*/ 46 h 116"/>
                <a:gd name="T10" fmla="*/ 58 w 103"/>
                <a:gd name="T11" fmla="*/ 0 h 116"/>
                <a:gd name="T12" fmla="*/ 103 w 103"/>
                <a:gd name="T13" fmla="*/ 30 h 116"/>
              </a:gdLst>
              <a:ahLst/>
              <a:cxnLst>
                <a:cxn ang="0">
                  <a:pos x="T0" y="T1"/>
                </a:cxn>
                <a:cxn ang="0">
                  <a:pos x="T2" y="T3"/>
                </a:cxn>
                <a:cxn ang="0">
                  <a:pos x="T4" y="T5"/>
                </a:cxn>
                <a:cxn ang="0">
                  <a:pos x="T6" y="T7"/>
                </a:cxn>
                <a:cxn ang="0">
                  <a:pos x="T8" y="T9"/>
                </a:cxn>
                <a:cxn ang="0">
                  <a:pos x="T10" y="T11"/>
                </a:cxn>
                <a:cxn ang="0">
                  <a:pos x="T12" y="T13"/>
                </a:cxn>
              </a:cxnLst>
              <a:rect l="0" t="0" r="r" b="b"/>
              <a:pathLst>
                <a:path w="103" h="116">
                  <a:moveTo>
                    <a:pt x="103" y="30"/>
                  </a:moveTo>
                  <a:cubicBezTo>
                    <a:pt x="84" y="99"/>
                    <a:pt x="84" y="99"/>
                    <a:pt x="84" y="99"/>
                  </a:cubicBezTo>
                  <a:cubicBezTo>
                    <a:pt x="96" y="116"/>
                    <a:pt x="96" y="116"/>
                    <a:pt x="96" y="116"/>
                  </a:cubicBezTo>
                  <a:cubicBezTo>
                    <a:pt x="0" y="116"/>
                    <a:pt x="0" y="116"/>
                    <a:pt x="0" y="116"/>
                  </a:cubicBezTo>
                  <a:cubicBezTo>
                    <a:pt x="0" y="116"/>
                    <a:pt x="0" y="94"/>
                    <a:pt x="0" y="46"/>
                  </a:cubicBezTo>
                  <a:cubicBezTo>
                    <a:pt x="0" y="21"/>
                    <a:pt x="30" y="7"/>
                    <a:pt x="58" y="0"/>
                  </a:cubicBezTo>
                  <a:cubicBezTo>
                    <a:pt x="66" y="17"/>
                    <a:pt x="83" y="29"/>
                    <a:pt x="10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24" name="组合 323"/>
          <p:cNvGrpSpPr/>
          <p:nvPr/>
        </p:nvGrpSpPr>
        <p:grpSpPr>
          <a:xfrm>
            <a:off x="9106600" y="3193811"/>
            <a:ext cx="2290515" cy="640224"/>
            <a:chOff x="8873322" y="1797708"/>
            <a:chExt cx="2290515" cy="523220"/>
          </a:xfrm>
        </p:grpSpPr>
        <p:sp>
          <p:nvSpPr>
            <p:cNvPr id="323" name="矩形 322"/>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298" name="文本框 53"/>
            <p:cNvSpPr txBox="1"/>
            <p:nvPr/>
          </p:nvSpPr>
          <p:spPr>
            <a:xfrm>
              <a:off x="8975526" y="1797708"/>
              <a:ext cx="2022040" cy="523220"/>
            </a:xfrm>
            <a:prstGeom prst="rect">
              <a:avLst/>
            </a:prstGeom>
            <a:noFill/>
          </p:spPr>
          <p:txBody>
            <a:bodyPr wrap="square" rtlCol="0">
              <a:spAutoFit/>
            </a:bodyPr>
            <a:lstStyle/>
            <a:p>
              <a:pPr algn="ctr"/>
              <a:r>
                <a:rPr lang="es-ES" altLang="zh-CN" sz="1400" b="1" dirty="0">
                  <a:solidFill>
                    <a:schemeClr val="bg1"/>
                  </a:solidFill>
                  <a:latin typeface="微软雅黑" panose="020B0503020204020204" pitchFamily="34" charset="-122"/>
                  <a:ea typeface="微软雅黑" panose="020B0503020204020204" pitchFamily="34" charset="-122"/>
                </a:rPr>
                <a:t>¿Por qué centrarse en la calefacción?</a:t>
              </a:r>
            </a:p>
          </p:txBody>
        </p:sp>
      </p:grpSp>
      <p:pic>
        <p:nvPicPr>
          <p:cNvPr id="301" name="图片 300">
            <a:extLst>
              <a:ext uri="{FF2B5EF4-FFF2-40B4-BE49-F238E27FC236}">
                <a16:creationId xmlns:a16="http://schemas.microsoft.com/office/drawing/2014/main" id="{4F76D0D8-86A8-E237-6F67-583E0F0526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52212" y="1247047"/>
            <a:ext cx="7047250" cy="4685217"/>
          </a:xfrm>
          <a:prstGeom prst="rect">
            <a:avLst/>
          </a:prstGeom>
        </p:spPr>
      </p:pic>
      <p:sp>
        <p:nvSpPr>
          <p:cNvPr id="25" name="文本框 24">
            <a:extLst>
              <a:ext uri="{FF2B5EF4-FFF2-40B4-BE49-F238E27FC236}">
                <a16:creationId xmlns:a16="http://schemas.microsoft.com/office/drawing/2014/main" id="{0260796A-DF85-9023-ACE1-5F0773730641}"/>
              </a:ext>
            </a:extLst>
          </p:cNvPr>
          <p:cNvSpPr txBox="1"/>
          <p:nvPr/>
        </p:nvSpPr>
        <p:spPr>
          <a:xfrm>
            <a:off x="1352212" y="1484784"/>
            <a:ext cx="4032448" cy="400110"/>
          </a:xfrm>
          <a:prstGeom prst="rect">
            <a:avLst/>
          </a:prstGeom>
          <a:solidFill>
            <a:srgbClr val="F8F8F8"/>
          </a:solidFill>
        </p:spPr>
        <p:txBody>
          <a:bodyPr wrap="square" rtlCol="0">
            <a:spAutoFit/>
          </a:bodyPr>
          <a:lstStyle/>
          <a:p>
            <a:r>
              <a:rPr lang="es-ES" altLang="zh-CN" sz="2000" b="1" dirty="0"/>
              <a:t>¿Por qué Centrarse en la Calefacción?</a:t>
            </a:r>
            <a:endParaRPr lang="zh-CN" altLang="en-US" sz="2000" b="1" dirty="0"/>
          </a:p>
        </p:txBody>
      </p:sp>
      <p:sp>
        <p:nvSpPr>
          <p:cNvPr id="26" name="文本框 25">
            <a:extLst>
              <a:ext uri="{FF2B5EF4-FFF2-40B4-BE49-F238E27FC236}">
                <a16:creationId xmlns:a16="http://schemas.microsoft.com/office/drawing/2014/main" id="{D5BE193C-8D26-5FB8-52F6-CB7AAEF9F0B3}"/>
              </a:ext>
            </a:extLst>
          </p:cNvPr>
          <p:cNvSpPr txBox="1"/>
          <p:nvPr/>
        </p:nvSpPr>
        <p:spPr>
          <a:xfrm>
            <a:off x="1352212" y="3536939"/>
            <a:ext cx="4032448" cy="400110"/>
          </a:xfrm>
          <a:prstGeom prst="rect">
            <a:avLst/>
          </a:prstGeom>
          <a:solidFill>
            <a:srgbClr val="F8F8F8"/>
          </a:solidFill>
        </p:spPr>
        <p:txBody>
          <a:bodyPr wrap="square" rtlCol="0">
            <a:spAutoFit/>
          </a:bodyPr>
          <a:lstStyle/>
          <a:p>
            <a:r>
              <a:rPr lang="es-ES" altLang="zh-CN" sz="2000" b="1" dirty="0"/>
              <a:t>¿Por qué la Calefacción Solar?</a:t>
            </a:r>
            <a:endParaRPr lang="zh-CN" altLang="en-US" sz="2000" b="1" dirty="0"/>
          </a:p>
        </p:txBody>
      </p:sp>
      <p:sp>
        <p:nvSpPr>
          <p:cNvPr id="27" name="文本框 26">
            <a:extLst>
              <a:ext uri="{FF2B5EF4-FFF2-40B4-BE49-F238E27FC236}">
                <a16:creationId xmlns:a16="http://schemas.microsoft.com/office/drawing/2014/main" id="{480EB897-406D-C42A-DBF5-4F2393EB38EA}"/>
              </a:ext>
            </a:extLst>
          </p:cNvPr>
          <p:cNvSpPr txBox="1"/>
          <p:nvPr/>
        </p:nvSpPr>
        <p:spPr>
          <a:xfrm>
            <a:off x="1329957" y="1931348"/>
            <a:ext cx="4117177" cy="1569660"/>
          </a:xfrm>
          <a:prstGeom prst="rect">
            <a:avLst/>
          </a:prstGeom>
          <a:solidFill>
            <a:srgbClr val="E0E0E0"/>
          </a:solidFill>
        </p:spPr>
        <p:txBody>
          <a:bodyPr wrap="square" rtlCol="0">
            <a:spAutoFit/>
          </a:bodyPr>
          <a:lstStyle/>
          <a:p>
            <a:pPr marL="285750" indent="-285750">
              <a:buFont typeface="Arial" panose="020B0604020202020204" pitchFamily="34" charset="0"/>
              <a:buChar char="•"/>
            </a:pPr>
            <a:r>
              <a:rPr lang="es-ES" altLang="zh-CN" sz="1600" dirty="0"/>
              <a:t>En Canadá, el 80 % del uso de energía residencial se destina a la calefacción de baja temperatura.</a:t>
            </a:r>
          </a:p>
          <a:p>
            <a:pPr marL="285750" indent="-285750">
              <a:buFont typeface="Arial" panose="020B0604020202020204" pitchFamily="34" charset="0"/>
              <a:buChar char="•"/>
            </a:pPr>
            <a:r>
              <a:rPr lang="es-ES" altLang="zh-CN" sz="1600" dirty="0"/>
              <a:t>Principalmente no es renovable y provoca importantes emisiones de gases de efecto invernadero.</a:t>
            </a:r>
            <a:endParaRPr lang="zh-CN" altLang="en-US" sz="1600" dirty="0"/>
          </a:p>
        </p:txBody>
      </p:sp>
      <p:sp>
        <p:nvSpPr>
          <p:cNvPr id="28" name="文本框 27">
            <a:extLst>
              <a:ext uri="{FF2B5EF4-FFF2-40B4-BE49-F238E27FC236}">
                <a16:creationId xmlns:a16="http://schemas.microsoft.com/office/drawing/2014/main" id="{8C867837-24E0-7B1D-4EBC-CE3ADD03B47D}"/>
              </a:ext>
            </a:extLst>
          </p:cNvPr>
          <p:cNvSpPr txBox="1"/>
          <p:nvPr/>
        </p:nvSpPr>
        <p:spPr>
          <a:xfrm>
            <a:off x="1329957" y="4041293"/>
            <a:ext cx="4117177" cy="1569660"/>
          </a:xfrm>
          <a:prstGeom prst="rect">
            <a:avLst/>
          </a:prstGeom>
          <a:solidFill>
            <a:srgbClr val="E0E0E0"/>
          </a:solidFill>
        </p:spPr>
        <p:txBody>
          <a:bodyPr wrap="square" rtlCol="0">
            <a:spAutoFit/>
          </a:bodyPr>
          <a:lstStyle/>
          <a:p>
            <a:pPr marL="285750" indent="-285750">
              <a:buFont typeface="Arial" panose="020B0604020202020204" pitchFamily="34" charset="0"/>
              <a:buChar char="•"/>
            </a:pPr>
            <a:r>
              <a:rPr lang="es-ES" altLang="zh-CN" sz="1600" dirty="0"/>
              <a:t>Las mejoras de la EE son más caras y dan lugar a un menor ahorro de energía a medida que aumenta la EE del hogar.</a:t>
            </a:r>
          </a:p>
          <a:p>
            <a:pPr marL="285750" indent="-285750">
              <a:buFont typeface="Arial" panose="020B0604020202020204" pitchFamily="34" charset="0"/>
              <a:buChar char="•"/>
            </a:pPr>
            <a:r>
              <a:rPr lang="es-ES" altLang="zh-CN" sz="1600" dirty="0"/>
              <a:t>Los colectores solares térmicos son muy eficaces para producir calor a baja temperatura.</a:t>
            </a:r>
            <a:endParaRPr lang="zh-CN" altLang="en-US" sz="1600" dirty="0"/>
          </a:p>
        </p:txBody>
      </p:sp>
      <p:sp>
        <p:nvSpPr>
          <p:cNvPr id="29" name="文本框 28">
            <a:extLst>
              <a:ext uri="{FF2B5EF4-FFF2-40B4-BE49-F238E27FC236}">
                <a16:creationId xmlns:a16="http://schemas.microsoft.com/office/drawing/2014/main" id="{1E3E6319-1F36-5525-FB06-7FC9690BA69A}"/>
              </a:ext>
            </a:extLst>
          </p:cNvPr>
          <p:cNvSpPr txBox="1"/>
          <p:nvPr/>
        </p:nvSpPr>
        <p:spPr>
          <a:xfrm>
            <a:off x="5591150" y="1516722"/>
            <a:ext cx="2232248" cy="369332"/>
          </a:xfrm>
          <a:prstGeom prst="rect">
            <a:avLst/>
          </a:prstGeom>
          <a:solidFill>
            <a:srgbClr val="F8F8F8"/>
          </a:solidFill>
        </p:spPr>
        <p:txBody>
          <a:bodyPr wrap="square" rtlCol="0">
            <a:spAutoFit/>
          </a:bodyPr>
          <a:lstStyle/>
          <a:p>
            <a:r>
              <a:rPr lang="es-ES" altLang="zh-CN" b="1" dirty="0"/>
              <a:t>Sector residencial</a:t>
            </a:r>
            <a:endParaRPr lang="zh-CN" altLang="en-US" b="1" dirty="0"/>
          </a:p>
        </p:txBody>
      </p:sp>
      <p:sp>
        <p:nvSpPr>
          <p:cNvPr id="30" name="文本框 29">
            <a:extLst>
              <a:ext uri="{FF2B5EF4-FFF2-40B4-BE49-F238E27FC236}">
                <a16:creationId xmlns:a16="http://schemas.microsoft.com/office/drawing/2014/main" id="{863487EC-02CB-C873-4521-B97A6B9632BB}"/>
              </a:ext>
            </a:extLst>
          </p:cNvPr>
          <p:cNvSpPr txBox="1"/>
          <p:nvPr/>
        </p:nvSpPr>
        <p:spPr>
          <a:xfrm>
            <a:off x="5781975" y="2120640"/>
            <a:ext cx="662144" cy="854080"/>
          </a:xfrm>
          <a:prstGeom prst="rect">
            <a:avLst/>
          </a:prstGeom>
          <a:solidFill>
            <a:srgbClr val="F8F8F8"/>
          </a:solidFill>
        </p:spPr>
        <p:txBody>
          <a:bodyPr wrap="square" rtlCol="0">
            <a:spAutoFit/>
          </a:bodyPr>
          <a:lstStyle/>
          <a:p>
            <a:r>
              <a:rPr lang="es-ES" altLang="zh-CN" sz="550" b="1" dirty="0"/>
              <a:t>Calefacción de espacios 63 %</a:t>
            </a:r>
          </a:p>
          <a:p>
            <a:r>
              <a:rPr lang="es-ES" altLang="zh-CN" sz="550" b="1" dirty="0"/>
              <a:t>Calentamiento de agua 17 %</a:t>
            </a:r>
          </a:p>
          <a:p>
            <a:r>
              <a:rPr lang="es-ES" altLang="zh-CN" sz="550" b="1" dirty="0"/>
              <a:t>Electrodomésticos 14 %</a:t>
            </a:r>
          </a:p>
          <a:p>
            <a:r>
              <a:rPr lang="es-ES" altLang="zh-CN" sz="550" b="1" dirty="0"/>
              <a:t>Iluminación 4 %</a:t>
            </a:r>
          </a:p>
          <a:p>
            <a:r>
              <a:rPr lang="es-ES" altLang="zh-CN" sz="550" b="1" dirty="0"/>
              <a:t>Refrigeración de espacios 1 %</a:t>
            </a:r>
            <a:endParaRPr lang="zh-CN" altLang="en-US" sz="550" b="1" dirty="0"/>
          </a:p>
        </p:txBody>
      </p:sp>
      <p:sp>
        <p:nvSpPr>
          <p:cNvPr id="33" name="文本框 32">
            <a:extLst>
              <a:ext uri="{FF2B5EF4-FFF2-40B4-BE49-F238E27FC236}">
                <a16:creationId xmlns:a16="http://schemas.microsoft.com/office/drawing/2014/main" id="{AD4D1E75-1882-13A8-ACA5-B0E26C724200}"/>
              </a:ext>
            </a:extLst>
          </p:cNvPr>
          <p:cNvSpPr txBox="1"/>
          <p:nvPr/>
        </p:nvSpPr>
        <p:spPr>
          <a:xfrm>
            <a:off x="7701118" y="3536939"/>
            <a:ext cx="1059477" cy="830997"/>
          </a:xfrm>
          <a:prstGeom prst="rect">
            <a:avLst/>
          </a:prstGeom>
          <a:solidFill>
            <a:srgbClr val="F8F8F8"/>
          </a:solidFill>
        </p:spPr>
        <p:txBody>
          <a:bodyPr wrap="square" rtlCol="0">
            <a:spAutoFit/>
          </a:bodyPr>
          <a:lstStyle/>
          <a:p>
            <a:r>
              <a:rPr lang="es-ES" altLang="zh-CN" sz="800" dirty="0"/>
              <a:t>Regular</a:t>
            </a:r>
          </a:p>
          <a:p>
            <a:r>
              <a:rPr lang="es-ES" altLang="zh-CN" sz="800" dirty="0"/>
              <a:t>Nebulosa</a:t>
            </a:r>
          </a:p>
          <a:p>
            <a:r>
              <a:rPr lang="es-ES" altLang="zh-CN" sz="800" dirty="0"/>
              <a:t>Pináculo 4</a:t>
            </a:r>
          </a:p>
          <a:p>
            <a:r>
              <a:rPr lang="es-ES" altLang="zh-CN" sz="800" dirty="0"/>
              <a:t>Potencia (regular)</a:t>
            </a:r>
          </a:p>
          <a:p>
            <a:r>
              <a:rPr lang="es-ES" altLang="zh-CN" sz="800" dirty="0"/>
              <a:t>Energía (nebulosa)</a:t>
            </a:r>
          </a:p>
          <a:p>
            <a:r>
              <a:rPr lang="es-ES" altLang="zh-CN" sz="800" dirty="0"/>
              <a:t>Poder (Pináculo 4)</a:t>
            </a:r>
            <a:endParaRPr lang="zh-CN" altLang="en-US" sz="700" dirty="0"/>
          </a:p>
        </p:txBody>
      </p:sp>
      <p:sp>
        <p:nvSpPr>
          <p:cNvPr id="34" name="文本框 33">
            <a:extLst>
              <a:ext uri="{FF2B5EF4-FFF2-40B4-BE49-F238E27FC236}">
                <a16:creationId xmlns:a16="http://schemas.microsoft.com/office/drawing/2014/main" id="{F5FF39BE-0835-987D-AFB5-536B3A6164DC}"/>
              </a:ext>
            </a:extLst>
          </p:cNvPr>
          <p:cNvSpPr txBox="1"/>
          <p:nvPr/>
        </p:nvSpPr>
        <p:spPr>
          <a:xfrm rot="16200000">
            <a:off x="5110831" y="4481254"/>
            <a:ext cx="999809" cy="200055"/>
          </a:xfrm>
          <a:prstGeom prst="rect">
            <a:avLst/>
          </a:prstGeom>
          <a:solidFill>
            <a:srgbClr val="F8F8F8"/>
          </a:solidFill>
        </p:spPr>
        <p:txBody>
          <a:bodyPr vert="horz" wrap="square" rtlCol="0">
            <a:spAutoFit/>
          </a:bodyPr>
          <a:lstStyle/>
          <a:p>
            <a:r>
              <a:rPr lang="es-ES" altLang="zh-CN" sz="700" dirty="0"/>
              <a:t>Costo acumulativo (</a:t>
            </a:r>
            <a:r>
              <a:rPr lang="en-US" altLang="zh-CN" sz="700" dirty="0"/>
              <a:t>$</a:t>
            </a:r>
            <a:r>
              <a:rPr lang="es-ES" altLang="zh-CN" sz="700" dirty="0"/>
              <a:t>)</a:t>
            </a:r>
            <a:endParaRPr lang="zh-CN" altLang="en-US" sz="600" dirty="0"/>
          </a:p>
        </p:txBody>
      </p:sp>
      <p:sp>
        <p:nvSpPr>
          <p:cNvPr id="35" name="文本框 34">
            <a:extLst>
              <a:ext uri="{FF2B5EF4-FFF2-40B4-BE49-F238E27FC236}">
                <a16:creationId xmlns:a16="http://schemas.microsoft.com/office/drawing/2014/main" id="{4405C82F-C419-9257-85D4-C788DCD0784E}"/>
              </a:ext>
            </a:extLst>
          </p:cNvPr>
          <p:cNvSpPr txBox="1"/>
          <p:nvPr/>
        </p:nvSpPr>
        <p:spPr>
          <a:xfrm>
            <a:off x="10683697" y="342528"/>
            <a:ext cx="1224136" cy="369332"/>
          </a:xfrm>
          <a:prstGeom prst="rect">
            <a:avLst/>
          </a:prstGeom>
          <a:solidFill>
            <a:srgbClr val="C9C9C9"/>
          </a:solidFill>
        </p:spPr>
        <p:txBody>
          <a:bodyPr wrap="square" rtlCol="0">
            <a:spAutoFit/>
          </a:bodyPr>
          <a:lstStyle/>
          <a:p>
            <a:r>
              <a:rPr lang="en-US" altLang="zh-CN" dirty="0" err="1"/>
              <a:t>Página</a:t>
            </a:r>
            <a:r>
              <a:rPr lang="en-US" altLang="zh-CN" dirty="0"/>
              <a:t> 18</a:t>
            </a:r>
            <a:endParaRPr lang="zh-CN" altLang="en-US" dirty="0"/>
          </a:p>
        </p:txBody>
      </p:sp>
    </p:spTree>
    <p:extLst>
      <p:ext uri="{BB962C8B-B14F-4D97-AF65-F5344CB8AC3E}">
        <p14:creationId xmlns:p14="http://schemas.microsoft.com/office/powerpoint/2010/main" val="201818877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6"/>
                                        </p:tgtEl>
                                        <p:attrNameLst>
                                          <p:attrName>style.visibility</p:attrName>
                                        </p:attrNameLst>
                                      </p:cBhvr>
                                      <p:to>
                                        <p:strVal val="visible"/>
                                      </p:to>
                                    </p:set>
                                    <p:anim calcmode="lin" valueType="num">
                                      <p:cBhvr>
                                        <p:cTn id="7" dur="500" fill="hold"/>
                                        <p:tgtEl>
                                          <p:spTgt spid="306"/>
                                        </p:tgtEl>
                                        <p:attrNameLst>
                                          <p:attrName>ppt_w</p:attrName>
                                        </p:attrNameLst>
                                      </p:cBhvr>
                                      <p:tavLst>
                                        <p:tav tm="0">
                                          <p:val>
                                            <p:fltVal val="0"/>
                                          </p:val>
                                        </p:tav>
                                        <p:tav tm="100000">
                                          <p:val>
                                            <p:strVal val="#ppt_w"/>
                                          </p:val>
                                        </p:tav>
                                      </p:tavLst>
                                    </p:anim>
                                    <p:anim calcmode="lin" valueType="num">
                                      <p:cBhvr>
                                        <p:cTn id="8" dur="500" fill="hold"/>
                                        <p:tgtEl>
                                          <p:spTgt spid="306"/>
                                        </p:tgtEl>
                                        <p:attrNameLst>
                                          <p:attrName>ppt_h</p:attrName>
                                        </p:attrNameLst>
                                      </p:cBhvr>
                                      <p:tavLst>
                                        <p:tav tm="0">
                                          <p:val>
                                            <p:fltVal val="0"/>
                                          </p:val>
                                        </p:tav>
                                        <p:tav tm="100000">
                                          <p:val>
                                            <p:strVal val="#ppt_h"/>
                                          </p:val>
                                        </p:tav>
                                      </p:tavLst>
                                    </p:anim>
                                    <p:anim calcmode="lin" valueType="num">
                                      <p:cBhvr>
                                        <p:cTn id="9" dur="500" fill="hold"/>
                                        <p:tgtEl>
                                          <p:spTgt spid="306"/>
                                        </p:tgtEl>
                                        <p:attrNameLst>
                                          <p:attrName>style.rotation</p:attrName>
                                        </p:attrNameLst>
                                      </p:cBhvr>
                                      <p:tavLst>
                                        <p:tav tm="0">
                                          <p:val>
                                            <p:fltVal val="360"/>
                                          </p:val>
                                        </p:tav>
                                        <p:tav tm="100000">
                                          <p:val>
                                            <p:fltVal val="0"/>
                                          </p:val>
                                        </p:tav>
                                      </p:tavLst>
                                    </p:anim>
                                    <p:animEffect transition="in" filter="fade">
                                      <p:cBhvr>
                                        <p:cTn id="10" dur="500"/>
                                        <p:tgtEl>
                                          <p:spTgt spid="30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24"/>
                                        </p:tgtEl>
                                        <p:attrNameLst>
                                          <p:attrName>style.visibility</p:attrName>
                                        </p:attrNameLst>
                                      </p:cBhvr>
                                      <p:to>
                                        <p:strVal val="visible"/>
                                      </p:to>
                                    </p:set>
                                    <p:animEffect transition="in" filter="barn(inVertical)">
                                      <p:cBhvr>
                                        <p:cTn id="14" dur="500"/>
                                        <p:tgtEl>
                                          <p:spTgt spid="32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97"/>
                                        </p:tgtEl>
                                        <p:attrNameLst>
                                          <p:attrName>style.visibility</p:attrName>
                                        </p:attrNameLst>
                                      </p:cBhvr>
                                      <p:to>
                                        <p:strVal val="visible"/>
                                      </p:to>
                                    </p:set>
                                    <p:animEffect transition="in" filter="randombar(horizontal)">
                                      <p:cBhvr>
                                        <p:cTn id="18" dur="500"/>
                                        <p:tgtEl>
                                          <p:spTgt spid="297"/>
                                        </p:tgtEl>
                                      </p:cBhvr>
                                    </p:animEffect>
                                  </p:childTnLst>
                                </p:cTn>
                              </p:par>
                              <p:par>
                                <p:cTn id="19" presetID="16" presetClass="entr" presetSubtype="21"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animEffect transition="in" filter="barn(inVertical)">
                                      <p:cBhvr>
                                        <p:cTn id="21"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982638" y="260648"/>
            <a:ext cx="9073008" cy="369332"/>
          </a:xfrm>
          <a:prstGeom prst="rect">
            <a:avLst/>
          </a:prstGeom>
          <a:noFill/>
        </p:spPr>
        <p:txBody>
          <a:bodyPr wrap="square" rtlCol="0">
            <a:spAutoFit/>
          </a:bodyPr>
          <a:lstStyle/>
          <a:p>
            <a:r>
              <a:rPr lang="es-ES" altLang="zh-CN" b="1" dirty="0">
                <a:solidFill>
                  <a:schemeClr val="accent5">
                    <a:lumMod val="50000"/>
                  </a:schemeClr>
                </a:solidFill>
                <a:latin typeface="微软雅黑" pitchFamily="34" charset="-122"/>
                <a:ea typeface="微软雅黑" pitchFamily="34" charset="-122"/>
              </a:rPr>
              <a:t>¿Por qué centrarse en el almacenamiento de energía entre estaciones?</a:t>
            </a:r>
          </a:p>
        </p:txBody>
      </p:sp>
      <p:pic>
        <p:nvPicPr>
          <p:cNvPr id="24" name="图片 23">
            <a:extLst>
              <a:ext uri="{FF2B5EF4-FFF2-40B4-BE49-F238E27FC236}">
                <a16:creationId xmlns:a16="http://schemas.microsoft.com/office/drawing/2014/main" id="{2466A984-D6DB-C72D-2E2C-278BFF8FCC0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38108" y="1412776"/>
            <a:ext cx="9514197" cy="4728882"/>
          </a:xfrm>
          <a:prstGeom prst="rect">
            <a:avLst/>
          </a:prstGeom>
        </p:spPr>
      </p:pic>
      <p:sp>
        <p:nvSpPr>
          <p:cNvPr id="2" name="文本框 1">
            <a:extLst>
              <a:ext uri="{FF2B5EF4-FFF2-40B4-BE49-F238E27FC236}">
                <a16:creationId xmlns:a16="http://schemas.microsoft.com/office/drawing/2014/main" id="{D8948799-EE94-164C-FDE1-AADD86E08F2C}"/>
              </a:ext>
            </a:extLst>
          </p:cNvPr>
          <p:cNvSpPr txBox="1"/>
          <p:nvPr/>
        </p:nvSpPr>
        <p:spPr>
          <a:xfrm>
            <a:off x="694606" y="1412776"/>
            <a:ext cx="6048672" cy="461665"/>
          </a:xfrm>
          <a:prstGeom prst="rect">
            <a:avLst/>
          </a:prstGeom>
          <a:solidFill>
            <a:srgbClr val="F8F8F8"/>
          </a:solidFill>
        </p:spPr>
        <p:txBody>
          <a:bodyPr wrap="square" rtlCol="0">
            <a:spAutoFit/>
          </a:bodyPr>
          <a:lstStyle/>
          <a:p>
            <a:r>
              <a:rPr lang="es-ES" altLang="zh-CN" sz="2400" b="1" dirty="0"/>
              <a:t>¿Por qué el almacenamiento entre estaciones?</a:t>
            </a:r>
            <a:endParaRPr lang="zh-CN" altLang="en-US" sz="2400" b="1" dirty="0"/>
          </a:p>
        </p:txBody>
      </p:sp>
      <p:sp>
        <p:nvSpPr>
          <p:cNvPr id="3" name="文本框 2">
            <a:extLst>
              <a:ext uri="{FF2B5EF4-FFF2-40B4-BE49-F238E27FC236}">
                <a16:creationId xmlns:a16="http://schemas.microsoft.com/office/drawing/2014/main" id="{7382D71A-66C3-FCE0-3E02-8556A283FB70}"/>
              </a:ext>
            </a:extLst>
          </p:cNvPr>
          <p:cNvSpPr txBox="1"/>
          <p:nvPr/>
        </p:nvSpPr>
        <p:spPr>
          <a:xfrm>
            <a:off x="1558702" y="1946449"/>
            <a:ext cx="4968552" cy="4401205"/>
          </a:xfrm>
          <a:prstGeom prst="rect">
            <a:avLst/>
          </a:prstGeom>
          <a:solidFill>
            <a:srgbClr val="E0E0E0"/>
          </a:solidFill>
        </p:spPr>
        <p:txBody>
          <a:bodyPr wrap="square" rtlCol="0">
            <a:spAutoFit/>
          </a:bodyPr>
          <a:lstStyle/>
          <a:p>
            <a:pPr marL="285750" indent="-285750">
              <a:buFont typeface="Arial" panose="020B0604020202020204" pitchFamily="34" charset="0"/>
              <a:buChar char="•"/>
            </a:pPr>
            <a:r>
              <a:rPr lang="es-ES" altLang="zh-CN" sz="2000" dirty="0"/>
              <a:t>Existe un importante desajuste entre la disponibilidad de energía solar y la demanda de calefacción.</a:t>
            </a:r>
          </a:p>
          <a:p>
            <a:pPr marL="285750" indent="-285750">
              <a:buFont typeface="Arial" panose="020B0604020202020204" pitchFamily="34" charset="0"/>
              <a:buChar char="•"/>
            </a:pPr>
            <a:r>
              <a:rPr lang="es-ES" altLang="zh-CN" sz="2000" dirty="0"/>
              <a:t>En el caso de Drake </a:t>
            </a:r>
            <a:r>
              <a:rPr lang="es-ES" altLang="zh-CN" sz="2000" dirty="0" err="1"/>
              <a:t>Landing</a:t>
            </a:r>
            <a:r>
              <a:rPr lang="es-ES" altLang="zh-CN" sz="2000" dirty="0"/>
              <a:t>, el 60 % de la carga anual de calefacción se produce en meses con un 16 % de la captación solar anual.</a:t>
            </a:r>
          </a:p>
          <a:p>
            <a:pPr marL="285750" indent="-285750">
              <a:buFont typeface="Arial" panose="020B0604020202020204" pitchFamily="34" charset="0"/>
              <a:buChar char="•"/>
            </a:pPr>
            <a:r>
              <a:rPr lang="es-ES" altLang="zh-CN" sz="2000" dirty="0"/>
              <a:t>Los sistemas de calefacción solar con almacenamiento a corto plazo alcanzan un máximo del 40-50 % de fracción solar en Canadá.</a:t>
            </a:r>
          </a:p>
          <a:p>
            <a:pPr marL="285750" indent="-285750">
              <a:buFont typeface="Arial" panose="020B0604020202020204" pitchFamily="34" charset="0"/>
              <a:buChar char="•"/>
            </a:pPr>
            <a:r>
              <a:rPr lang="es-ES" altLang="zh-CN" sz="2000" dirty="0"/>
              <a:t>Los sistemas de calefacción solar con almacenamiento estacional alcanzan una fracción solar del 90-100 %.</a:t>
            </a:r>
            <a:endParaRPr lang="zh-CN" altLang="en-US" sz="2000" dirty="0"/>
          </a:p>
        </p:txBody>
      </p:sp>
      <p:sp>
        <p:nvSpPr>
          <p:cNvPr id="4" name="文本框 3">
            <a:extLst>
              <a:ext uri="{FF2B5EF4-FFF2-40B4-BE49-F238E27FC236}">
                <a16:creationId xmlns:a16="http://schemas.microsoft.com/office/drawing/2014/main" id="{6C191F0D-8D51-D673-B3BB-519A56BC53E4}"/>
              </a:ext>
            </a:extLst>
          </p:cNvPr>
          <p:cNvSpPr txBox="1"/>
          <p:nvPr/>
        </p:nvSpPr>
        <p:spPr>
          <a:xfrm>
            <a:off x="8111430" y="3140968"/>
            <a:ext cx="936104" cy="276999"/>
          </a:xfrm>
          <a:prstGeom prst="rect">
            <a:avLst/>
          </a:prstGeom>
          <a:solidFill>
            <a:srgbClr val="EFEFEF"/>
          </a:solidFill>
        </p:spPr>
        <p:txBody>
          <a:bodyPr wrap="square" rtlCol="0">
            <a:spAutoFit/>
          </a:bodyPr>
          <a:lstStyle/>
          <a:p>
            <a:r>
              <a:rPr lang="en-US" altLang="zh-CN" sz="600" dirty="0" err="1"/>
              <a:t>Demanda</a:t>
            </a:r>
            <a:r>
              <a:rPr lang="en-US" altLang="zh-CN" sz="600" dirty="0"/>
              <a:t> de </a:t>
            </a:r>
            <a:r>
              <a:rPr lang="en-US" altLang="zh-CN" sz="600" dirty="0" err="1"/>
              <a:t>energía</a:t>
            </a:r>
            <a:endParaRPr lang="en-US" altLang="zh-CN" sz="600" dirty="0"/>
          </a:p>
          <a:p>
            <a:r>
              <a:rPr lang="en-US" altLang="zh-CN" sz="600" dirty="0" err="1"/>
              <a:t>Energía</a:t>
            </a:r>
            <a:r>
              <a:rPr lang="en-US" altLang="zh-CN" sz="600" dirty="0"/>
              <a:t> solar</a:t>
            </a:r>
            <a:endParaRPr lang="zh-CN" altLang="en-US" sz="600" dirty="0"/>
          </a:p>
        </p:txBody>
      </p:sp>
      <p:sp>
        <p:nvSpPr>
          <p:cNvPr id="7" name="文本框 6">
            <a:extLst>
              <a:ext uri="{FF2B5EF4-FFF2-40B4-BE49-F238E27FC236}">
                <a16:creationId xmlns:a16="http://schemas.microsoft.com/office/drawing/2014/main" id="{F9ACED80-3137-3EA5-A666-640CDC8A9902}"/>
              </a:ext>
            </a:extLst>
          </p:cNvPr>
          <p:cNvSpPr txBox="1"/>
          <p:nvPr/>
        </p:nvSpPr>
        <p:spPr>
          <a:xfrm>
            <a:off x="10595707" y="340958"/>
            <a:ext cx="1224136" cy="369332"/>
          </a:xfrm>
          <a:prstGeom prst="rect">
            <a:avLst/>
          </a:prstGeom>
          <a:solidFill>
            <a:srgbClr val="CFCFCF"/>
          </a:solidFill>
        </p:spPr>
        <p:txBody>
          <a:bodyPr wrap="square" rtlCol="0">
            <a:spAutoFit/>
          </a:bodyPr>
          <a:lstStyle/>
          <a:p>
            <a:r>
              <a:rPr lang="en-US" altLang="zh-CN" dirty="0" err="1"/>
              <a:t>Página</a:t>
            </a:r>
            <a:r>
              <a:rPr lang="en-US" altLang="zh-CN" dirty="0"/>
              <a:t> 19</a:t>
            </a:r>
            <a:endParaRPr lang="zh-CN" altLang="en-US" dirty="0"/>
          </a:p>
        </p:txBody>
      </p:sp>
    </p:spTree>
    <p:extLst>
      <p:ext uri="{BB962C8B-B14F-4D97-AF65-F5344CB8AC3E}">
        <p14:creationId xmlns:p14="http://schemas.microsoft.com/office/powerpoint/2010/main" val="284465592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79"/>
                                        </p:tgtEl>
                                        <p:attrNameLst>
                                          <p:attrName>style.visibility</p:attrName>
                                        </p:attrNameLst>
                                      </p:cBhvr>
                                      <p:to>
                                        <p:strVal val="visible"/>
                                      </p:to>
                                    </p:set>
                                    <p:anim calcmode="lin" valueType="num">
                                      <p:cBhvr>
                                        <p:cTn id="7" dur="500" fill="hold"/>
                                        <p:tgtEl>
                                          <p:spTgt spid="279"/>
                                        </p:tgtEl>
                                        <p:attrNameLst>
                                          <p:attrName>ppt_w</p:attrName>
                                        </p:attrNameLst>
                                      </p:cBhvr>
                                      <p:tavLst>
                                        <p:tav tm="0">
                                          <p:val>
                                            <p:fltVal val="0"/>
                                          </p:val>
                                        </p:tav>
                                        <p:tav tm="100000">
                                          <p:val>
                                            <p:strVal val="#ppt_w"/>
                                          </p:val>
                                        </p:tav>
                                      </p:tavLst>
                                    </p:anim>
                                    <p:anim calcmode="lin" valueType="num">
                                      <p:cBhvr>
                                        <p:cTn id="8" dur="500" fill="hold"/>
                                        <p:tgtEl>
                                          <p:spTgt spid="279"/>
                                        </p:tgtEl>
                                        <p:attrNameLst>
                                          <p:attrName>ppt_h</p:attrName>
                                        </p:attrNameLst>
                                      </p:cBhvr>
                                      <p:tavLst>
                                        <p:tav tm="0">
                                          <p:val>
                                            <p:fltVal val="0"/>
                                          </p:val>
                                        </p:tav>
                                        <p:tav tm="100000">
                                          <p:val>
                                            <p:strVal val="#ppt_h"/>
                                          </p:val>
                                        </p:tav>
                                      </p:tavLst>
                                    </p:anim>
                                  </p:childTnLst>
                                </p:cTn>
                              </p:par>
                            </p:childTnLst>
                          </p:cTn>
                        </p:par>
                        <p:par>
                          <p:cTn id="9" fill="hold">
                            <p:stCondLst>
                              <p:cond delay="34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317" y="1551040"/>
            <a:ext cx="12190410" cy="3036135"/>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6" name="矩形 5"/>
          <p:cNvSpPr/>
          <p:nvPr/>
        </p:nvSpPr>
        <p:spPr>
          <a:xfrm>
            <a:off x="376617" y="5440232"/>
            <a:ext cx="1728192" cy="646331"/>
          </a:xfrm>
          <a:prstGeom prst="rect">
            <a:avLst/>
          </a:prstGeom>
        </p:spPr>
        <p:txBody>
          <a:bodyPr wrap="square">
            <a:spAutoFit/>
          </a:bodyPr>
          <a:lstStyle/>
          <a:p>
            <a:pPr lvl="0" algn="ctr"/>
            <a:r>
              <a:rPr lang="en-US" altLang="zh-CN" dirty="0" err="1">
                <a:solidFill>
                  <a:schemeClr val="tx1">
                    <a:lumMod val="75000"/>
                    <a:lumOff val="25000"/>
                  </a:schemeClr>
                </a:solidFill>
                <a:latin typeface="微软雅黑" pitchFamily="34" charset="-122"/>
                <a:ea typeface="微软雅黑" pitchFamily="34" charset="-122"/>
              </a:rPr>
              <a:t>Introducción</a:t>
            </a:r>
            <a:r>
              <a:rPr lang="en-US" altLang="zh-CN" dirty="0">
                <a:solidFill>
                  <a:schemeClr val="tx1">
                    <a:lumMod val="75000"/>
                    <a:lumOff val="25000"/>
                  </a:schemeClr>
                </a:solidFill>
                <a:latin typeface="微软雅黑" pitchFamily="34" charset="-122"/>
                <a:ea typeface="微软雅黑" pitchFamily="34" charset="-122"/>
              </a:rPr>
              <a:t> de </a:t>
            </a:r>
            <a:r>
              <a:rPr lang="en-US" altLang="zh-CN" dirty="0" err="1">
                <a:solidFill>
                  <a:schemeClr val="tx1">
                    <a:lumMod val="75000"/>
                    <a:lumOff val="25000"/>
                  </a:schemeClr>
                </a:solidFill>
                <a:latin typeface="微软雅黑" pitchFamily="34" charset="-122"/>
                <a:ea typeface="微软雅黑" pitchFamily="34" charset="-122"/>
              </a:rPr>
              <a:t>Compañía</a:t>
            </a:r>
            <a:endParaRPr lang="en-US" altLang="zh-CN" dirty="0">
              <a:solidFill>
                <a:schemeClr val="tx1">
                  <a:lumMod val="75000"/>
                  <a:lumOff val="25000"/>
                </a:schemeClr>
              </a:solidFill>
              <a:latin typeface="微软雅黑" pitchFamily="34" charset="-122"/>
              <a:ea typeface="微软雅黑" pitchFamily="34" charset="-122"/>
            </a:endParaRPr>
          </a:p>
        </p:txBody>
      </p:sp>
      <p:sp>
        <p:nvSpPr>
          <p:cNvPr id="7" name="矩形 6"/>
          <p:cNvSpPr/>
          <p:nvPr/>
        </p:nvSpPr>
        <p:spPr>
          <a:xfrm>
            <a:off x="2691918" y="5355352"/>
            <a:ext cx="1914178" cy="523220"/>
          </a:xfrm>
          <a:prstGeom prst="rect">
            <a:avLst/>
          </a:prstGeom>
        </p:spPr>
        <p:txBody>
          <a:bodyPr wrap="none">
            <a:spAutoFit/>
          </a:bodyPr>
          <a:lstStyle/>
          <a:p>
            <a:pPr lvl="0" algn="ctr"/>
            <a:r>
              <a:rPr lang="en-US" altLang="zh-CN" dirty="0" err="1">
                <a:solidFill>
                  <a:schemeClr val="tx1">
                    <a:lumMod val="75000"/>
                    <a:lumOff val="25000"/>
                  </a:schemeClr>
                </a:solidFill>
                <a:latin typeface="微软雅黑" pitchFamily="34" charset="-122"/>
                <a:ea typeface="微软雅黑" pitchFamily="34" charset="-122"/>
              </a:rPr>
              <a:t>Tecnología</a:t>
            </a:r>
            <a:r>
              <a:rPr lang="en-US" altLang="zh-CN" sz="2800" dirty="0">
                <a:solidFill>
                  <a:schemeClr val="tx1">
                    <a:lumMod val="75000"/>
                    <a:lumOff val="25000"/>
                  </a:schemeClr>
                </a:solidFill>
                <a:latin typeface="微软雅黑" pitchFamily="34" charset="-122"/>
                <a:ea typeface="微软雅黑" pitchFamily="34" charset="-122"/>
              </a:rPr>
              <a:t> </a:t>
            </a:r>
            <a:r>
              <a:rPr lang="en-US" altLang="zh-CN" dirty="0">
                <a:solidFill>
                  <a:schemeClr val="tx1">
                    <a:lumMod val="75000"/>
                    <a:lumOff val="25000"/>
                  </a:schemeClr>
                </a:solidFill>
                <a:latin typeface="微软雅黑" pitchFamily="34" charset="-122"/>
                <a:ea typeface="微软雅黑" pitchFamily="34" charset="-122"/>
              </a:rPr>
              <a:t>PVT</a:t>
            </a:r>
          </a:p>
        </p:txBody>
      </p:sp>
      <p:sp>
        <p:nvSpPr>
          <p:cNvPr id="8" name="矩形 7"/>
          <p:cNvSpPr/>
          <p:nvPr/>
        </p:nvSpPr>
        <p:spPr>
          <a:xfrm>
            <a:off x="4971290" y="5286345"/>
            <a:ext cx="2232922" cy="954107"/>
          </a:xfrm>
          <a:prstGeom prst="rect">
            <a:avLst/>
          </a:prstGeom>
        </p:spPr>
        <p:txBody>
          <a:bodyPr wrap="square">
            <a:spAutoFit/>
          </a:bodyPr>
          <a:lstStyle/>
          <a:p>
            <a:pPr lvl="0" algn="ctr"/>
            <a:r>
              <a:rPr lang="es-ES" altLang="zh-CN" dirty="0">
                <a:solidFill>
                  <a:schemeClr val="tx1">
                    <a:lumMod val="75000"/>
                    <a:lumOff val="25000"/>
                  </a:schemeClr>
                </a:solidFill>
                <a:latin typeface="微软雅黑" pitchFamily="34" charset="-122"/>
                <a:ea typeface="微软雅黑" pitchFamily="34" charset="-122"/>
              </a:rPr>
              <a:t>Áreas</a:t>
            </a:r>
            <a:r>
              <a:rPr lang="es-ES" altLang="zh-CN" sz="2800" dirty="0">
                <a:solidFill>
                  <a:schemeClr val="tx1">
                    <a:lumMod val="75000"/>
                    <a:lumOff val="25000"/>
                  </a:schemeClr>
                </a:solidFill>
                <a:latin typeface="微软雅黑" pitchFamily="34" charset="-122"/>
                <a:ea typeface="微软雅黑" pitchFamily="34" charset="-122"/>
              </a:rPr>
              <a:t> </a:t>
            </a:r>
            <a:r>
              <a:rPr lang="es-ES" altLang="zh-CN" dirty="0">
                <a:solidFill>
                  <a:schemeClr val="tx1">
                    <a:lumMod val="75000"/>
                    <a:lumOff val="25000"/>
                  </a:schemeClr>
                </a:solidFill>
                <a:latin typeface="微软雅黑" pitchFamily="34" charset="-122"/>
                <a:ea typeface="微软雅黑" pitchFamily="34" charset="-122"/>
              </a:rPr>
              <a:t>de</a:t>
            </a:r>
            <a:r>
              <a:rPr lang="es-ES" altLang="zh-CN" sz="2800" dirty="0">
                <a:solidFill>
                  <a:schemeClr val="tx1">
                    <a:lumMod val="75000"/>
                    <a:lumOff val="25000"/>
                  </a:schemeClr>
                </a:solidFill>
                <a:latin typeface="微软雅黑" pitchFamily="34" charset="-122"/>
                <a:ea typeface="微软雅黑" pitchFamily="34" charset="-122"/>
              </a:rPr>
              <a:t> </a:t>
            </a:r>
            <a:r>
              <a:rPr lang="es-ES" altLang="zh-CN" dirty="0">
                <a:solidFill>
                  <a:schemeClr val="tx1">
                    <a:lumMod val="75000"/>
                    <a:lumOff val="25000"/>
                  </a:schemeClr>
                </a:solidFill>
                <a:latin typeface="微软雅黑" pitchFamily="34" charset="-122"/>
                <a:ea typeface="微软雅黑" pitchFamily="34" charset="-122"/>
              </a:rPr>
              <a:t>Aplicación</a:t>
            </a:r>
            <a:r>
              <a:rPr lang="es-ES" altLang="zh-CN" sz="2800" dirty="0">
                <a:solidFill>
                  <a:schemeClr val="tx1">
                    <a:lumMod val="75000"/>
                    <a:lumOff val="25000"/>
                  </a:schemeClr>
                </a:solidFill>
                <a:latin typeface="微软雅黑" pitchFamily="34" charset="-122"/>
                <a:ea typeface="微软雅黑" pitchFamily="34" charset="-122"/>
              </a:rPr>
              <a:t> </a:t>
            </a:r>
            <a:r>
              <a:rPr lang="es-ES" altLang="zh-CN" dirty="0">
                <a:solidFill>
                  <a:schemeClr val="tx1">
                    <a:lumMod val="75000"/>
                    <a:lumOff val="25000"/>
                  </a:schemeClr>
                </a:solidFill>
                <a:latin typeface="微软雅黑" pitchFamily="34" charset="-122"/>
                <a:ea typeface="微软雅黑" pitchFamily="34" charset="-122"/>
              </a:rPr>
              <a:t>de</a:t>
            </a:r>
            <a:r>
              <a:rPr lang="es-ES" altLang="zh-CN" sz="2800" dirty="0">
                <a:solidFill>
                  <a:schemeClr val="tx1">
                    <a:lumMod val="75000"/>
                    <a:lumOff val="25000"/>
                  </a:schemeClr>
                </a:solidFill>
                <a:latin typeface="微软雅黑" pitchFamily="34" charset="-122"/>
                <a:ea typeface="微软雅黑" pitchFamily="34" charset="-122"/>
              </a:rPr>
              <a:t> </a:t>
            </a:r>
            <a:r>
              <a:rPr lang="es-ES" altLang="zh-CN" dirty="0">
                <a:solidFill>
                  <a:schemeClr val="tx1">
                    <a:lumMod val="75000"/>
                    <a:lumOff val="25000"/>
                  </a:schemeClr>
                </a:solidFill>
                <a:latin typeface="微软雅黑" pitchFamily="34" charset="-122"/>
                <a:ea typeface="微软雅黑" pitchFamily="34" charset="-122"/>
              </a:rPr>
              <a:t>PVT</a:t>
            </a:r>
          </a:p>
        </p:txBody>
      </p:sp>
      <p:sp>
        <p:nvSpPr>
          <p:cNvPr id="9" name="矩形 8"/>
          <p:cNvSpPr/>
          <p:nvPr/>
        </p:nvSpPr>
        <p:spPr>
          <a:xfrm>
            <a:off x="7471460" y="5255353"/>
            <a:ext cx="2232922" cy="1354217"/>
          </a:xfrm>
          <a:prstGeom prst="rect">
            <a:avLst/>
          </a:prstGeom>
        </p:spPr>
        <p:txBody>
          <a:bodyPr wrap="square">
            <a:spAutoFit/>
          </a:bodyPr>
          <a:lstStyle/>
          <a:p>
            <a:pPr lvl="0" algn="ctr"/>
            <a:r>
              <a:rPr lang="pt-BR" altLang="zh-CN" dirty="0">
                <a:solidFill>
                  <a:schemeClr val="tx1">
                    <a:lumMod val="75000"/>
                    <a:lumOff val="25000"/>
                  </a:schemeClr>
                </a:solidFill>
                <a:latin typeface="微软雅黑" pitchFamily="34" charset="-122"/>
                <a:ea typeface="微软雅黑" pitchFamily="34" charset="-122"/>
              </a:rPr>
              <a:t>Última</a:t>
            </a:r>
            <a:r>
              <a:rPr lang="pt-BR" altLang="zh-CN" sz="2800" dirty="0">
                <a:solidFill>
                  <a:schemeClr val="tx1">
                    <a:lumMod val="75000"/>
                    <a:lumOff val="25000"/>
                  </a:schemeClr>
                </a:solidFill>
                <a:latin typeface="微软雅黑" pitchFamily="34" charset="-122"/>
                <a:ea typeface="微软雅黑" pitchFamily="34" charset="-122"/>
              </a:rPr>
              <a:t> </a:t>
            </a:r>
            <a:r>
              <a:rPr lang="pt-BR" altLang="zh-CN" dirty="0">
                <a:solidFill>
                  <a:schemeClr val="tx1">
                    <a:lumMod val="75000"/>
                    <a:lumOff val="25000"/>
                  </a:schemeClr>
                </a:solidFill>
                <a:latin typeface="微软雅黑" pitchFamily="34" charset="-122"/>
                <a:ea typeface="微软雅黑" pitchFamily="34" charset="-122"/>
              </a:rPr>
              <a:t>Microrred</a:t>
            </a:r>
            <a:r>
              <a:rPr lang="pt-BR" altLang="zh-CN" sz="2800" dirty="0">
                <a:solidFill>
                  <a:schemeClr val="tx1">
                    <a:lumMod val="75000"/>
                    <a:lumOff val="25000"/>
                  </a:schemeClr>
                </a:solidFill>
                <a:latin typeface="微软雅黑" pitchFamily="34" charset="-122"/>
                <a:ea typeface="微软雅黑" pitchFamily="34" charset="-122"/>
              </a:rPr>
              <a:t> </a:t>
            </a:r>
            <a:r>
              <a:rPr lang="pt-BR" altLang="zh-CN" dirty="0">
                <a:solidFill>
                  <a:schemeClr val="tx1">
                    <a:lumMod val="75000"/>
                    <a:lumOff val="25000"/>
                  </a:schemeClr>
                </a:solidFill>
                <a:latin typeface="微软雅黑" pitchFamily="34" charset="-122"/>
                <a:ea typeface="微软雅黑" pitchFamily="34" charset="-122"/>
              </a:rPr>
              <a:t>Regional Distribuida PVT 4 en 1</a:t>
            </a:r>
          </a:p>
        </p:txBody>
      </p:sp>
      <p:grpSp>
        <p:nvGrpSpPr>
          <p:cNvPr id="10" name="组合 9"/>
          <p:cNvGrpSpPr/>
          <p:nvPr/>
        </p:nvGrpSpPr>
        <p:grpSpPr>
          <a:xfrm>
            <a:off x="592014" y="3928876"/>
            <a:ext cx="1297399" cy="1284485"/>
            <a:chOff x="1486694" y="2665507"/>
            <a:chExt cx="1297399" cy="1284485"/>
          </a:xfrm>
        </p:grpSpPr>
        <p:sp>
          <p:nvSpPr>
            <p:cNvPr id="11" name="Freeform 5"/>
            <p:cNvSpPr>
              <a:spLocks/>
            </p:cNvSpPr>
            <p:nvPr/>
          </p:nvSpPr>
          <p:spPr bwMode="auto">
            <a:xfrm rot="5400000">
              <a:off x="1476182"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12" name="矩形 11"/>
            <p:cNvSpPr/>
            <p:nvPr/>
          </p:nvSpPr>
          <p:spPr>
            <a:xfrm>
              <a:off x="1486694" y="3047437"/>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01</a:t>
              </a:r>
              <a:endParaRPr lang="zh-CN" altLang="en-US" sz="4800" dirty="0"/>
            </a:p>
          </p:txBody>
        </p:sp>
      </p:grpSp>
      <p:grpSp>
        <p:nvGrpSpPr>
          <p:cNvPr id="13" name="组合 12"/>
          <p:cNvGrpSpPr/>
          <p:nvPr/>
        </p:nvGrpSpPr>
        <p:grpSpPr>
          <a:xfrm>
            <a:off x="3005060" y="3925129"/>
            <a:ext cx="1297399" cy="1284485"/>
            <a:chOff x="4222998" y="2665507"/>
            <a:chExt cx="1297399" cy="1284485"/>
          </a:xfrm>
        </p:grpSpPr>
        <p:sp>
          <p:nvSpPr>
            <p:cNvPr id="14" name="Freeform 5"/>
            <p:cNvSpPr>
              <a:spLocks/>
            </p:cNvSpPr>
            <p:nvPr/>
          </p:nvSpPr>
          <p:spPr bwMode="auto">
            <a:xfrm rot="5400000">
              <a:off x="4226425"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15" name="矩形 14"/>
            <p:cNvSpPr/>
            <p:nvPr/>
          </p:nvSpPr>
          <p:spPr>
            <a:xfrm>
              <a:off x="4222998" y="3078969"/>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02</a:t>
              </a:r>
              <a:endParaRPr lang="zh-CN" altLang="en-US" sz="4800" dirty="0"/>
            </a:p>
          </p:txBody>
        </p:sp>
      </p:grpSp>
      <p:grpSp>
        <p:nvGrpSpPr>
          <p:cNvPr id="16" name="组合 15"/>
          <p:cNvGrpSpPr/>
          <p:nvPr/>
        </p:nvGrpSpPr>
        <p:grpSpPr>
          <a:xfrm>
            <a:off x="5418106" y="3919768"/>
            <a:ext cx="1297399" cy="1284485"/>
            <a:chOff x="6940252" y="2689493"/>
            <a:chExt cx="1297399" cy="1284485"/>
          </a:xfrm>
        </p:grpSpPr>
        <p:sp>
          <p:nvSpPr>
            <p:cNvPr id="17" name="Freeform 5"/>
            <p:cNvSpPr>
              <a:spLocks/>
            </p:cNvSpPr>
            <p:nvPr/>
          </p:nvSpPr>
          <p:spPr bwMode="auto">
            <a:xfrm rot="5400000">
              <a:off x="6967655" y="2752168"/>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18" name="矩形 17"/>
            <p:cNvSpPr/>
            <p:nvPr/>
          </p:nvSpPr>
          <p:spPr>
            <a:xfrm>
              <a:off x="6940252" y="3087353"/>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03</a:t>
              </a:r>
              <a:endParaRPr lang="zh-CN" altLang="en-US" sz="4800" dirty="0"/>
            </a:p>
          </p:txBody>
        </p:sp>
      </p:grpSp>
      <p:grpSp>
        <p:nvGrpSpPr>
          <p:cNvPr id="19" name="组合 18"/>
          <p:cNvGrpSpPr/>
          <p:nvPr/>
        </p:nvGrpSpPr>
        <p:grpSpPr>
          <a:xfrm>
            <a:off x="7831152" y="3919768"/>
            <a:ext cx="1297399" cy="1284485"/>
            <a:chOff x="9441482" y="2562069"/>
            <a:chExt cx="1297399" cy="1284485"/>
          </a:xfrm>
        </p:grpSpPr>
        <p:sp>
          <p:nvSpPr>
            <p:cNvPr id="20" name="Freeform 5"/>
            <p:cNvSpPr>
              <a:spLocks/>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21" name="矩形 20"/>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04</a:t>
              </a:r>
              <a:endParaRPr lang="zh-CN" altLang="en-US" sz="4800" dirty="0"/>
            </a:p>
          </p:txBody>
        </p:sp>
      </p:grpSp>
      <p:grpSp>
        <p:nvGrpSpPr>
          <p:cNvPr id="2" name="组合 1"/>
          <p:cNvGrpSpPr/>
          <p:nvPr/>
        </p:nvGrpSpPr>
        <p:grpSpPr>
          <a:xfrm>
            <a:off x="0" y="908720"/>
            <a:ext cx="6840760" cy="1284643"/>
            <a:chOff x="0" y="908720"/>
            <a:chExt cx="6840760" cy="1284643"/>
          </a:xfrm>
        </p:grpSpPr>
        <p:sp>
          <p:nvSpPr>
            <p:cNvPr id="28" name="流程图: 决策 27"/>
            <p:cNvSpPr/>
            <p:nvPr/>
          </p:nvSpPr>
          <p:spPr>
            <a:xfrm flipV="1">
              <a:off x="0" y="908720"/>
              <a:ext cx="6840760" cy="128464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635681" y="1648386"/>
              <a:ext cx="3682058"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——CONTENIDOS——</a:t>
              </a:r>
              <a:endParaRPr lang="zh-CN" altLang="en-US" sz="1400" b="1" dirty="0">
                <a:solidFill>
                  <a:schemeClr val="bg1"/>
                </a:solidFill>
                <a:latin typeface="微软雅黑" pitchFamily="34" charset="-122"/>
                <a:ea typeface="微软雅黑" pitchFamily="34" charset="-122"/>
              </a:endParaRPr>
            </a:p>
          </p:txBody>
        </p:sp>
        <p:sp>
          <p:nvSpPr>
            <p:cNvPr id="5" name="文本框 3"/>
            <p:cNvSpPr txBox="1"/>
            <p:nvPr/>
          </p:nvSpPr>
          <p:spPr>
            <a:xfrm>
              <a:off x="2422798" y="1052621"/>
              <a:ext cx="2226755" cy="646331"/>
            </a:xfrm>
            <a:prstGeom prst="rect">
              <a:avLst/>
            </a:prstGeom>
            <a:noFill/>
            <a:effectLst/>
          </p:spPr>
          <p:txBody>
            <a:bodyPr wrap="square" rtlCol="0">
              <a:spAutoFit/>
            </a:bodyPr>
            <a:lstStyle/>
            <a:p>
              <a:pPr algn="ctr"/>
              <a:r>
                <a:rPr lang="en-US" altLang="zh-CN" sz="3600" b="1" spc="600" dirty="0" err="1">
                  <a:solidFill>
                    <a:schemeClr val="bg1"/>
                  </a:solidFill>
                  <a:latin typeface="Arial Black" pitchFamily="34" charset="0"/>
                  <a:ea typeface="微软雅黑" pitchFamily="34" charset="-122"/>
                </a:rPr>
                <a:t>Índice</a:t>
              </a:r>
              <a:endParaRPr lang="en-US" altLang="zh-CN" sz="3600" b="1" spc="600" dirty="0">
                <a:solidFill>
                  <a:schemeClr val="bg1"/>
                </a:solidFill>
                <a:latin typeface="Arial Black" pitchFamily="34" charset="0"/>
                <a:ea typeface="微软雅黑" pitchFamily="34" charset="-122"/>
              </a:endParaRPr>
            </a:p>
          </p:txBody>
        </p:sp>
      </p:grpSp>
      <p:sp>
        <p:nvSpPr>
          <p:cNvPr id="23" name="矩形 22">
            <a:extLst>
              <a:ext uri="{FF2B5EF4-FFF2-40B4-BE49-F238E27FC236}">
                <a16:creationId xmlns:a16="http://schemas.microsoft.com/office/drawing/2014/main" id="{3E48CF03-D728-FC26-5626-5968DBED676F}"/>
              </a:ext>
            </a:extLst>
          </p:cNvPr>
          <p:cNvSpPr/>
          <p:nvPr/>
        </p:nvSpPr>
        <p:spPr>
          <a:xfrm>
            <a:off x="10060071" y="5315970"/>
            <a:ext cx="1682832" cy="646331"/>
          </a:xfrm>
          <a:prstGeom prst="rect">
            <a:avLst/>
          </a:prstGeom>
        </p:spPr>
        <p:txBody>
          <a:bodyPr wrap="square">
            <a:spAutoFit/>
          </a:bodyPr>
          <a:lstStyle/>
          <a:p>
            <a:pPr algn="ctr"/>
            <a:r>
              <a:rPr lang="en-US" altLang="zh-CN" dirty="0" err="1">
                <a:solidFill>
                  <a:schemeClr val="tx1">
                    <a:lumMod val="75000"/>
                    <a:lumOff val="25000"/>
                  </a:schemeClr>
                </a:solidFill>
                <a:latin typeface="微软雅黑" pitchFamily="34" charset="-122"/>
                <a:ea typeface="微软雅黑" pitchFamily="34" charset="-122"/>
              </a:rPr>
              <a:t>Ahorro</a:t>
            </a:r>
            <a:r>
              <a:rPr lang="en-US" altLang="zh-CN" dirty="0">
                <a:solidFill>
                  <a:schemeClr val="tx1">
                    <a:lumMod val="75000"/>
                    <a:lumOff val="25000"/>
                  </a:schemeClr>
                </a:solidFill>
                <a:latin typeface="微软雅黑" pitchFamily="34" charset="-122"/>
                <a:ea typeface="微软雅黑" pitchFamily="34" charset="-122"/>
              </a:rPr>
              <a:t> de </a:t>
            </a:r>
            <a:r>
              <a:rPr lang="en-US" altLang="zh-CN" dirty="0" err="1">
                <a:solidFill>
                  <a:schemeClr val="tx1">
                    <a:lumMod val="75000"/>
                    <a:lumOff val="25000"/>
                  </a:schemeClr>
                </a:solidFill>
                <a:latin typeface="微软雅黑" pitchFamily="34" charset="-122"/>
                <a:ea typeface="微软雅黑" pitchFamily="34" charset="-122"/>
              </a:rPr>
              <a:t>Energía</a:t>
            </a:r>
            <a:endParaRPr lang="en-US" altLang="zh-CN" dirty="0">
              <a:solidFill>
                <a:schemeClr val="tx1">
                  <a:lumMod val="75000"/>
                  <a:lumOff val="25000"/>
                </a:schemeClr>
              </a:solidFill>
              <a:latin typeface="微软雅黑" pitchFamily="34" charset="-122"/>
              <a:ea typeface="微软雅黑" pitchFamily="34" charset="-122"/>
            </a:endParaRPr>
          </a:p>
        </p:txBody>
      </p:sp>
      <p:grpSp>
        <p:nvGrpSpPr>
          <p:cNvPr id="24" name="组合 23">
            <a:extLst>
              <a:ext uri="{FF2B5EF4-FFF2-40B4-BE49-F238E27FC236}">
                <a16:creationId xmlns:a16="http://schemas.microsoft.com/office/drawing/2014/main" id="{420DCA9F-E7FD-8084-DDC9-C2DB7B95EED4}"/>
              </a:ext>
            </a:extLst>
          </p:cNvPr>
          <p:cNvGrpSpPr/>
          <p:nvPr/>
        </p:nvGrpSpPr>
        <p:grpSpPr>
          <a:xfrm>
            <a:off x="10244199" y="3919768"/>
            <a:ext cx="1297399" cy="1284485"/>
            <a:chOff x="9441482" y="2562069"/>
            <a:chExt cx="1297399" cy="1284485"/>
          </a:xfrm>
        </p:grpSpPr>
        <p:sp>
          <p:nvSpPr>
            <p:cNvPr id="25" name="Freeform 5">
              <a:extLst>
                <a:ext uri="{FF2B5EF4-FFF2-40B4-BE49-F238E27FC236}">
                  <a16:creationId xmlns:a16="http://schemas.microsoft.com/office/drawing/2014/main" id="{0B740D14-C5D9-9C9E-B83D-2F636E4F428A}"/>
                </a:ext>
              </a:extLst>
            </p:cNvPr>
            <p:cNvSpPr>
              <a:spLocks/>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26" name="矩形 25">
              <a:extLst>
                <a:ext uri="{FF2B5EF4-FFF2-40B4-BE49-F238E27FC236}">
                  <a16:creationId xmlns:a16="http://schemas.microsoft.com/office/drawing/2014/main" id="{BA79816C-6B7B-15AC-4C4C-3132CFF21AC4}"/>
                </a:ext>
              </a:extLst>
            </p:cNvPr>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05</a:t>
              </a:r>
              <a:endParaRPr lang="zh-CN" altLang="en-US" sz="4800" dirty="0"/>
            </a:p>
          </p:txBody>
        </p:sp>
      </p:grpSp>
    </p:spTree>
    <p:extLst>
      <p:ext uri="{BB962C8B-B14F-4D97-AF65-F5344CB8AC3E}">
        <p14:creationId xmlns:p14="http://schemas.microsoft.com/office/powerpoint/2010/main" val="11088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1000"/>
                                        <p:tgtEl>
                                          <p:spTgt spid="27"/>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360"/>
                                          </p:val>
                                        </p:tav>
                                        <p:tav tm="100000">
                                          <p:val>
                                            <p:fltVal val="0"/>
                                          </p:val>
                                        </p:tav>
                                      </p:tavLst>
                                    </p:anim>
                                    <p:animEffect transition="in" filter="fade">
                                      <p:cBhvr>
                                        <p:cTn id="19" dur="1000"/>
                                        <p:tgtEl>
                                          <p:spTgt spid="10"/>
                                        </p:tgtEl>
                                      </p:cBhvr>
                                    </p:animEffect>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3300"/>
                            </p:stCondLst>
                            <p:childTnLst>
                              <p:par>
                                <p:cTn id="25" presetID="49" presetClass="entr" presetSubtype="0" decel="10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360"/>
                                          </p:val>
                                        </p:tav>
                                        <p:tav tm="100000">
                                          <p:val>
                                            <p:fltVal val="0"/>
                                          </p:val>
                                        </p:tav>
                                      </p:tavLst>
                                    </p:anim>
                                    <p:animEffect transition="in" filter="fade">
                                      <p:cBhvr>
                                        <p:cTn id="30" dur="1000"/>
                                        <p:tgtEl>
                                          <p:spTgt spid="13"/>
                                        </p:tgtEl>
                                      </p:cBhvr>
                                    </p:animEffect>
                                  </p:childTnLst>
                                </p:cTn>
                              </p:par>
                              <p:par>
                                <p:cTn id="31" presetID="2" presetClass="entr" presetSubtype="2" fill="hold" grpId="0" nodeType="with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44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360"/>
                                          </p:val>
                                        </p:tav>
                                        <p:tav tm="100000">
                                          <p:val>
                                            <p:fltVal val="0"/>
                                          </p:val>
                                        </p:tav>
                                      </p:tavLst>
                                    </p:anim>
                                    <p:animEffect transition="in" filter="fade">
                                      <p:cBhvr>
                                        <p:cTn id="41" dur="1000"/>
                                        <p:tgtEl>
                                          <p:spTgt spid="16"/>
                                        </p:tgtEl>
                                      </p:cBhvr>
                                    </p:animEffect>
                                  </p:childTnLst>
                                </p:cTn>
                              </p:par>
                              <p:par>
                                <p:cTn id="42" presetID="2" presetClass="entr" presetSubtype="2" fill="hold" grpId="0" nodeType="with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5950"/>
                            </p:stCondLst>
                            <p:childTnLst>
                              <p:par>
                                <p:cTn id="47" presetID="49" presetClass="entr" presetSubtype="0" decel="10000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360"/>
                                          </p:val>
                                        </p:tav>
                                        <p:tav tm="100000">
                                          <p:val>
                                            <p:fltVal val="0"/>
                                          </p:val>
                                        </p:tav>
                                      </p:tavLst>
                                    </p:anim>
                                    <p:animEffect transition="in" filter="fade">
                                      <p:cBhvr>
                                        <p:cTn id="52" dur="1000"/>
                                        <p:tgtEl>
                                          <p:spTgt spid="19"/>
                                        </p:tgtEl>
                                      </p:cBhvr>
                                    </p:animEffect>
                                  </p:childTnLst>
                                </p:cTn>
                              </p:par>
                              <p:par>
                                <p:cTn id="53" presetID="2" presetClass="entr" presetSubtype="2" fill="hold" grpId="0" nodeType="withEffect">
                                  <p:stCondLst>
                                    <p:cond delay="0"/>
                                  </p:stCondLst>
                                  <p:iterate type="lt">
                                    <p:tmPct val="10000"/>
                                  </p:iterate>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par>
                          <p:cTn id="57" fill="hold">
                            <p:stCondLst>
                              <p:cond delay="8450"/>
                            </p:stCondLst>
                            <p:childTnLst>
                              <p:par>
                                <p:cTn id="58" presetID="49" presetClass="entr" presetSubtype="0" decel="10000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360"/>
                                          </p:val>
                                        </p:tav>
                                        <p:tav tm="100000">
                                          <p:val>
                                            <p:fltVal val="0"/>
                                          </p:val>
                                        </p:tav>
                                      </p:tavLst>
                                    </p:anim>
                                    <p:animEffect transition="in" filter="fade">
                                      <p:cBhvr>
                                        <p:cTn id="63" dur="1000"/>
                                        <p:tgtEl>
                                          <p:spTgt spid="24"/>
                                        </p:tgtEl>
                                      </p:cBhvr>
                                    </p:animEffect>
                                  </p:childTnLst>
                                </p:cTn>
                              </p:par>
                              <p:par>
                                <p:cTn id="64" presetID="2" presetClass="entr" presetSubtype="2" fill="hold" grpId="0" nodeType="withEffect">
                                  <p:stCondLst>
                                    <p:cond delay="0"/>
                                  </p:stCondLst>
                                  <p:iterate type="lt">
                                    <p:tmPct val="10000"/>
                                  </p:iterate>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1+#ppt_w/2"/>
                                          </p:val>
                                        </p:tav>
                                        <p:tav tm="100000">
                                          <p:val>
                                            <p:strVal val="#ppt_x"/>
                                          </p:val>
                                        </p:tav>
                                      </p:tavLst>
                                    </p:anim>
                                    <p:anim calcmode="lin" valueType="num">
                                      <p:cBhvr additive="base">
                                        <p:cTn id="6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325228" y="6621323"/>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文本框 3"/>
          <p:cNvSpPr txBox="1"/>
          <p:nvPr/>
        </p:nvSpPr>
        <p:spPr>
          <a:xfrm>
            <a:off x="947083" y="5069310"/>
            <a:ext cx="6981448" cy="584775"/>
          </a:xfrm>
          <a:prstGeom prst="rect">
            <a:avLst/>
          </a:prstGeom>
          <a:noFill/>
          <a:effectLst/>
        </p:spPr>
        <p:txBody>
          <a:bodyPr wrap="square" rtlCol="0">
            <a:spAutoFit/>
          </a:bodyPr>
          <a:lstStyle/>
          <a:p>
            <a:r>
              <a:rPr lang="en-US" altLang="zh-CN" sz="32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Gracias </a:t>
            </a:r>
            <a:r>
              <a:rPr lang="en-US" altLang="zh-CN" sz="3200" b="1" kern="2200" spc="600" dirty="0" err="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por</a:t>
            </a:r>
            <a:r>
              <a:rPr lang="en-US" altLang="zh-CN" sz="32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 </a:t>
            </a:r>
            <a:r>
              <a:rPr lang="en-US" altLang="zh-CN" sz="3200" b="1" kern="2200" spc="600" dirty="0" err="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su</a:t>
            </a:r>
            <a:r>
              <a:rPr lang="en-US" altLang="zh-CN" sz="32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 </a:t>
            </a:r>
            <a:r>
              <a:rPr lang="en-US" altLang="zh-CN" sz="3200" b="1" kern="2200" spc="600" dirty="0" err="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atención</a:t>
            </a:r>
            <a:endParaRPr lang="en-US" altLang="zh-CN" sz="32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endParaRPr>
          </a:p>
        </p:txBody>
      </p:sp>
      <p:sp>
        <p:nvSpPr>
          <p:cNvPr id="9" name="流程图: 决策 8"/>
          <p:cNvSpPr/>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决策 10"/>
          <p:cNvSpPr/>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决策 13"/>
          <p:cNvSpPr/>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决策 14"/>
          <p:cNvSpPr/>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决策 16"/>
          <p:cNvSpPr/>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决策 20"/>
          <p:cNvSpPr/>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45"/>
          <p:cNvSpPr txBox="1"/>
          <p:nvPr/>
        </p:nvSpPr>
        <p:spPr>
          <a:xfrm>
            <a:off x="1513556" y="5714839"/>
            <a:ext cx="4869682" cy="430887"/>
          </a:xfrm>
          <a:prstGeom prst="rect">
            <a:avLst/>
          </a:prstGeom>
          <a:noFill/>
        </p:spPr>
        <p:txBody>
          <a:bodyPr wrap="square" rtlCol="0">
            <a:spAutoFit/>
          </a:bodyPr>
          <a:lstStyle/>
          <a:p>
            <a:r>
              <a:rPr lang="es-ES" altLang="zh-CN" sz="1100" dirty="0">
                <a:solidFill>
                  <a:schemeClr val="bg1">
                    <a:lumMod val="50000"/>
                  </a:schemeClr>
                </a:solidFill>
                <a:latin typeface="Arial Black" pitchFamily="34" charset="0"/>
                <a:ea typeface="方正细圆简体" pitchFamily="2" charset="-122"/>
              </a:rPr>
              <a:t>La ciencia y la tecnología son la primera fuerza productiva, el pueblo es el primer recurso</a:t>
            </a:r>
          </a:p>
        </p:txBody>
      </p:sp>
      <p:sp>
        <p:nvSpPr>
          <p:cNvPr id="23" name="流程图: 决策 22"/>
          <p:cNvSpPr/>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966805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strVal val="4/3*#ppt_w"/>
                                          </p:val>
                                        </p:tav>
                                        <p:tav tm="100000">
                                          <p:val>
                                            <p:strVal val="#ppt_w"/>
                                          </p:val>
                                        </p:tav>
                                      </p:tavLst>
                                    </p:anim>
                                    <p:anim calcmode="lin" valueType="num">
                                      <p:cBhvr>
                                        <p:cTn id="8" dur="300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7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7" presetClass="entr" presetSubtype="0" fill="hold" grpId="0" nodeType="afterEffect">
                                  <p:stCondLst>
                                    <p:cond delay="0"/>
                                  </p:stCondLst>
                                  <p:iterate type="lt">
                                    <p:tmPct val="10000"/>
                                  </p:iterate>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8250"/>
                            </p:stCondLst>
                            <p:childTnLst>
                              <p:par>
                                <p:cTn id="50" presetID="27" presetClass="emph" presetSubtype="0" repeatCount="3000" fill="remove" grpId="1" nodeType="afterEffect">
                                  <p:stCondLst>
                                    <p:cond delay="0"/>
                                  </p:stCondLst>
                                  <p:childTnLst>
                                    <p:animClr clrSpc="rgb" dir="cw">
                                      <p:cBhvr override="childStyle">
                                        <p:cTn id="51" dur="250" autoRev="1" fill="remove"/>
                                        <p:tgtEl>
                                          <p:spTgt spid="9"/>
                                        </p:tgtEl>
                                        <p:attrNameLst>
                                          <p:attrName>style.color</p:attrName>
                                        </p:attrNameLst>
                                      </p:cBhvr>
                                      <p:to>
                                        <a:schemeClr val="bg1"/>
                                      </p:to>
                                    </p:animClr>
                                    <p:animClr clrSpc="rgb" dir="cw">
                                      <p:cBhvr>
                                        <p:cTn id="52" dur="250" autoRev="1" fill="remove"/>
                                        <p:tgtEl>
                                          <p:spTgt spid="9"/>
                                        </p:tgtEl>
                                        <p:attrNameLst>
                                          <p:attrName>fillcolor</p:attrName>
                                        </p:attrNameLst>
                                      </p:cBhvr>
                                      <p:to>
                                        <a:schemeClr val="bg1"/>
                                      </p:to>
                                    </p:animClr>
                                    <p:set>
                                      <p:cBhvr>
                                        <p:cTn id="53" dur="250" autoRev="1" fill="remove"/>
                                        <p:tgtEl>
                                          <p:spTgt spid="9"/>
                                        </p:tgtEl>
                                        <p:attrNameLst>
                                          <p:attrName>fill.type</p:attrName>
                                        </p:attrNameLst>
                                      </p:cBhvr>
                                      <p:to>
                                        <p:strVal val="solid"/>
                                      </p:to>
                                    </p:set>
                                    <p:set>
                                      <p:cBhvr>
                                        <p:cTn id="54" dur="250" autoRev="1" fill="remove"/>
                                        <p:tgtEl>
                                          <p:spTgt spid="9"/>
                                        </p:tgtEl>
                                        <p:attrNameLst>
                                          <p:attrName>fill.on</p:attrName>
                                        </p:attrNameLst>
                                      </p:cBhvr>
                                      <p:to>
                                        <p:strVal val="true"/>
                                      </p:to>
                                    </p:set>
                                  </p:childTnLst>
                                </p:cTn>
                              </p:par>
                              <p:par>
                                <p:cTn id="55" presetID="27" presetClass="emph" presetSubtype="0" repeatCount="3000" fill="remove" grpId="1" nodeType="withEffect">
                                  <p:stCondLst>
                                    <p:cond delay="250"/>
                                  </p:stCondLst>
                                  <p:childTnLst>
                                    <p:animClr clrSpc="rgb" dir="cw">
                                      <p:cBhvr override="childStyle">
                                        <p:cTn id="56" dur="375" autoRev="1" fill="remove"/>
                                        <p:tgtEl>
                                          <p:spTgt spid="14"/>
                                        </p:tgtEl>
                                        <p:attrNameLst>
                                          <p:attrName>style.color</p:attrName>
                                        </p:attrNameLst>
                                      </p:cBhvr>
                                      <p:to>
                                        <a:schemeClr val="bg1"/>
                                      </p:to>
                                    </p:animClr>
                                    <p:animClr clrSpc="rgb" dir="cw">
                                      <p:cBhvr>
                                        <p:cTn id="57" dur="375" autoRev="1" fill="remove"/>
                                        <p:tgtEl>
                                          <p:spTgt spid="14"/>
                                        </p:tgtEl>
                                        <p:attrNameLst>
                                          <p:attrName>fillcolor</p:attrName>
                                        </p:attrNameLst>
                                      </p:cBhvr>
                                      <p:to>
                                        <a:schemeClr val="bg1"/>
                                      </p:to>
                                    </p:animClr>
                                    <p:set>
                                      <p:cBhvr>
                                        <p:cTn id="58" dur="375" autoRev="1" fill="remove"/>
                                        <p:tgtEl>
                                          <p:spTgt spid="14"/>
                                        </p:tgtEl>
                                        <p:attrNameLst>
                                          <p:attrName>fill.type</p:attrName>
                                        </p:attrNameLst>
                                      </p:cBhvr>
                                      <p:to>
                                        <p:strVal val="solid"/>
                                      </p:to>
                                    </p:set>
                                    <p:set>
                                      <p:cBhvr>
                                        <p:cTn id="59" dur="375" autoRev="1" fill="remove"/>
                                        <p:tgtEl>
                                          <p:spTgt spid="14"/>
                                        </p:tgtEl>
                                        <p:attrNameLst>
                                          <p:attrName>fill.on</p:attrName>
                                        </p:attrNameLst>
                                      </p:cBhvr>
                                      <p:to>
                                        <p:strVal val="true"/>
                                      </p:to>
                                    </p:set>
                                  </p:childTnLst>
                                </p:cTn>
                              </p:par>
                              <p:par>
                                <p:cTn id="60" presetID="26" presetClass="emph" presetSubtype="0" repeatCount="3000" fill="hold" grpId="1" nodeType="withEffect">
                                  <p:stCondLst>
                                    <p:cond delay="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par>
                                <p:cTn id="63" presetID="27" presetClass="emph" presetSubtype="0" repeatCount="3000" fill="remove" grpId="1" nodeType="withEffect">
                                  <p:stCondLst>
                                    <p:cond delay="250"/>
                                  </p:stCondLst>
                                  <p:childTnLst>
                                    <p:animClr clrSpc="rgb" dir="cw">
                                      <p:cBhvr override="childStyle">
                                        <p:cTn id="64" dur="250" autoRev="1" fill="remove"/>
                                        <p:tgtEl>
                                          <p:spTgt spid="23"/>
                                        </p:tgtEl>
                                        <p:attrNameLst>
                                          <p:attrName>style.color</p:attrName>
                                        </p:attrNameLst>
                                      </p:cBhvr>
                                      <p:to>
                                        <a:schemeClr val="bg1"/>
                                      </p:to>
                                    </p:animClr>
                                    <p:animClr clrSpc="rgb" dir="cw">
                                      <p:cBhvr>
                                        <p:cTn id="65" dur="250" autoRev="1" fill="remove"/>
                                        <p:tgtEl>
                                          <p:spTgt spid="23"/>
                                        </p:tgtEl>
                                        <p:attrNameLst>
                                          <p:attrName>fillcolor</p:attrName>
                                        </p:attrNameLst>
                                      </p:cBhvr>
                                      <p:to>
                                        <a:schemeClr val="bg1"/>
                                      </p:to>
                                    </p:animClr>
                                    <p:set>
                                      <p:cBhvr>
                                        <p:cTn id="66" dur="250" autoRev="1" fill="remove"/>
                                        <p:tgtEl>
                                          <p:spTgt spid="23"/>
                                        </p:tgtEl>
                                        <p:attrNameLst>
                                          <p:attrName>fill.type</p:attrName>
                                        </p:attrNameLst>
                                      </p:cBhvr>
                                      <p:to>
                                        <p:strVal val="solid"/>
                                      </p:to>
                                    </p:set>
                                    <p:set>
                                      <p:cBhvr>
                                        <p:cTn id="67" dur="250" autoRev="1" fill="remove"/>
                                        <p:tgtEl>
                                          <p:spTgt spid="23"/>
                                        </p:tgtEl>
                                        <p:attrNameLst>
                                          <p:attrName>fill.on</p:attrName>
                                        </p:attrNameLst>
                                      </p:cBhvr>
                                      <p:to>
                                        <p:strVal val="true"/>
                                      </p:to>
                                    </p:set>
                                  </p:childTnLst>
                                </p:cTn>
                              </p:par>
                              <p:par>
                                <p:cTn id="68" presetID="27" presetClass="emph" presetSubtype="0" repeatCount="3000" fill="remove" grpId="1" nodeType="withEffect">
                                  <p:stCondLst>
                                    <p:cond delay="250"/>
                                  </p:stCondLst>
                                  <p:childTnLst>
                                    <p:animClr clrSpc="rgb" dir="cw">
                                      <p:cBhvr override="childStyle">
                                        <p:cTn id="69" dur="250" autoRev="1" fill="remove"/>
                                        <p:tgtEl>
                                          <p:spTgt spid="17"/>
                                        </p:tgtEl>
                                        <p:attrNameLst>
                                          <p:attrName>style.color</p:attrName>
                                        </p:attrNameLst>
                                      </p:cBhvr>
                                      <p:to>
                                        <a:schemeClr val="bg1"/>
                                      </p:to>
                                    </p:animClr>
                                    <p:animClr clrSpc="rgb" dir="cw">
                                      <p:cBhvr>
                                        <p:cTn id="70" dur="250" autoRev="1" fill="remove"/>
                                        <p:tgtEl>
                                          <p:spTgt spid="17"/>
                                        </p:tgtEl>
                                        <p:attrNameLst>
                                          <p:attrName>fillcolor</p:attrName>
                                        </p:attrNameLst>
                                      </p:cBhvr>
                                      <p:to>
                                        <a:schemeClr val="bg1"/>
                                      </p:to>
                                    </p:animClr>
                                    <p:set>
                                      <p:cBhvr>
                                        <p:cTn id="71" dur="250" autoRev="1" fill="remove"/>
                                        <p:tgtEl>
                                          <p:spTgt spid="17"/>
                                        </p:tgtEl>
                                        <p:attrNameLst>
                                          <p:attrName>fill.type</p:attrName>
                                        </p:attrNameLst>
                                      </p:cBhvr>
                                      <p:to>
                                        <p:strVal val="solid"/>
                                      </p:to>
                                    </p:set>
                                    <p:set>
                                      <p:cBhvr>
                                        <p:cTn id="72" dur="250" autoRev="1" fill="remove"/>
                                        <p:tgtEl>
                                          <p:spTgt spid="17"/>
                                        </p:tgtEl>
                                        <p:attrNameLst>
                                          <p:attrName>fill.on</p:attrName>
                                        </p:attrNameLst>
                                      </p:cBhvr>
                                      <p:to>
                                        <p:strVal val="true"/>
                                      </p:to>
                                    </p:set>
                                  </p:childTnLst>
                                </p:cTn>
                              </p:par>
                              <p:par>
                                <p:cTn id="73" presetID="26" presetClass="emph" presetSubtype="0" repeatCount="3000" fill="hold" grpId="1" nodeType="withEffect">
                                  <p:stCondLst>
                                    <p:cond delay="50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21" grpId="0" animBg="1"/>
      <p:bldP spid="20" grpId="0"/>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671270" y="3581362"/>
            <a:ext cx="2688813" cy="369332"/>
          </a:xfrm>
          <a:prstGeom prst="rect">
            <a:avLst/>
          </a:prstGeom>
        </p:spPr>
        <p:txBody>
          <a:bodyPr wrap="none">
            <a:spAutoFit/>
          </a:bodyPr>
          <a:lstStyle/>
          <a:p>
            <a:r>
              <a:rPr lang="en-US" altLang="zh-CN" dirty="0" err="1">
                <a:solidFill>
                  <a:schemeClr val="accent5">
                    <a:lumMod val="50000"/>
                  </a:schemeClr>
                </a:solidFill>
              </a:rPr>
              <a:t>Introducción</a:t>
            </a:r>
            <a:r>
              <a:rPr lang="en-US" altLang="zh-CN" dirty="0">
                <a:solidFill>
                  <a:schemeClr val="accent5">
                    <a:lumMod val="50000"/>
                  </a:schemeClr>
                </a:solidFill>
              </a:rPr>
              <a:t> de </a:t>
            </a:r>
            <a:r>
              <a:rPr lang="en-US" altLang="zh-CN" dirty="0" err="1">
                <a:solidFill>
                  <a:schemeClr val="accent5">
                    <a:lumMod val="50000"/>
                  </a:schemeClr>
                </a:solidFill>
              </a:rPr>
              <a:t>Compañía</a:t>
            </a:r>
            <a:endParaRPr lang="zh-CN" altLang="en-US" dirty="0">
              <a:solidFill>
                <a:schemeClr val="accent5">
                  <a:lumMod val="50000"/>
                </a:schemeClr>
              </a:solidFill>
            </a:endParaRPr>
          </a:p>
        </p:txBody>
      </p:sp>
      <p:grpSp>
        <p:nvGrpSpPr>
          <p:cNvPr id="34" name="组合 33"/>
          <p:cNvGrpSpPr/>
          <p:nvPr/>
        </p:nvGrpSpPr>
        <p:grpSpPr>
          <a:xfrm>
            <a:off x="9306922" y="3709240"/>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01</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523220"/>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——CONTENIDOS——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6671270" y="1883825"/>
            <a:ext cx="4464496" cy="1569660"/>
          </a:xfrm>
          <a:prstGeom prst="rect">
            <a:avLst/>
          </a:prstGeom>
          <a:noFill/>
          <a:effectLst/>
        </p:spPr>
        <p:txBody>
          <a:bodyPr wrap="square" rtlCol="0">
            <a:spAutoFit/>
          </a:bodyPr>
          <a:lstStyle/>
          <a:p>
            <a:pPr algn="ctr"/>
            <a:r>
              <a:rPr lang="en-US" altLang="zh-CN" sz="4800" b="1" dirty="0" err="1">
                <a:solidFill>
                  <a:srgbClr val="0070C0"/>
                </a:solidFill>
                <a:latin typeface="微软雅黑" pitchFamily="34" charset="-122"/>
                <a:ea typeface="微软雅黑" pitchFamily="34" charset="-122"/>
              </a:rPr>
              <a:t>Introducción</a:t>
            </a:r>
            <a:r>
              <a:rPr lang="en-US" altLang="zh-CN" sz="4800" b="1" dirty="0">
                <a:solidFill>
                  <a:srgbClr val="0070C0"/>
                </a:solidFill>
                <a:latin typeface="微软雅黑" pitchFamily="34" charset="-122"/>
                <a:ea typeface="微软雅黑" pitchFamily="34" charset="-122"/>
              </a:rPr>
              <a:t> de </a:t>
            </a:r>
            <a:r>
              <a:rPr lang="en-US" altLang="zh-CN" sz="4800" b="1" dirty="0" err="1">
                <a:solidFill>
                  <a:srgbClr val="0070C0"/>
                </a:solidFill>
                <a:latin typeface="微软雅黑" pitchFamily="34" charset="-122"/>
                <a:ea typeface="微软雅黑" pitchFamily="34" charset="-122"/>
              </a:rPr>
              <a:t>Compañía</a:t>
            </a:r>
            <a:endParaRPr lang="zh-CN" altLang="en-US" sz="48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2301625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9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2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p:bldP spid="3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延期 2"/>
          <p:cNvSpPr/>
          <p:nvPr/>
        </p:nvSpPr>
        <p:spPr>
          <a:xfrm>
            <a:off x="5624367" y="1914120"/>
            <a:ext cx="2703087" cy="3456384"/>
          </a:xfrm>
          <a:prstGeom prst="flowChartDelay">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 uri="{28A0092B-C50C-407E-A947-70E740481C1C}">
                <a14:useLocalDpi xmlns:a14="http://schemas.microsoft.com/office/drawing/2010/main"/>
              </a:ext>
            </a:extLst>
          </a:blip>
          <a:srcRect/>
          <a:stretch/>
        </p:blipFill>
        <p:spPr>
          <a:xfrm rot="5400000">
            <a:off x="3175211" y="3224771"/>
            <a:ext cx="5709727" cy="835083"/>
          </a:xfrm>
          <a:prstGeom prst="rect">
            <a:avLst/>
          </a:prstGeom>
        </p:spPr>
      </p:pic>
      <p:sp>
        <p:nvSpPr>
          <p:cNvPr id="4" name="流程图: 延期 3"/>
          <p:cNvSpPr/>
          <p:nvPr/>
        </p:nvSpPr>
        <p:spPr>
          <a:xfrm>
            <a:off x="8512316" y="1914120"/>
            <a:ext cx="2703087" cy="3456384"/>
          </a:xfrm>
          <a:prstGeom prst="flowChartDelay">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 uri="{28A0092B-C50C-407E-A947-70E740481C1C}">
                <a14:useLocalDpi xmlns:a14="http://schemas.microsoft.com/office/drawing/2010/main"/>
              </a:ext>
            </a:extLst>
          </a:blip>
          <a:srcRect/>
          <a:stretch/>
        </p:blipFill>
        <p:spPr>
          <a:xfrm rot="5400000">
            <a:off x="6063160" y="3224771"/>
            <a:ext cx="5709727" cy="835083"/>
          </a:xfrm>
          <a:prstGeom prst="rect">
            <a:avLst/>
          </a:prstGeom>
        </p:spPr>
      </p:pic>
      <p:sp>
        <p:nvSpPr>
          <p:cNvPr id="6" name="矩形 5"/>
          <p:cNvSpPr/>
          <p:nvPr/>
        </p:nvSpPr>
        <p:spPr>
          <a:xfrm>
            <a:off x="766614" y="1772816"/>
            <a:ext cx="4536504" cy="4255396"/>
          </a:xfrm>
          <a:prstGeom prst="rect">
            <a:avLst/>
          </a:prstGeom>
        </p:spPr>
        <p:txBody>
          <a:bodyPr wrap="square">
            <a:spAutoFit/>
          </a:bodyPr>
          <a:lstStyle/>
          <a:p>
            <a:pPr indent="457200">
              <a:lnSpc>
                <a:spcPct val="150000"/>
              </a:lnSpc>
            </a:pPr>
            <a:r>
              <a:rPr lang="es-ES" altLang="zh-CN" sz="1400" b="1" dirty="0">
                <a:solidFill>
                  <a:schemeClr val="tx1">
                    <a:lumMod val="75000"/>
                    <a:lumOff val="25000"/>
                  </a:schemeClr>
                </a:solidFill>
                <a:latin typeface="微软雅黑" pitchFamily="34" charset="-122"/>
                <a:ea typeface="微软雅黑" pitchFamily="34" charset="-122"/>
              </a:rPr>
              <a:t>Nos hemos dedicado a la investigación de la energía solar térmica durante más de 16 años, la investigación del sistema fotovoltaico durante más de 6 años, la investigación unificada durante más de 4 años, y </a:t>
            </a:r>
            <a:r>
              <a:rPr lang="es-ES" altLang="zh-CN" sz="1400" b="1" dirty="0" err="1">
                <a:solidFill>
                  <a:schemeClr val="tx1">
                    <a:lumMod val="75000"/>
                    <a:lumOff val="25000"/>
                  </a:schemeClr>
                </a:solidFill>
                <a:latin typeface="微软雅黑" pitchFamily="34" charset="-122"/>
                <a:ea typeface="微软雅黑" pitchFamily="34" charset="-122"/>
              </a:rPr>
              <a:t>gan</a:t>
            </a:r>
            <a:r>
              <a:rPr lang="en-US" altLang="zh-CN" sz="1400" b="1" dirty="0" err="1">
                <a:solidFill>
                  <a:schemeClr val="tx1">
                    <a:lumMod val="75000"/>
                    <a:lumOff val="25000"/>
                  </a:schemeClr>
                </a:solidFill>
                <a:latin typeface="微软雅黑" pitchFamily="34" charset="-122"/>
                <a:ea typeface="微软雅黑" pitchFamily="34" charset="-122"/>
              </a:rPr>
              <a:t>amos</a:t>
            </a:r>
            <a:r>
              <a:rPr lang="es-ES" altLang="zh-CN" sz="1400" b="1" dirty="0">
                <a:solidFill>
                  <a:schemeClr val="tx1">
                    <a:lumMod val="75000"/>
                    <a:lumOff val="25000"/>
                  </a:schemeClr>
                </a:solidFill>
                <a:latin typeface="微软雅黑" pitchFamily="34" charset="-122"/>
                <a:ea typeface="微软雅黑" pitchFamily="34" charset="-122"/>
              </a:rPr>
              <a:t> una serie de patentes de invención nacionales de sistema de integración fotovoltaica y solar térmica. </a:t>
            </a:r>
            <a:r>
              <a:rPr lang="es-ES" altLang="zh-CN" sz="1400" b="1" dirty="0" err="1">
                <a:solidFill>
                  <a:schemeClr val="tx1">
                    <a:lumMod val="75000"/>
                    <a:lumOff val="25000"/>
                  </a:schemeClr>
                </a:solidFill>
                <a:latin typeface="微软雅黑" pitchFamily="34" charset="-122"/>
                <a:ea typeface="微软雅黑" pitchFamily="34" charset="-122"/>
              </a:rPr>
              <a:t>Jiaxing</a:t>
            </a:r>
            <a:r>
              <a:rPr lang="es-ES" altLang="zh-CN" sz="1400" b="1" dirty="0">
                <a:solidFill>
                  <a:schemeClr val="tx1">
                    <a:lumMod val="75000"/>
                    <a:lumOff val="25000"/>
                  </a:schemeClr>
                </a:solidFill>
                <a:latin typeface="微软雅黑" pitchFamily="34" charset="-122"/>
                <a:ea typeface="微软雅黑" pitchFamily="34" charset="-122"/>
              </a:rPr>
              <a:t> </a:t>
            </a:r>
            <a:r>
              <a:rPr lang="es-ES" altLang="zh-CN" sz="1400" b="1" dirty="0" err="1">
                <a:solidFill>
                  <a:schemeClr val="tx1">
                    <a:lumMod val="75000"/>
                    <a:lumOff val="25000"/>
                  </a:schemeClr>
                </a:solidFill>
                <a:latin typeface="微软雅黑" pitchFamily="34" charset="-122"/>
                <a:ea typeface="微软雅黑" pitchFamily="34" charset="-122"/>
              </a:rPr>
              <a:t>Junyu</a:t>
            </a:r>
            <a:r>
              <a:rPr lang="es-ES" altLang="zh-CN" sz="1400" b="1" dirty="0">
                <a:solidFill>
                  <a:schemeClr val="tx1">
                    <a:lumMod val="75000"/>
                    <a:lumOff val="25000"/>
                  </a:schemeClr>
                </a:solidFill>
                <a:latin typeface="微软雅黑" pitchFamily="34" charset="-122"/>
                <a:ea typeface="微软雅黑" pitchFamily="34" charset="-122"/>
              </a:rPr>
              <a:t> Energía Solar se concentra en la producción a gran escala y la investigación del diseño y la instalación de todo el sistema solar térmico fotovoltaico, contribuyendo a la neutralidad de carbono y el pico de emisiones de dióxido de carbono.</a:t>
            </a:r>
          </a:p>
        </p:txBody>
      </p:sp>
      <p:grpSp>
        <p:nvGrpSpPr>
          <p:cNvPr id="7" name="组合 6"/>
          <p:cNvGrpSpPr/>
          <p:nvPr/>
        </p:nvGrpSpPr>
        <p:grpSpPr>
          <a:xfrm>
            <a:off x="835174" y="1196752"/>
            <a:ext cx="3099792" cy="389320"/>
            <a:chOff x="8873322" y="1821077"/>
            <a:chExt cx="2293066" cy="389320"/>
          </a:xfrm>
        </p:grpSpPr>
        <p:sp>
          <p:nvSpPr>
            <p:cNvPr id="8" name="矩形 7"/>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9" name="文本框 53"/>
            <p:cNvSpPr txBox="1"/>
            <p:nvPr/>
          </p:nvSpPr>
          <p:spPr>
            <a:xfrm>
              <a:off x="8875874" y="1915012"/>
              <a:ext cx="2290514" cy="276999"/>
            </a:xfrm>
            <a:prstGeom prst="rect">
              <a:avLst/>
            </a:prstGeom>
            <a:noFill/>
          </p:spPr>
          <p:txBody>
            <a:bodyPr wrap="square" rtlCol="0">
              <a:spAutoFit/>
            </a:bodyPr>
            <a:lstStyle/>
            <a:p>
              <a:pPr algn="ctr"/>
              <a:r>
                <a:rPr lang="es-ES" altLang="zh-CN" sz="1200" b="1" dirty="0" err="1">
                  <a:solidFill>
                    <a:schemeClr val="bg1"/>
                  </a:solidFill>
                  <a:latin typeface="微软雅黑" panose="020B0503020204020204" pitchFamily="34" charset="-122"/>
                  <a:ea typeface="微软雅黑" panose="020B0503020204020204" pitchFamily="34" charset="-122"/>
                </a:rPr>
                <a:t>Jiaxing</a:t>
              </a:r>
              <a:r>
                <a:rPr lang="es-ES" altLang="zh-CN" sz="1200" b="1" dirty="0">
                  <a:solidFill>
                    <a:schemeClr val="bg1"/>
                  </a:solidFill>
                  <a:latin typeface="微软雅黑" panose="020B0503020204020204" pitchFamily="34" charset="-122"/>
                  <a:ea typeface="微软雅黑" panose="020B0503020204020204" pitchFamily="34" charset="-122"/>
                </a:rPr>
                <a:t> </a:t>
              </a:r>
              <a:r>
                <a:rPr lang="es-ES" altLang="zh-CN" sz="1200" b="1" dirty="0" err="1">
                  <a:solidFill>
                    <a:schemeClr val="bg1"/>
                  </a:solidFill>
                  <a:latin typeface="微软雅黑" panose="020B0503020204020204" pitchFamily="34" charset="-122"/>
                  <a:ea typeface="微软雅黑" panose="020B0503020204020204" pitchFamily="34" charset="-122"/>
                </a:rPr>
                <a:t>Junyu</a:t>
              </a:r>
              <a:r>
                <a:rPr lang="es-ES" altLang="zh-CN" sz="1200" b="1" dirty="0">
                  <a:solidFill>
                    <a:schemeClr val="bg1"/>
                  </a:solidFill>
                  <a:latin typeface="微软雅黑" panose="020B0503020204020204" pitchFamily="34" charset="-122"/>
                  <a:ea typeface="微软雅黑" panose="020B0503020204020204" pitchFamily="34" charset="-122"/>
                </a:rPr>
                <a:t> Nueva Energía Co., Ltd.</a:t>
              </a:r>
            </a:p>
          </p:txBody>
        </p:sp>
      </p:grpSp>
      <p:sp>
        <p:nvSpPr>
          <p:cNvPr id="10" name="TextBox 9"/>
          <p:cNvSpPr txBox="1"/>
          <p:nvPr/>
        </p:nvSpPr>
        <p:spPr>
          <a:xfrm>
            <a:off x="1123206" y="169476"/>
            <a:ext cx="3891880" cy="400110"/>
          </a:xfrm>
          <a:prstGeom prst="rect">
            <a:avLst/>
          </a:prstGeom>
          <a:noFill/>
        </p:spPr>
        <p:txBody>
          <a:bodyPr wrap="square" rtlCol="0">
            <a:spAutoFit/>
          </a:bodyPr>
          <a:lstStyle/>
          <a:p>
            <a:r>
              <a:rPr lang="en-US" altLang="zh-CN" sz="2000" b="1" dirty="0" err="1">
                <a:solidFill>
                  <a:schemeClr val="accent5">
                    <a:lumMod val="50000"/>
                  </a:schemeClr>
                </a:solidFill>
                <a:latin typeface="微软雅黑" pitchFamily="34" charset="-122"/>
                <a:ea typeface="微软雅黑" pitchFamily="34" charset="-122"/>
              </a:rPr>
              <a:t>Introducción</a:t>
            </a:r>
            <a:r>
              <a:rPr lang="en-US" altLang="zh-CN" sz="2000" b="1" dirty="0">
                <a:solidFill>
                  <a:schemeClr val="accent5">
                    <a:lumMod val="50000"/>
                  </a:schemeClr>
                </a:solidFill>
                <a:latin typeface="微软雅黑" pitchFamily="34" charset="-122"/>
                <a:ea typeface="微软雅黑" pitchFamily="34" charset="-122"/>
              </a:rPr>
              <a:t> de </a:t>
            </a:r>
            <a:r>
              <a:rPr lang="en-US" altLang="zh-CN" sz="2000" b="1" dirty="0" err="1">
                <a:solidFill>
                  <a:schemeClr val="accent5">
                    <a:lumMod val="50000"/>
                  </a:schemeClr>
                </a:solidFill>
                <a:latin typeface="微软雅黑" pitchFamily="34" charset="-122"/>
                <a:ea typeface="微软雅黑" pitchFamily="34" charset="-122"/>
              </a:rPr>
              <a:t>Compañía</a:t>
            </a:r>
            <a:endParaRPr lang="en-US" altLang="zh-CN" sz="2000" b="1" dirty="0">
              <a:solidFill>
                <a:schemeClr val="accent5">
                  <a:lumMod val="50000"/>
                </a:schemeClr>
              </a:solidFill>
              <a:latin typeface="微软雅黑" pitchFamily="34" charset="-122"/>
              <a:ea typeface="微软雅黑" pitchFamily="34" charset="-122"/>
            </a:endParaRPr>
          </a:p>
        </p:txBody>
      </p:sp>
      <p:sp>
        <p:nvSpPr>
          <p:cNvPr id="11" name="文本框 10">
            <a:extLst>
              <a:ext uri="{FF2B5EF4-FFF2-40B4-BE49-F238E27FC236}">
                <a16:creationId xmlns:a16="http://schemas.microsoft.com/office/drawing/2014/main" id="{427F87CE-1A42-5D54-44C5-3D343452B85F}"/>
              </a:ext>
            </a:extLst>
          </p:cNvPr>
          <p:cNvSpPr txBox="1"/>
          <p:nvPr/>
        </p:nvSpPr>
        <p:spPr>
          <a:xfrm>
            <a:off x="10847734" y="321585"/>
            <a:ext cx="1152128" cy="369332"/>
          </a:xfrm>
          <a:prstGeom prst="rect">
            <a:avLst/>
          </a:prstGeom>
          <a:solidFill>
            <a:srgbClr val="CCCCCC"/>
          </a:solidFill>
        </p:spPr>
        <p:txBody>
          <a:bodyPr wrap="square" rtlCol="0">
            <a:spAutoFit/>
          </a:bodyPr>
          <a:lstStyle/>
          <a:p>
            <a:r>
              <a:rPr lang="en-US" altLang="zh-CN" dirty="0" err="1"/>
              <a:t>Página</a:t>
            </a:r>
            <a:r>
              <a:rPr lang="en-US" altLang="zh-CN" dirty="0"/>
              <a:t> 4</a:t>
            </a:r>
            <a:endParaRPr lang="zh-CN" altLang="en-US" dirty="0"/>
          </a:p>
        </p:txBody>
      </p:sp>
    </p:spTree>
    <p:extLst>
      <p:ext uri="{BB962C8B-B14F-4D97-AF65-F5344CB8AC3E}">
        <p14:creationId xmlns:p14="http://schemas.microsoft.com/office/powerpoint/2010/main" val="3303765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155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205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255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305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355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405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959302" y="3563724"/>
            <a:ext cx="3617850" cy="369332"/>
          </a:xfrm>
          <a:prstGeom prst="rect">
            <a:avLst/>
          </a:prstGeom>
        </p:spPr>
        <p:txBody>
          <a:bodyPr wrap="none">
            <a:spAutoFit/>
          </a:bodyPr>
          <a:lstStyle/>
          <a:p>
            <a:r>
              <a:rPr lang="en-US" altLang="zh-CN" dirty="0">
                <a:solidFill>
                  <a:schemeClr val="accent5">
                    <a:lumMod val="50000"/>
                  </a:schemeClr>
                </a:solidFill>
              </a:rPr>
              <a:t>Sistema Solar </a:t>
            </a:r>
            <a:r>
              <a:rPr lang="en-US" altLang="zh-CN" dirty="0" err="1">
                <a:solidFill>
                  <a:schemeClr val="accent5">
                    <a:lumMod val="50000"/>
                  </a:schemeClr>
                </a:solidFill>
              </a:rPr>
              <a:t>Fotovoltaico</a:t>
            </a:r>
            <a:r>
              <a:rPr lang="en-US" altLang="zh-CN" dirty="0">
                <a:solidFill>
                  <a:schemeClr val="accent5">
                    <a:lumMod val="50000"/>
                  </a:schemeClr>
                </a:solidFill>
              </a:rPr>
              <a:t> / </a:t>
            </a:r>
            <a:r>
              <a:rPr lang="en-US" altLang="zh-CN" dirty="0" err="1">
                <a:solidFill>
                  <a:schemeClr val="accent5">
                    <a:lumMod val="50000"/>
                  </a:schemeClr>
                </a:solidFill>
              </a:rPr>
              <a:t>Térmico</a:t>
            </a:r>
            <a:endParaRPr lang="en-US" altLang="zh-CN" dirty="0">
              <a:solidFill>
                <a:schemeClr val="accent5">
                  <a:lumMod val="50000"/>
                </a:schemeClr>
              </a:solidFill>
            </a:endParaRPr>
          </a:p>
        </p:txBody>
      </p:sp>
      <p:grpSp>
        <p:nvGrpSpPr>
          <p:cNvPr id="34" name="组合 33"/>
          <p:cNvGrpSpPr/>
          <p:nvPr/>
        </p:nvGrpSpPr>
        <p:grpSpPr>
          <a:xfrm>
            <a:off x="9446250" y="3938965"/>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02</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523220"/>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——CONTENIDOS——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6743278" y="1674674"/>
            <a:ext cx="4186594" cy="1754326"/>
          </a:xfrm>
          <a:prstGeom prst="rect">
            <a:avLst/>
          </a:prstGeom>
          <a:noFill/>
          <a:effectLst/>
        </p:spPr>
        <p:txBody>
          <a:bodyPr wrap="square" rtlCol="0">
            <a:spAutoFit/>
          </a:bodyPr>
          <a:lstStyle/>
          <a:p>
            <a:pPr algn="ctr"/>
            <a:r>
              <a:rPr lang="en-US" altLang="zh-CN" sz="5400" b="1" dirty="0" err="1">
                <a:solidFill>
                  <a:srgbClr val="0070C0"/>
                </a:solidFill>
                <a:latin typeface="微软雅黑" pitchFamily="34" charset="-122"/>
                <a:ea typeface="微软雅黑" pitchFamily="34" charset="-122"/>
              </a:rPr>
              <a:t>Tecnología</a:t>
            </a:r>
            <a:r>
              <a:rPr lang="en-US" altLang="zh-CN" sz="5400" b="1" dirty="0">
                <a:solidFill>
                  <a:srgbClr val="0070C0"/>
                </a:solidFill>
                <a:latin typeface="微软雅黑" pitchFamily="34" charset="-122"/>
                <a:ea typeface="微软雅黑" pitchFamily="34" charset="-122"/>
              </a:rPr>
              <a:t> PVT</a:t>
            </a:r>
          </a:p>
        </p:txBody>
      </p:sp>
    </p:spTree>
    <p:extLst>
      <p:ext uri="{BB962C8B-B14F-4D97-AF65-F5344CB8AC3E}">
        <p14:creationId xmlns:p14="http://schemas.microsoft.com/office/powerpoint/2010/main" val="38469897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34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7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p:bldP spid="3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6654" y="169476"/>
            <a:ext cx="3528392"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Tecnología</a:t>
            </a:r>
            <a:r>
              <a:rPr lang="en-US" altLang="zh-CN" sz="2800" b="1" dirty="0">
                <a:solidFill>
                  <a:schemeClr val="accent5">
                    <a:lumMod val="50000"/>
                  </a:schemeClr>
                </a:solidFill>
                <a:latin typeface="微软雅黑" pitchFamily="34" charset="-122"/>
                <a:ea typeface="微软雅黑" pitchFamily="34" charset="-122"/>
              </a:rPr>
              <a:t> PVT</a:t>
            </a:r>
          </a:p>
        </p:txBody>
      </p:sp>
      <p:sp>
        <p:nvSpPr>
          <p:cNvPr id="3" name="矩形 2"/>
          <p:cNvSpPr/>
          <p:nvPr/>
        </p:nvSpPr>
        <p:spPr>
          <a:xfrm>
            <a:off x="6298227" y="3662769"/>
            <a:ext cx="3037338" cy="2106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2638821" y="1472019"/>
            <a:ext cx="3103780" cy="210661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5"/>
          <p:cNvGrpSpPr>
            <a:grpSpLocks/>
          </p:cNvGrpSpPr>
          <p:nvPr/>
        </p:nvGrpSpPr>
        <p:grpSpPr bwMode="auto">
          <a:xfrm>
            <a:off x="5471139" y="1510119"/>
            <a:ext cx="4872539" cy="2106613"/>
            <a:chOff x="5831780" y="1788244"/>
            <a:chExt cx="3895118" cy="1684286"/>
          </a:xfrm>
          <a:solidFill>
            <a:srgbClr val="09C989"/>
          </a:solidFill>
        </p:grpSpPr>
        <p:sp>
          <p:nvSpPr>
            <p:cNvPr id="6" name="Rectangle 1"/>
            <p:cNvSpPr/>
            <p:nvPr/>
          </p:nvSpPr>
          <p:spPr bwMode="auto">
            <a:xfrm>
              <a:off x="6075438" y="1788244"/>
              <a:ext cx="3651460" cy="168428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7" name="等腰三角形 6"/>
            <p:cNvSpPr/>
            <p:nvPr/>
          </p:nvSpPr>
          <p:spPr>
            <a:xfrm rot="16200000">
              <a:off x="5812088" y="3002295"/>
              <a:ext cx="286849" cy="247465"/>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25"/>
          <p:cNvGrpSpPr>
            <a:grpSpLocks/>
          </p:cNvGrpSpPr>
          <p:nvPr/>
        </p:nvGrpSpPr>
        <p:grpSpPr bwMode="auto">
          <a:xfrm>
            <a:off x="1702716" y="3624669"/>
            <a:ext cx="4886024" cy="2182813"/>
            <a:chOff x="5907365" y="1787673"/>
            <a:chExt cx="3905900" cy="1745210"/>
          </a:xfrm>
          <a:solidFill>
            <a:srgbClr val="05B32E"/>
          </a:solidFill>
        </p:grpSpPr>
        <p:sp>
          <p:nvSpPr>
            <p:cNvPr id="9" name="Rectangle 1"/>
            <p:cNvSpPr/>
            <p:nvPr/>
          </p:nvSpPr>
          <p:spPr bwMode="auto">
            <a:xfrm flipH="1">
              <a:off x="5907365" y="1787673"/>
              <a:ext cx="3663510" cy="174521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0" name="等腰三角形 9"/>
            <p:cNvSpPr/>
            <p:nvPr/>
          </p:nvSpPr>
          <p:spPr>
            <a:xfrm rot="5400000" flipH="1">
              <a:off x="9545474" y="3002357"/>
              <a:ext cx="288118" cy="247465"/>
            </a:xfrm>
            <a:prstGeom prst="triangl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a:spLocks noChangeArrowheads="1"/>
          </p:cNvSpPr>
          <p:nvPr/>
        </p:nvSpPr>
        <p:spPr bwMode="auto">
          <a:xfrm>
            <a:off x="5733401" y="1484784"/>
            <a:ext cx="4682285" cy="2072362"/>
          </a:xfrm>
          <a:prstGeom prst="rect">
            <a:avLst/>
          </a:prstGeom>
          <a:noFill/>
          <a:ln w="9525">
            <a:noFill/>
            <a:miter lim="800000"/>
            <a:headEnd/>
            <a:tailEnd/>
          </a:ln>
        </p:spPr>
        <p:txBody>
          <a:bodyPr wrap="square">
            <a:spAutoFit/>
          </a:bodyPr>
          <a:lstStyle/>
          <a:p>
            <a:pPr>
              <a:lnSpc>
                <a:spcPct val="120000"/>
              </a:lnSpc>
            </a:pPr>
            <a:r>
              <a:rPr lang="es-ES" altLang="zh-CN" sz="900" dirty="0">
                <a:solidFill>
                  <a:schemeClr val="bg1"/>
                </a:solidFill>
                <a:latin typeface="微软雅黑" pitchFamily="34" charset="-122"/>
                <a:ea typeface="微软雅黑" pitchFamily="34" charset="-122"/>
              </a:rPr>
              <a:t>La tecnología FVT es una tecnología de integración fotovoltaica, solar térmica, de suministro combinado de calor y electricidad, los paneles fotovoltaicos tradicionales, el 100 % de la Irradiación solar a los paneles fotovoltaicos, los paneles fotovoltaicos sólo alrededor de 17-23 % de la energía en la electricidad, el 5 % restante reflejado de distancia, el 65-70 % restante de la energía solar en forma de calor residual es absorbido por los paneles fotovoltaicos tradicionales para generar calor, y finalmente distribuido en el aire. Nuestra tecnología PVT consigue una mayor eficiencia global y un mejor aprovechamiento del espectro solar al absorber la máxima cantidad de calor residual de este panel fotovoltaico, almacenarlo en un tanque de agua y utilizar bombas de calor, bombas de calor con fuente de agua y otras tecnologías para conseguir más temperaturas constantes para el agua caliente y la calefacción.</a:t>
            </a:r>
            <a:endParaRPr lang="zh-CN" altLang="en-US" sz="9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12"/>
          <p:cNvSpPr txBox="1">
            <a:spLocks noChangeArrowheads="1"/>
          </p:cNvSpPr>
          <p:nvPr/>
        </p:nvSpPr>
        <p:spPr bwMode="auto">
          <a:xfrm>
            <a:off x="2248494" y="4054881"/>
            <a:ext cx="3484907" cy="1439753"/>
          </a:xfrm>
          <a:prstGeom prst="rect">
            <a:avLst/>
          </a:prstGeom>
          <a:noFill/>
          <a:ln w="9525">
            <a:noFill/>
            <a:miter lim="800000"/>
            <a:headEnd/>
            <a:tailEnd/>
          </a:ln>
        </p:spPr>
        <p:txBody>
          <a:bodyPr wrap="square">
            <a:spAutoFit/>
          </a:bodyPr>
          <a:lstStyle/>
          <a:p>
            <a:pPr>
              <a:lnSpc>
                <a:spcPct val="120000"/>
              </a:lnSpc>
            </a:pPr>
            <a:r>
              <a:rPr lang="es-ES" altLang="zh-CN" sz="1200" dirty="0">
                <a:solidFill>
                  <a:schemeClr val="bg1"/>
                </a:solidFill>
                <a:latin typeface="微软雅黑" pitchFamily="34" charset="-122"/>
                <a:ea typeface="微软雅黑" pitchFamily="34" charset="-122"/>
              </a:rPr>
              <a:t>Los paneles PVT absorben el calor residual de los paneles fotovoltaicos y, al mismo tiempo, les confieren un efecto refrigerante, con lo que aumentan la venta de energía de los paneles en torno a un 11 % a lo largo del año, y hasta un 21 % en verano.</a:t>
            </a:r>
            <a:endParaRPr lang="zh-CN" alt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5" name="直接连接符 14"/>
          <p:cNvCxnSpPr>
            <a:cxnSpLocks/>
          </p:cNvCxnSpPr>
          <p:nvPr/>
        </p:nvCxnSpPr>
        <p:spPr>
          <a:xfrm>
            <a:off x="6095206" y="3501008"/>
            <a:ext cx="40106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353508" y="5589240"/>
            <a:ext cx="32724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6F6C220-19E4-ABC0-30A2-DE93EA6F425F}"/>
              </a:ext>
            </a:extLst>
          </p:cNvPr>
          <p:cNvSpPr txBox="1"/>
          <p:nvPr/>
        </p:nvSpPr>
        <p:spPr>
          <a:xfrm>
            <a:off x="9803618" y="246420"/>
            <a:ext cx="1224136" cy="369332"/>
          </a:xfrm>
          <a:prstGeom prst="rect">
            <a:avLst/>
          </a:prstGeom>
          <a:noFill/>
        </p:spPr>
        <p:txBody>
          <a:bodyPr wrap="square" rtlCol="0">
            <a:spAutoFit/>
          </a:bodyPr>
          <a:lstStyle/>
          <a:p>
            <a:r>
              <a:rPr lang="en-US" altLang="zh-CN" dirty="0" err="1"/>
              <a:t>Página</a:t>
            </a:r>
            <a:r>
              <a:rPr lang="en-US" altLang="zh-CN" dirty="0"/>
              <a:t> 6</a:t>
            </a:r>
            <a:endParaRPr lang="zh-CN" altLang="en-US" dirty="0"/>
          </a:p>
        </p:txBody>
      </p:sp>
    </p:spTree>
    <p:extLst>
      <p:ext uri="{BB962C8B-B14F-4D97-AF65-F5344CB8AC3E}">
        <p14:creationId xmlns:p14="http://schemas.microsoft.com/office/powerpoint/2010/main" val="14048184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100"/>
                            </p:stCondLst>
                            <p:childTnLst>
                              <p:par>
                                <p:cTn id="10" presetID="4"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750"/>
                                        <p:tgtEl>
                                          <p:spTgt spid="4"/>
                                        </p:tgtEl>
                                      </p:cBhvr>
                                    </p:animEffect>
                                  </p:childTnLst>
                                </p:cTn>
                              </p:par>
                            </p:childTnLst>
                          </p:cTn>
                        </p:par>
                        <p:par>
                          <p:cTn id="13" fill="hold">
                            <p:stCondLst>
                              <p:cond delay="1850"/>
                            </p:stCondLst>
                            <p:childTnLst>
                              <p:par>
                                <p:cTn id="14" presetID="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235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2850"/>
                            </p:stCondLst>
                            <p:childTnLst>
                              <p:par>
                                <p:cTn id="23" presetID="14"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3350"/>
                            </p:stCondLst>
                            <p:childTnLst>
                              <p:par>
                                <p:cTn id="27" presetID="4" presetClass="entr" presetSubtype="16"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750"/>
                                        <p:tgtEl>
                                          <p:spTgt spid="3"/>
                                        </p:tgtEl>
                                      </p:cBhvr>
                                    </p:animEffect>
                                  </p:childTnLst>
                                </p:cTn>
                              </p:par>
                            </p:childTnLst>
                          </p:cTn>
                        </p:par>
                        <p:par>
                          <p:cTn id="30" fill="hold">
                            <p:stCondLst>
                              <p:cond delay="4100"/>
                            </p:stCondLst>
                            <p:childTnLst>
                              <p:par>
                                <p:cTn id="31" presetID="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4600"/>
                            </p:stCondLst>
                            <p:childTnLst>
                              <p:par>
                                <p:cTn id="36" presetID="16" presetClass="entr" presetSubtype="37"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outVertical)">
                                      <p:cBhvr>
                                        <p:cTn id="38" dur="500"/>
                                        <p:tgtEl>
                                          <p:spTgt spid="16"/>
                                        </p:tgtEl>
                                      </p:cBhvr>
                                    </p:animEffect>
                                  </p:childTnLst>
                                </p:cTn>
                              </p:par>
                            </p:childTnLst>
                          </p:cTn>
                        </p:par>
                        <p:par>
                          <p:cTn id="39" fill="hold">
                            <p:stCondLst>
                              <p:cond delay="5100"/>
                            </p:stCondLst>
                            <p:childTnLst>
                              <p:par>
                                <p:cTn id="40" presetID="14"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550590" y="5485757"/>
            <a:ext cx="11089232" cy="1154675"/>
          </a:xfrm>
          <a:prstGeom prst="rect">
            <a:avLst/>
          </a:prstGeom>
        </p:spPr>
        <p:txBody>
          <a:bodyPr wrap="square">
            <a:spAutoFit/>
          </a:bodyPr>
          <a:lstStyle/>
          <a:p>
            <a:pPr indent="457200">
              <a:lnSpc>
                <a:spcPct val="150000"/>
              </a:lnSpc>
            </a:pPr>
            <a:r>
              <a:rPr lang="es-ES" altLang="zh-CN" sz="1600" b="1" dirty="0">
                <a:latin typeface="Arial" panose="020B0604020202020204" pitchFamily="34" charset="0"/>
                <a:ea typeface="微软雅黑" panose="020B0503020204020204" pitchFamily="34" charset="-122"/>
                <a:cs typeface="+mn-ea"/>
                <a:sym typeface="Arial" panose="020B0604020202020204" pitchFamily="34" charset="0"/>
              </a:rPr>
              <a:t>Los paneles solares fotovoltaicos sólo pueden convertirse completamente en electricidad cuando la temperatura es la adecuada. Nuestros paneles PVT proporcionan a los paneles fotovoltaicos una temperatura superficial más baja y aumentan la eficiencia de la generación de electricidad.</a:t>
            </a:r>
          </a:p>
        </p:txBody>
      </p:sp>
      <p:sp>
        <p:nvSpPr>
          <p:cNvPr id="46" name="TextBox 45"/>
          <p:cNvSpPr txBox="1"/>
          <p:nvPr/>
        </p:nvSpPr>
        <p:spPr>
          <a:xfrm>
            <a:off x="1103164" y="169476"/>
            <a:ext cx="3551882"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Tecnología</a:t>
            </a:r>
            <a:r>
              <a:rPr lang="en-US" altLang="zh-CN" sz="2800" b="1" dirty="0">
                <a:solidFill>
                  <a:schemeClr val="accent5">
                    <a:lumMod val="50000"/>
                  </a:schemeClr>
                </a:solidFill>
                <a:latin typeface="微软雅黑" pitchFamily="34" charset="-122"/>
                <a:ea typeface="微软雅黑" pitchFamily="34" charset="-122"/>
              </a:rPr>
              <a:t> PVT</a:t>
            </a:r>
          </a:p>
        </p:txBody>
      </p:sp>
      <p:pic>
        <p:nvPicPr>
          <p:cNvPr id="17" name="图片 16" descr="卡通人物&#10;&#10;中度可信度描述已自动生成">
            <a:extLst>
              <a:ext uri="{FF2B5EF4-FFF2-40B4-BE49-F238E27FC236}">
                <a16:creationId xmlns:a16="http://schemas.microsoft.com/office/drawing/2014/main" id="{01901198-D845-516D-8725-D35E42F07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12" y="1052736"/>
            <a:ext cx="7315781" cy="4218004"/>
          </a:xfrm>
          <a:prstGeom prst="rect">
            <a:avLst/>
          </a:prstGeom>
        </p:spPr>
      </p:pic>
      <p:sp>
        <p:nvSpPr>
          <p:cNvPr id="2" name="文本框 1">
            <a:extLst>
              <a:ext uri="{FF2B5EF4-FFF2-40B4-BE49-F238E27FC236}">
                <a16:creationId xmlns:a16="http://schemas.microsoft.com/office/drawing/2014/main" id="{453EA094-4702-AED4-0B45-E45581959A4C}"/>
              </a:ext>
            </a:extLst>
          </p:cNvPr>
          <p:cNvSpPr txBox="1"/>
          <p:nvPr/>
        </p:nvSpPr>
        <p:spPr>
          <a:xfrm rot="16200000">
            <a:off x="1101103" y="2821305"/>
            <a:ext cx="3006298" cy="369332"/>
          </a:xfrm>
          <a:prstGeom prst="rect">
            <a:avLst/>
          </a:prstGeom>
          <a:solidFill>
            <a:srgbClr val="F3F3F3"/>
          </a:solidFill>
        </p:spPr>
        <p:txBody>
          <a:bodyPr wrap="square" rtlCol="0">
            <a:spAutoFit/>
          </a:bodyPr>
          <a:lstStyle/>
          <a:p>
            <a:pPr algn="ctr"/>
            <a:r>
              <a:rPr lang="en-US" altLang="zh-CN" dirty="0" err="1"/>
              <a:t>Irradiación</a:t>
            </a:r>
            <a:r>
              <a:rPr lang="en-US" altLang="zh-CN" dirty="0"/>
              <a:t> </a:t>
            </a:r>
            <a:r>
              <a:rPr lang="en-US" altLang="zh-CN" dirty="0" err="1"/>
              <a:t>espectral</a:t>
            </a:r>
            <a:endParaRPr lang="zh-CN" altLang="en-US" dirty="0"/>
          </a:p>
        </p:txBody>
      </p:sp>
      <p:sp>
        <p:nvSpPr>
          <p:cNvPr id="3" name="文本框 2">
            <a:extLst>
              <a:ext uri="{FF2B5EF4-FFF2-40B4-BE49-F238E27FC236}">
                <a16:creationId xmlns:a16="http://schemas.microsoft.com/office/drawing/2014/main" id="{D6506B31-3291-2270-AB45-28EF14D47C40}"/>
              </a:ext>
            </a:extLst>
          </p:cNvPr>
          <p:cNvSpPr txBox="1"/>
          <p:nvPr/>
        </p:nvSpPr>
        <p:spPr>
          <a:xfrm>
            <a:off x="4943078" y="1281253"/>
            <a:ext cx="3672408" cy="2585323"/>
          </a:xfrm>
          <a:prstGeom prst="rect">
            <a:avLst/>
          </a:prstGeom>
          <a:solidFill>
            <a:srgbClr val="FBFBFB"/>
          </a:solidFill>
        </p:spPr>
        <p:txBody>
          <a:bodyPr wrap="square" rtlCol="0">
            <a:spAutoFit/>
          </a:bodyPr>
          <a:lstStyle/>
          <a:p>
            <a:r>
              <a:rPr lang="en-US" altLang="zh-CN" dirty="0" err="1"/>
              <a:t>irradiación</a:t>
            </a:r>
            <a:r>
              <a:rPr lang="en-US" altLang="zh-CN" dirty="0"/>
              <a:t> solar</a:t>
            </a:r>
          </a:p>
          <a:p>
            <a:endParaRPr lang="en-US" altLang="zh-CN" dirty="0"/>
          </a:p>
          <a:p>
            <a:r>
              <a:rPr lang="en-US" altLang="zh-CN" dirty="0" err="1"/>
              <a:t>pérdidas</a:t>
            </a:r>
            <a:r>
              <a:rPr lang="en-US" altLang="zh-CN" dirty="0"/>
              <a:t> </a:t>
            </a:r>
            <a:r>
              <a:rPr lang="en-US" altLang="zh-CN" dirty="0" err="1"/>
              <a:t>ópticas</a:t>
            </a:r>
            <a:endParaRPr lang="en-US" altLang="zh-CN" dirty="0"/>
          </a:p>
          <a:p>
            <a:endParaRPr lang="en-US" altLang="zh-CN" dirty="0"/>
          </a:p>
          <a:p>
            <a:r>
              <a:rPr lang="en-US" altLang="zh-CN" dirty="0" err="1"/>
              <a:t>pérdidas</a:t>
            </a:r>
            <a:r>
              <a:rPr lang="en-US" altLang="zh-CN" dirty="0"/>
              <a:t> de </a:t>
            </a:r>
            <a:r>
              <a:rPr lang="en-US" altLang="zh-CN" dirty="0" err="1"/>
              <a:t>calor</a:t>
            </a:r>
            <a:endParaRPr lang="en-US" altLang="zh-CN" dirty="0"/>
          </a:p>
          <a:p>
            <a:endParaRPr lang="en-US" altLang="zh-CN" dirty="0"/>
          </a:p>
          <a:p>
            <a:r>
              <a:rPr lang="en-US" altLang="zh-CN" dirty="0" err="1"/>
              <a:t>ganancias</a:t>
            </a:r>
            <a:r>
              <a:rPr lang="en-US" altLang="zh-CN" dirty="0"/>
              <a:t> de </a:t>
            </a:r>
            <a:r>
              <a:rPr lang="en-US" altLang="zh-CN" dirty="0" err="1"/>
              <a:t>calor</a:t>
            </a:r>
            <a:endParaRPr lang="en-US" altLang="zh-CN" dirty="0"/>
          </a:p>
          <a:p>
            <a:endParaRPr lang="en-US" altLang="zh-CN" dirty="0"/>
          </a:p>
          <a:p>
            <a:r>
              <a:rPr lang="en-US" altLang="zh-CN" dirty="0" err="1"/>
              <a:t>ganancias</a:t>
            </a:r>
            <a:r>
              <a:rPr lang="en-US" altLang="zh-CN" dirty="0"/>
              <a:t> de </a:t>
            </a:r>
            <a:r>
              <a:rPr lang="en-US" altLang="zh-CN" dirty="0" err="1"/>
              <a:t>electricidad</a:t>
            </a:r>
            <a:endParaRPr lang="zh-CN" altLang="en-US" dirty="0"/>
          </a:p>
        </p:txBody>
      </p:sp>
      <p:sp>
        <p:nvSpPr>
          <p:cNvPr id="9" name="文本框 8">
            <a:extLst>
              <a:ext uri="{FF2B5EF4-FFF2-40B4-BE49-F238E27FC236}">
                <a16:creationId xmlns:a16="http://schemas.microsoft.com/office/drawing/2014/main" id="{22631DD4-06A6-F72D-C817-F8A02730DC93}"/>
              </a:ext>
            </a:extLst>
          </p:cNvPr>
          <p:cNvSpPr txBox="1"/>
          <p:nvPr/>
        </p:nvSpPr>
        <p:spPr>
          <a:xfrm>
            <a:off x="10703718" y="246420"/>
            <a:ext cx="1152128" cy="369332"/>
          </a:xfrm>
          <a:prstGeom prst="rect">
            <a:avLst/>
          </a:prstGeom>
          <a:solidFill>
            <a:srgbClr val="CDCDCD"/>
          </a:solidFill>
        </p:spPr>
        <p:txBody>
          <a:bodyPr wrap="square" rtlCol="0">
            <a:spAutoFit/>
          </a:bodyPr>
          <a:lstStyle/>
          <a:p>
            <a:r>
              <a:rPr lang="en-US" altLang="zh-CN" dirty="0" err="1"/>
              <a:t>Página</a:t>
            </a:r>
            <a:r>
              <a:rPr lang="en-US" altLang="zh-CN" dirty="0"/>
              <a:t> 7</a:t>
            </a:r>
            <a:endParaRPr lang="zh-CN" altLang="en-US" dirty="0"/>
          </a:p>
        </p:txBody>
      </p:sp>
      <p:sp>
        <p:nvSpPr>
          <p:cNvPr id="4" name="文本框 3">
            <a:extLst>
              <a:ext uri="{FF2B5EF4-FFF2-40B4-BE49-F238E27FC236}">
                <a16:creationId xmlns:a16="http://schemas.microsoft.com/office/drawing/2014/main" id="{3C65636C-8CAC-9B3A-E7D4-49ED93F3E7F0}"/>
              </a:ext>
            </a:extLst>
          </p:cNvPr>
          <p:cNvSpPr txBox="1"/>
          <p:nvPr/>
        </p:nvSpPr>
        <p:spPr>
          <a:xfrm>
            <a:off x="5277172" y="5008917"/>
            <a:ext cx="2160240" cy="369332"/>
          </a:xfrm>
          <a:prstGeom prst="rect">
            <a:avLst/>
          </a:prstGeom>
          <a:solidFill>
            <a:srgbClr val="F9F9F9"/>
          </a:solidFill>
        </p:spPr>
        <p:txBody>
          <a:bodyPr wrap="square" rtlCol="0">
            <a:spAutoFit/>
          </a:bodyPr>
          <a:lstStyle/>
          <a:p>
            <a:r>
              <a:rPr lang="en-US" altLang="zh-CN" dirty="0" err="1"/>
              <a:t>Longitud</a:t>
            </a:r>
            <a:r>
              <a:rPr lang="en-US" altLang="zh-CN" dirty="0"/>
              <a:t> de </a:t>
            </a:r>
            <a:r>
              <a:rPr lang="en-US" altLang="zh-CN" dirty="0" err="1"/>
              <a:t>onda</a:t>
            </a:r>
            <a:endParaRPr lang="zh-CN" altLang="en-US" dirty="0"/>
          </a:p>
        </p:txBody>
      </p:sp>
    </p:spTree>
    <p:extLst>
      <p:ext uri="{BB962C8B-B14F-4D97-AF65-F5344CB8AC3E}">
        <p14:creationId xmlns:p14="http://schemas.microsoft.com/office/powerpoint/2010/main" val="1079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750" fill="hold"/>
                                        <p:tgtEl>
                                          <p:spTgt spid="17"/>
                                        </p:tgtEl>
                                        <p:attrNameLst>
                                          <p:attrName>ppt_w</p:attrName>
                                        </p:attrNameLst>
                                      </p:cBhvr>
                                      <p:tavLst>
                                        <p:tav tm="0">
                                          <p:val>
                                            <p:strVal val="#ppt_w*0.70"/>
                                          </p:val>
                                        </p:tav>
                                        <p:tav tm="100000">
                                          <p:val>
                                            <p:strVal val="#ppt_w"/>
                                          </p:val>
                                        </p:tav>
                                      </p:tavLst>
                                    </p:anim>
                                    <p:anim calcmode="lin" valueType="num">
                                      <p:cBhvr>
                                        <p:cTn id="12" dur="750" fill="hold"/>
                                        <p:tgtEl>
                                          <p:spTgt spid="17"/>
                                        </p:tgtEl>
                                        <p:attrNameLst>
                                          <p:attrName>ppt_h</p:attrName>
                                        </p:attrNameLst>
                                      </p:cBhvr>
                                      <p:tavLst>
                                        <p:tav tm="0">
                                          <p:val>
                                            <p:strVal val="#ppt_h"/>
                                          </p:val>
                                        </p:tav>
                                        <p:tav tm="100000">
                                          <p:val>
                                            <p:strVal val="#ppt_h"/>
                                          </p:val>
                                        </p:tav>
                                      </p:tavLst>
                                    </p:anim>
                                    <p:animEffect transition="in" filter="fade">
                                      <p:cBhvr>
                                        <p:cTn id="1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3407866"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Tecnología</a:t>
            </a:r>
            <a:r>
              <a:rPr lang="en-US" altLang="zh-CN" sz="2800" b="1" dirty="0">
                <a:solidFill>
                  <a:schemeClr val="accent5">
                    <a:lumMod val="50000"/>
                  </a:schemeClr>
                </a:solidFill>
                <a:latin typeface="微软雅黑" pitchFamily="34" charset="-122"/>
                <a:ea typeface="微软雅黑" pitchFamily="34" charset="-122"/>
              </a:rPr>
              <a:t> PVT</a:t>
            </a:r>
          </a:p>
        </p:txBody>
      </p:sp>
      <p:pic>
        <p:nvPicPr>
          <p:cNvPr id="5" name="图片 4">
            <a:extLst>
              <a:ext uri="{FF2B5EF4-FFF2-40B4-BE49-F238E27FC236}">
                <a16:creationId xmlns:a16="http://schemas.microsoft.com/office/drawing/2014/main" id="{787F9EA7-B00C-99FF-E7B5-05EF8F5E7020}"/>
              </a:ext>
            </a:extLst>
          </p:cNvPr>
          <p:cNvPicPr>
            <a:picLocks noChangeAspect="1"/>
          </p:cNvPicPr>
          <p:nvPr/>
        </p:nvPicPr>
        <p:blipFill>
          <a:blip r:embed="rId3">
            <a:clrChange>
              <a:clrFrom>
                <a:srgbClr val="FFFFFE"/>
              </a:clrFrom>
              <a:clrTo>
                <a:srgbClr val="FFFFFE">
                  <a:alpha val="0"/>
                </a:srgbClr>
              </a:clrTo>
            </a:clrChange>
          </a:blip>
          <a:stretch>
            <a:fillRect/>
          </a:stretch>
        </p:blipFill>
        <p:spPr>
          <a:xfrm>
            <a:off x="1990750" y="1772816"/>
            <a:ext cx="4911906" cy="4551399"/>
          </a:xfrm>
          <a:prstGeom prst="rect">
            <a:avLst/>
          </a:prstGeom>
        </p:spPr>
      </p:pic>
      <p:pic>
        <p:nvPicPr>
          <p:cNvPr id="6" name="图片 5">
            <a:extLst>
              <a:ext uri="{FF2B5EF4-FFF2-40B4-BE49-F238E27FC236}">
                <a16:creationId xmlns:a16="http://schemas.microsoft.com/office/drawing/2014/main" id="{7EB548AD-8E68-8D71-7FE0-69CA5B306A2D}"/>
              </a:ext>
            </a:extLst>
          </p:cNvPr>
          <p:cNvPicPr>
            <a:picLocks noChangeAspect="1"/>
          </p:cNvPicPr>
          <p:nvPr/>
        </p:nvPicPr>
        <p:blipFill>
          <a:blip r:embed="rId4"/>
          <a:stretch>
            <a:fillRect/>
          </a:stretch>
        </p:blipFill>
        <p:spPr>
          <a:xfrm>
            <a:off x="7463358" y="1439688"/>
            <a:ext cx="2446917" cy="4855361"/>
          </a:xfrm>
          <a:prstGeom prst="rect">
            <a:avLst/>
          </a:prstGeom>
        </p:spPr>
      </p:pic>
      <p:sp>
        <p:nvSpPr>
          <p:cNvPr id="7" name="矩形 6">
            <a:extLst>
              <a:ext uri="{FF2B5EF4-FFF2-40B4-BE49-F238E27FC236}">
                <a16:creationId xmlns:a16="http://schemas.microsoft.com/office/drawing/2014/main" id="{8D12D46F-2B5B-75C6-D4AF-2A73EC85A275}"/>
              </a:ext>
            </a:extLst>
          </p:cNvPr>
          <p:cNvSpPr/>
          <p:nvPr/>
        </p:nvSpPr>
        <p:spPr>
          <a:xfrm>
            <a:off x="334566" y="940577"/>
            <a:ext cx="8084379" cy="496996"/>
          </a:xfrm>
          <a:prstGeom prst="rect">
            <a:avLst/>
          </a:prstGeom>
        </p:spPr>
        <p:txBody>
          <a:bodyPr wrap="square">
            <a:spAutoFit/>
          </a:bodyPr>
          <a:lstStyle/>
          <a:p>
            <a:pPr>
              <a:lnSpc>
                <a:spcPct val="150000"/>
              </a:lnSpc>
            </a:pPr>
            <a:r>
              <a:rPr lang="en-US" altLang="zh-CN" sz="2000" b="1" dirty="0" err="1">
                <a:latin typeface="Arial" panose="020B0604020202020204" pitchFamily="34" charset="0"/>
                <a:ea typeface="微软雅黑" panose="020B0503020204020204" pitchFamily="34" charset="-122"/>
                <a:cs typeface="+mn-ea"/>
                <a:sym typeface="Arial" panose="020B0604020202020204" pitchFamily="34" charset="0"/>
              </a:rPr>
              <a:t>Diagrama</a:t>
            </a:r>
            <a:r>
              <a:rPr lang="en-US" altLang="zh-CN" sz="2000" b="1"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2000" b="1" dirty="0" err="1">
                <a:latin typeface="Arial" panose="020B0604020202020204" pitchFamily="34" charset="0"/>
                <a:ea typeface="微软雅黑" panose="020B0503020204020204" pitchFamily="34" charset="-122"/>
                <a:cs typeface="+mn-ea"/>
                <a:sym typeface="Arial" panose="020B0604020202020204" pitchFamily="34" charset="0"/>
              </a:rPr>
              <a:t>esquemático</a:t>
            </a:r>
            <a:r>
              <a:rPr lang="en-US" altLang="zh-CN" sz="2000" b="1" dirty="0">
                <a:latin typeface="Arial" panose="020B0604020202020204" pitchFamily="34" charset="0"/>
                <a:ea typeface="微软雅黑" panose="020B0503020204020204" pitchFamily="34" charset="-122"/>
                <a:cs typeface="+mn-ea"/>
                <a:sym typeface="Arial" panose="020B0604020202020204" pitchFamily="34" charset="0"/>
              </a:rPr>
              <a:t> de la </a:t>
            </a:r>
            <a:r>
              <a:rPr lang="en-US" altLang="zh-CN" sz="2000" b="1" dirty="0" err="1">
                <a:latin typeface="Arial" panose="020B0604020202020204" pitchFamily="34" charset="0"/>
                <a:ea typeface="微软雅黑" panose="020B0503020204020204" pitchFamily="34" charset="-122"/>
                <a:cs typeface="+mn-ea"/>
                <a:sym typeface="Arial" panose="020B0604020202020204" pitchFamily="34" charset="0"/>
              </a:rPr>
              <a:t>estructura</a:t>
            </a:r>
            <a:r>
              <a:rPr lang="en-US" altLang="zh-CN" sz="2000" b="1" dirty="0">
                <a:latin typeface="Arial" panose="020B0604020202020204" pitchFamily="34" charset="0"/>
                <a:ea typeface="微软雅黑" panose="020B0503020204020204" pitchFamily="34" charset="-122"/>
                <a:cs typeface="+mn-ea"/>
                <a:sym typeface="Arial" panose="020B0604020202020204" pitchFamily="34" charset="0"/>
              </a:rPr>
              <a:t> de </a:t>
            </a:r>
            <a:r>
              <a:rPr lang="en-US" altLang="zh-CN" sz="2000" b="1" dirty="0" err="1">
                <a:latin typeface="Arial" panose="020B0604020202020204" pitchFamily="34" charset="0"/>
                <a:ea typeface="微软雅黑" panose="020B0503020204020204" pitchFamily="34" charset="-122"/>
                <a:cs typeface="+mn-ea"/>
                <a:sym typeface="Arial" panose="020B0604020202020204" pitchFamily="34" charset="0"/>
              </a:rPr>
              <a:t>nuestro</a:t>
            </a:r>
            <a:r>
              <a:rPr lang="en-US" altLang="zh-CN" sz="2000" b="1" dirty="0">
                <a:latin typeface="Arial" panose="020B0604020202020204" pitchFamily="34" charset="0"/>
                <a:ea typeface="微软雅黑" panose="020B0503020204020204" pitchFamily="34" charset="-122"/>
                <a:cs typeface="+mn-ea"/>
                <a:sym typeface="Arial" panose="020B0604020202020204" pitchFamily="34" charset="0"/>
              </a:rPr>
              <a:t> panel PVT</a:t>
            </a:r>
          </a:p>
        </p:txBody>
      </p:sp>
      <p:sp>
        <p:nvSpPr>
          <p:cNvPr id="2" name="文本框 1">
            <a:extLst>
              <a:ext uri="{FF2B5EF4-FFF2-40B4-BE49-F238E27FC236}">
                <a16:creationId xmlns:a16="http://schemas.microsoft.com/office/drawing/2014/main" id="{B3B892E4-3C0C-561A-C280-4C982AF823A5}"/>
              </a:ext>
            </a:extLst>
          </p:cNvPr>
          <p:cNvSpPr txBox="1"/>
          <p:nvPr/>
        </p:nvSpPr>
        <p:spPr>
          <a:xfrm>
            <a:off x="2181465" y="4941168"/>
            <a:ext cx="2041533" cy="1477328"/>
          </a:xfrm>
          <a:prstGeom prst="rect">
            <a:avLst/>
          </a:prstGeom>
          <a:solidFill>
            <a:srgbClr val="F3F3F3"/>
          </a:solidFill>
        </p:spPr>
        <p:txBody>
          <a:bodyPr wrap="square" rtlCol="0">
            <a:spAutoFit/>
          </a:bodyPr>
          <a:lstStyle/>
          <a:p>
            <a:r>
              <a:rPr lang="en-US" altLang="zh-CN" dirty="0"/>
              <a:t>1 </a:t>
            </a:r>
            <a:r>
              <a:rPr lang="en-US" altLang="zh-CN" dirty="0" err="1"/>
              <a:t>Vidrio</a:t>
            </a:r>
            <a:r>
              <a:rPr lang="en-US" altLang="zh-CN" dirty="0"/>
              <a:t> </a:t>
            </a:r>
            <a:r>
              <a:rPr lang="en-US" altLang="zh-CN" dirty="0" err="1"/>
              <a:t>templado</a:t>
            </a:r>
            <a:endParaRPr lang="en-US" altLang="zh-CN" dirty="0"/>
          </a:p>
          <a:p>
            <a:r>
              <a:rPr lang="en-US" altLang="zh-CN" dirty="0"/>
              <a:t>2 </a:t>
            </a:r>
            <a:r>
              <a:rPr lang="en-US" altLang="zh-CN" dirty="0" err="1"/>
              <a:t>Células</a:t>
            </a:r>
            <a:r>
              <a:rPr lang="en-US" altLang="zh-CN" dirty="0"/>
              <a:t> </a:t>
            </a:r>
            <a:r>
              <a:rPr lang="en-US" altLang="zh-CN" dirty="0" err="1"/>
              <a:t>solares</a:t>
            </a:r>
            <a:endParaRPr lang="en-US" altLang="zh-CN" dirty="0"/>
          </a:p>
          <a:p>
            <a:r>
              <a:rPr lang="en-US" altLang="zh-CN" dirty="0"/>
              <a:t>3 EVA </a:t>
            </a:r>
          </a:p>
          <a:p>
            <a:r>
              <a:rPr lang="en-US" altLang="zh-CN" dirty="0"/>
              <a:t>4 Junta de </a:t>
            </a:r>
            <a:r>
              <a:rPr lang="en-US" altLang="zh-CN" dirty="0" err="1"/>
              <a:t>sello</a:t>
            </a:r>
            <a:endParaRPr lang="en-US" altLang="zh-CN" dirty="0"/>
          </a:p>
          <a:p>
            <a:endParaRPr lang="zh-CN" altLang="en-US" dirty="0"/>
          </a:p>
        </p:txBody>
      </p:sp>
      <p:sp>
        <p:nvSpPr>
          <p:cNvPr id="3" name="文本框 2">
            <a:extLst>
              <a:ext uri="{FF2B5EF4-FFF2-40B4-BE49-F238E27FC236}">
                <a16:creationId xmlns:a16="http://schemas.microsoft.com/office/drawing/2014/main" id="{E2DAC30B-CE9E-0DB2-1A64-3F6EF1B54CF8}"/>
              </a:ext>
            </a:extLst>
          </p:cNvPr>
          <p:cNvSpPr txBox="1"/>
          <p:nvPr/>
        </p:nvSpPr>
        <p:spPr>
          <a:xfrm>
            <a:off x="4259942" y="4819191"/>
            <a:ext cx="3203415" cy="1477328"/>
          </a:xfrm>
          <a:prstGeom prst="rect">
            <a:avLst/>
          </a:prstGeom>
          <a:solidFill>
            <a:srgbClr val="FAFAFA"/>
          </a:solidFill>
        </p:spPr>
        <p:txBody>
          <a:bodyPr wrap="square" rtlCol="0">
            <a:spAutoFit/>
          </a:bodyPr>
          <a:lstStyle/>
          <a:p>
            <a:r>
              <a:rPr lang="en-US" altLang="zh-CN" dirty="0"/>
              <a:t>5 </a:t>
            </a:r>
            <a:r>
              <a:rPr lang="en-US" altLang="zh-CN" dirty="0" err="1"/>
              <a:t>Tubo</a:t>
            </a:r>
            <a:r>
              <a:rPr lang="en-US" altLang="zh-CN" dirty="0"/>
              <a:t> conductor de </a:t>
            </a:r>
            <a:r>
              <a:rPr lang="en-US" altLang="zh-CN" dirty="0" err="1"/>
              <a:t>calor</a:t>
            </a:r>
            <a:endParaRPr lang="en-US" altLang="zh-CN" dirty="0"/>
          </a:p>
          <a:p>
            <a:r>
              <a:rPr lang="en-US" altLang="zh-CN" dirty="0"/>
              <a:t>6 </a:t>
            </a:r>
            <a:r>
              <a:rPr lang="en-US" altLang="zh-CN" dirty="0" err="1"/>
              <a:t>placa</a:t>
            </a:r>
            <a:r>
              <a:rPr lang="en-US" altLang="zh-CN" dirty="0"/>
              <a:t> de </a:t>
            </a:r>
            <a:r>
              <a:rPr lang="en-US" altLang="zh-CN" dirty="0" err="1"/>
              <a:t>intercambio</a:t>
            </a:r>
            <a:r>
              <a:rPr lang="en-US" altLang="zh-CN" dirty="0"/>
              <a:t> de </a:t>
            </a:r>
            <a:r>
              <a:rPr lang="en-US" altLang="zh-CN" dirty="0" err="1"/>
              <a:t>calor</a:t>
            </a:r>
            <a:endParaRPr lang="en-US" altLang="zh-CN" dirty="0"/>
          </a:p>
          <a:p>
            <a:r>
              <a:rPr lang="en-US" altLang="zh-CN" dirty="0"/>
              <a:t>7 </a:t>
            </a:r>
            <a:r>
              <a:rPr lang="en-US" altLang="zh-CN" dirty="0" err="1"/>
              <a:t>Aislamiento</a:t>
            </a:r>
            <a:endParaRPr lang="en-US" altLang="zh-CN" dirty="0"/>
          </a:p>
          <a:p>
            <a:r>
              <a:rPr lang="en-US" altLang="zh-CN" dirty="0"/>
              <a:t>8 Marco de </a:t>
            </a:r>
            <a:r>
              <a:rPr lang="en-US" altLang="zh-CN" dirty="0" err="1"/>
              <a:t>aleación</a:t>
            </a:r>
            <a:endParaRPr lang="en-US" altLang="zh-CN" dirty="0"/>
          </a:p>
          <a:p>
            <a:endParaRPr lang="zh-CN" altLang="en-US" dirty="0"/>
          </a:p>
        </p:txBody>
      </p:sp>
      <p:sp>
        <p:nvSpPr>
          <p:cNvPr id="8" name="文本框 7">
            <a:extLst>
              <a:ext uri="{FF2B5EF4-FFF2-40B4-BE49-F238E27FC236}">
                <a16:creationId xmlns:a16="http://schemas.microsoft.com/office/drawing/2014/main" id="{D2B7BB96-119B-E53E-97DF-3865F54289A0}"/>
              </a:ext>
            </a:extLst>
          </p:cNvPr>
          <p:cNvSpPr txBox="1"/>
          <p:nvPr/>
        </p:nvSpPr>
        <p:spPr>
          <a:xfrm>
            <a:off x="10847734" y="302340"/>
            <a:ext cx="1008112" cy="369332"/>
          </a:xfrm>
          <a:prstGeom prst="rect">
            <a:avLst/>
          </a:prstGeom>
          <a:solidFill>
            <a:srgbClr val="C9C9C9"/>
          </a:solidFill>
        </p:spPr>
        <p:txBody>
          <a:bodyPr wrap="square" rtlCol="0">
            <a:spAutoFit/>
          </a:bodyPr>
          <a:lstStyle/>
          <a:p>
            <a:r>
              <a:rPr lang="en-US" altLang="zh-CN" dirty="0" err="1"/>
              <a:t>Página</a:t>
            </a:r>
            <a:r>
              <a:rPr lang="en-US" altLang="zh-CN" dirty="0"/>
              <a:t> 8</a:t>
            </a:r>
            <a:endParaRPr lang="zh-CN" altLang="en-US" dirty="0"/>
          </a:p>
        </p:txBody>
      </p:sp>
    </p:spTree>
    <p:extLst>
      <p:ext uri="{BB962C8B-B14F-4D97-AF65-F5344CB8AC3E}">
        <p14:creationId xmlns:p14="http://schemas.microsoft.com/office/powerpoint/2010/main" val="24014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3335858"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Tecnología</a:t>
            </a:r>
            <a:r>
              <a:rPr lang="en-US" altLang="zh-CN" sz="2800" b="1" dirty="0">
                <a:solidFill>
                  <a:schemeClr val="accent5">
                    <a:lumMod val="50000"/>
                  </a:schemeClr>
                </a:solidFill>
                <a:latin typeface="微软雅黑" pitchFamily="34" charset="-122"/>
                <a:ea typeface="微软雅黑" pitchFamily="34" charset="-122"/>
              </a:rPr>
              <a:t> PVT</a:t>
            </a:r>
          </a:p>
        </p:txBody>
      </p:sp>
      <p:pic>
        <p:nvPicPr>
          <p:cNvPr id="8" name="图片 7" descr="电脑游戏的截图&#10;&#10;低可信度描述已自动生成">
            <a:extLst>
              <a:ext uri="{FF2B5EF4-FFF2-40B4-BE49-F238E27FC236}">
                <a16:creationId xmlns:a16="http://schemas.microsoft.com/office/drawing/2014/main" id="{22870D31-C4CE-F5CF-50D8-A0DDD0028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184683"/>
            <a:ext cx="9472386" cy="4914719"/>
          </a:xfrm>
          <a:prstGeom prst="rect">
            <a:avLst/>
          </a:prstGeom>
        </p:spPr>
      </p:pic>
      <p:sp>
        <p:nvSpPr>
          <p:cNvPr id="4" name="文本框 3">
            <a:extLst>
              <a:ext uri="{FF2B5EF4-FFF2-40B4-BE49-F238E27FC236}">
                <a16:creationId xmlns:a16="http://schemas.microsoft.com/office/drawing/2014/main" id="{7DC1DA65-01FB-BB2A-3D17-768BEC27337F}"/>
              </a:ext>
            </a:extLst>
          </p:cNvPr>
          <p:cNvSpPr txBox="1"/>
          <p:nvPr/>
        </p:nvSpPr>
        <p:spPr>
          <a:xfrm>
            <a:off x="10775726" y="315040"/>
            <a:ext cx="1224136" cy="369332"/>
          </a:xfrm>
          <a:prstGeom prst="rect">
            <a:avLst/>
          </a:prstGeom>
          <a:solidFill>
            <a:srgbClr val="CCCCCC"/>
          </a:solidFill>
        </p:spPr>
        <p:txBody>
          <a:bodyPr wrap="square" rtlCol="0">
            <a:spAutoFit/>
          </a:bodyPr>
          <a:lstStyle/>
          <a:p>
            <a:r>
              <a:rPr lang="en-US" altLang="zh-CN" dirty="0" err="1"/>
              <a:t>Página</a:t>
            </a:r>
            <a:r>
              <a:rPr lang="en-US" altLang="zh-CN" dirty="0"/>
              <a:t> 9</a:t>
            </a:r>
            <a:endParaRPr lang="zh-CN" altLang="en-US" dirty="0"/>
          </a:p>
        </p:txBody>
      </p:sp>
    </p:spTree>
    <p:extLst>
      <p:ext uri="{BB962C8B-B14F-4D97-AF65-F5344CB8AC3E}">
        <p14:creationId xmlns:p14="http://schemas.microsoft.com/office/powerpoint/2010/main" val="61016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2586</TotalTime>
  <Words>1496</Words>
  <Application>Microsoft Office PowerPoint</Application>
  <PresentationFormat>自定义</PresentationFormat>
  <Paragraphs>209</Paragraphs>
  <Slides>20</Slides>
  <Notes>20</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20</vt:i4>
      </vt:variant>
    </vt:vector>
  </HeadingPairs>
  <TitlesOfParts>
    <vt:vector size="28" baseType="lpstr">
      <vt:lpstr>锐字荣光黑简1.0</vt:lpstr>
      <vt:lpstr>微软雅黑</vt:lpstr>
      <vt:lpstr>Arial</vt:lpstr>
      <vt:lpstr>Arial Black</vt:lpstr>
      <vt:lpstr>Calibri</vt:lpstr>
      <vt:lpstr>Impact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公司简介</dc:title>
  <dc:creator>第一PPT</dc:creator>
  <cp:keywords>www.1ppt.com</cp:keywords>
  <dc:description>www.1ppt.com</dc:description>
  <cp:lastModifiedBy>li qianfei</cp:lastModifiedBy>
  <cp:revision>314</cp:revision>
  <dcterms:created xsi:type="dcterms:W3CDTF">2016-04-14T03:39:04Z</dcterms:created>
  <dcterms:modified xsi:type="dcterms:W3CDTF">2022-06-14T10:32:15Z</dcterms:modified>
</cp:coreProperties>
</file>