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23"/>
  </p:notesMasterIdLst>
  <p:sldIdLst>
    <p:sldId id="283" r:id="rId3"/>
    <p:sldId id="286" r:id="rId4"/>
    <p:sldId id="284" r:id="rId5"/>
    <p:sldId id="325" r:id="rId6"/>
    <p:sldId id="327" r:id="rId7"/>
    <p:sldId id="328" r:id="rId8"/>
    <p:sldId id="329" r:id="rId9"/>
    <p:sldId id="330" r:id="rId10"/>
    <p:sldId id="331" r:id="rId11"/>
    <p:sldId id="332" r:id="rId12"/>
    <p:sldId id="333" r:id="rId13"/>
    <p:sldId id="334" r:id="rId14"/>
    <p:sldId id="335" r:id="rId15"/>
    <p:sldId id="336" r:id="rId16"/>
    <p:sldId id="337" r:id="rId17"/>
    <p:sldId id="338" r:id="rId18"/>
    <p:sldId id="339" r:id="rId19"/>
    <p:sldId id="289" r:id="rId20"/>
    <p:sldId id="340" r:id="rId21"/>
    <p:sldId id="323" r:id="rId22"/>
  </p:sldIdLst>
  <p:sldSz cx="12190413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0">
          <p15:clr>
            <a:srgbClr val="A4A3A4"/>
          </p15:clr>
        </p15:guide>
        <p15:guide id="2" pos="383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FBFB"/>
    <a:srgbClr val="DADADA"/>
    <a:srgbClr val="F3F3F3"/>
    <a:srgbClr val="C2C2C2"/>
    <a:srgbClr val="F0F2F4"/>
    <a:srgbClr val="19C3FF"/>
    <a:srgbClr val="00C0A9"/>
    <a:srgbClr val="00A1DA"/>
    <a:srgbClr val="FF66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32" autoAdjust="0"/>
    <p:restoredTop sz="93080" autoAdjust="0"/>
  </p:normalViewPr>
  <p:slideViewPr>
    <p:cSldViewPr>
      <p:cViewPr varScale="1">
        <p:scale>
          <a:sx n="55" d="100"/>
          <a:sy n="55" d="100"/>
        </p:scale>
        <p:origin x="84" y="942"/>
      </p:cViewPr>
      <p:guideLst>
        <p:guide orient="horz" pos="2120"/>
        <p:guide pos="383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1" d="100"/>
        <a:sy n="91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1FAED0-7D10-4239-9B56-C55805060B86}" type="datetimeFigureOut">
              <a:rPr lang="zh-CN" altLang="en-US" smtClean="0"/>
              <a:t>2022/5/17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147A23-5BA8-44CE-9215-79B767159C4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  <a:t>2022/5/17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  <a:t>2022/5/17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784067" y="274639"/>
            <a:ext cx="3655008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12694" y="274639"/>
            <a:ext cx="10768198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  <a:t>2022/5/17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1613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2813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t>2022/5/17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1213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t>2022/5/17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1612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1612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t>2022/5/17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08613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0613" y="1600200"/>
            <a:ext cx="54102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t>2022/5/17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79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79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t>2022/5/17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t>2022/5/17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t>2022/5/17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0025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5675" y="273050"/>
            <a:ext cx="6815138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0025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t>2022/5/17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  <a:t>2022/5/17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t>2022/5/17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1213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t>2022/5/17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1613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t>2022/5/17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  <a:t>2022/5/17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12695" y="1600201"/>
            <a:ext cx="7210545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26413" y="1600201"/>
            <a:ext cx="7212661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  <a:t>2022/5/17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  <a:t>2022/5/17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  <a:t>2022/5/17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  <a:t>2022/5/17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  <a:t>2022/5/17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 rot="10800000">
            <a:off x="-6898" y="-10666"/>
            <a:ext cx="12197310" cy="6868666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75000"/>
                </a:schemeClr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 rot="10800000">
            <a:off x="-6898" y="-10666"/>
            <a:ext cx="12197310" cy="6868666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75000"/>
                </a:schemeClr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11958117" y="5445224"/>
            <a:ext cx="246810" cy="72008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11958117" y="6165304"/>
            <a:ext cx="246810" cy="72008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349080" y="764704"/>
            <a:ext cx="11449272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  <a:effectLst>
            <a:outerShdw dist="25400" dir="5400000" algn="t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 userDrawn="1"/>
        </p:nvSpPr>
        <p:spPr>
          <a:xfrm>
            <a:off x="313570" y="168029"/>
            <a:ext cx="246810" cy="24681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560380" y="414839"/>
            <a:ext cx="246810" cy="246810"/>
          </a:xfrm>
          <a:prstGeom prst="rect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10851972" y="314346"/>
            <a:ext cx="1093995" cy="369332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 </a:t>
            </a:r>
            <a:fld id="{2EEF1883-7A0E-4F66-9932-E581691AD397}" type="slidenum"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‹#›</a:t>
            </a:fld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页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tags" Target="../tags/tag14.xml"/><Relationship Id="rId18" Type="http://schemas.openxmlformats.org/officeDocument/2006/relationships/image" Target="../media/image2.jpe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17" Type="http://schemas.openxmlformats.org/officeDocument/2006/relationships/image" Target="../media/image1.png"/><Relationship Id="rId2" Type="http://schemas.openxmlformats.org/officeDocument/2006/relationships/tags" Target="../tags/tag3.xml"/><Relationship Id="rId16" Type="http://schemas.openxmlformats.org/officeDocument/2006/relationships/notesSlide" Target="../notesSlides/notesSlide1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5" Type="http://schemas.openxmlformats.org/officeDocument/2006/relationships/tags" Target="../tags/tag6.xml"/><Relationship Id="rId15" Type="http://schemas.openxmlformats.org/officeDocument/2006/relationships/slideLayout" Target="../slideLayouts/slideLayout2.xml"/><Relationship Id="rId10" Type="http://schemas.openxmlformats.org/officeDocument/2006/relationships/tags" Target="../tags/tag11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tags" Target="../tags/tag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jpe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A_图片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17" cstate="screen"/>
          <a:srcRect/>
          <a:stretch>
            <a:fillRect/>
          </a:stretch>
        </p:blipFill>
        <p:spPr bwMode="auto">
          <a:xfrm>
            <a:off x="-3175" y="4362044"/>
            <a:ext cx="12199938" cy="250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A_图片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8" cstate="screen"/>
          <a:stretch>
            <a:fillRect/>
          </a:stretch>
        </p:blipFill>
        <p:spPr bwMode="auto">
          <a:xfrm>
            <a:off x="-7317" y="-10667"/>
            <a:ext cx="12190410" cy="4372711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75000"/>
                </a:schemeClr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</p:pic>
      <p:sp>
        <p:nvSpPr>
          <p:cNvPr id="5" name="PA_文本框 3"/>
          <p:cNvSpPr txBox="1"/>
          <p:nvPr>
            <p:custDataLst>
              <p:tags r:id="rId3"/>
            </p:custDataLst>
          </p:nvPr>
        </p:nvSpPr>
        <p:spPr>
          <a:xfrm>
            <a:off x="504583" y="4910336"/>
            <a:ext cx="5734635" cy="119888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CN" sz="7200" b="1" kern="2200" spc="600" dirty="0"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44000">
                      <a:srgbClr val="0070C0">
                        <a:shade val="67500"/>
                        <a:satMod val="115000"/>
                      </a:srgbClr>
                    </a:gs>
                    <a:gs pos="75000">
                      <a:srgbClr val="00B0F0"/>
                    </a:gs>
                    <a:gs pos="56000">
                      <a:srgbClr val="0070C0">
                        <a:shade val="100000"/>
                        <a:satMod val="115000"/>
                      </a:srgbClr>
                    </a:gs>
                  </a:gsLst>
                  <a:lin ang="18000000" scaled="0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PVT</a:t>
            </a:r>
            <a:r>
              <a:rPr lang="zh-CN" altLang="en-US" sz="7200" b="1" kern="2200" spc="600" dirty="0"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44000">
                      <a:srgbClr val="0070C0">
                        <a:shade val="67500"/>
                        <a:satMod val="115000"/>
                      </a:srgbClr>
                    </a:gs>
                    <a:gs pos="75000">
                      <a:srgbClr val="00B0F0"/>
                    </a:gs>
                    <a:gs pos="56000">
                      <a:srgbClr val="0070C0">
                        <a:shade val="100000"/>
                        <a:satMod val="115000"/>
                      </a:srgbClr>
                    </a:gs>
                  </a:gsLst>
                  <a:lin ang="18000000" scaled="0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시스템</a:t>
            </a:r>
          </a:p>
        </p:txBody>
      </p:sp>
      <p:sp>
        <p:nvSpPr>
          <p:cNvPr id="6" name="PA_文本框 3"/>
          <p:cNvSpPr txBox="1"/>
          <p:nvPr>
            <p:custDataLst>
              <p:tags r:id="rId4"/>
            </p:custDataLst>
          </p:nvPr>
        </p:nvSpPr>
        <p:spPr>
          <a:xfrm>
            <a:off x="5725160" y="5437723"/>
            <a:ext cx="577278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가흥균우신에너지 유한회사</a:t>
            </a:r>
          </a:p>
        </p:txBody>
      </p:sp>
      <p:sp>
        <p:nvSpPr>
          <p:cNvPr id="9" name="PA_Flowchart: Decision 8"/>
          <p:cNvSpPr/>
          <p:nvPr>
            <p:custDataLst>
              <p:tags r:id="rId5"/>
            </p:custDataLst>
          </p:nvPr>
        </p:nvSpPr>
        <p:spPr>
          <a:xfrm>
            <a:off x="8903518" y="3112113"/>
            <a:ext cx="2549085" cy="2464116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PA_Flowchart: Decision 10"/>
          <p:cNvSpPr/>
          <p:nvPr>
            <p:custDataLst>
              <p:tags r:id="rId6"/>
            </p:custDataLst>
          </p:nvPr>
        </p:nvSpPr>
        <p:spPr>
          <a:xfrm>
            <a:off x="7685671" y="4148920"/>
            <a:ext cx="412034" cy="398300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PA_Flowchart: Decision 13"/>
          <p:cNvSpPr/>
          <p:nvPr>
            <p:custDataLst>
              <p:tags r:id="rId7"/>
            </p:custDataLst>
          </p:nvPr>
        </p:nvSpPr>
        <p:spPr>
          <a:xfrm>
            <a:off x="8083240" y="3958766"/>
            <a:ext cx="824069" cy="796600"/>
          </a:xfrm>
          <a:prstGeom prst="flowChartDecision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PA_Flowchart: Decision 14"/>
          <p:cNvSpPr/>
          <p:nvPr>
            <p:custDataLst>
              <p:tags r:id="rId8"/>
            </p:custDataLst>
          </p:nvPr>
        </p:nvSpPr>
        <p:spPr>
          <a:xfrm>
            <a:off x="10525794" y="2924536"/>
            <a:ext cx="667662" cy="645407"/>
          </a:xfrm>
          <a:prstGeom prst="flowChartDecision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PA_Flowchart: Decision 16"/>
          <p:cNvSpPr/>
          <p:nvPr>
            <p:custDataLst>
              <p:tags r:id="rId9"/>
            </p:custDataLst>
          </p:nvPr>
        </p:nvSpPr>
        <p:spPr>
          <a:xfrm>
            <a:off x="11393508" y="2800215"/>
            <a:ext cx="257216" cy="248642"/>
          </a:xfrm>
          <a:prstGeom prst="flowChartDecision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PA_文本框 3"/>
          <p:cNvSpPr txBox="1"/>
          <p:nvPr>
            <p:custDataLst>
              <p:tags r:id="rId10"/>
            </p:custDataLst>
          </p:nvPr>
        </p:nvSpPr>
        <p:spPr>
          <a:xfrm>
            <a:off x="5883910" y="4869160"/>
            <a:ext cx="2731576" cy="39878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</a:t>
            </a:r>
            <a:r>
              <a:rPr sz="20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전념 | 품질 | 성실</a:t>
            </a:r>
            <a:r>
              <a:rPr lang="en-US" altLang="zh-CN" sz="20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</a:t>
            </a:r>
            <a:endParaRPr lang="zh-CN" altLang="en-US" sz="20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3" name="PA_直接连接符 12"/>
          <p:cNvCxnSpPr/>
          <p:nvPr>
            <p:custDataLst>
              <p:tags r:id="rId11"/>
            </p:custDataLst>
          </p:nvPr>
        </p:nvCxnSpPr>
        <p:spPr>
          <a:xfrm>
            <a:off x="5651605" y="4799678"/>
            <a:ext cx="0" cy="1603086"/>
          </a:xfrm>
          <a:prstGeom prst="line">
            <a:avLst/>
          </a:prstGeom>
          <a:ln w="19050"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A_Flowchart: Decision 20"/>
          <p:cNvSpPr/>
          <p:nvPr>
            <p:custDataLst>
              <p:tags r:id="rId12"/>
            </p:custDataLst>
          </p:nvPr>
        </p:nvSpPr>
        <p:spPr>
          <a:xfrm>
            <a:off x="10943632" y="3122133"/>
            <a:ext cx="1156968" cy="1118403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PA_文本框 45"/>
          <p:cNvSpPr txBox="1"/>
          <p:nvPr>
            <p:custDataLst>
              <p:tags r:id="rId13"/>
            </p:custDataLst>
          </p:nvPr>
        </p:nvSpPr>
        <p:spPr>
          <a:xfrm>
            <a:off x="5989943" y="6022449"/>
            <a:ext cx="48696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方正细圆简体" pitchFamily="2" charset="-122"/>
              </a:rPr>
              <a:t>Science and technology is the first productive force, </a:t>
            </a:r>
          </a:p>
          <a:p>
            <a:r>
              <a:rPr lang="en-US" altLang="zh-CN" sz="1100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方正细圆简体" pitchFamily="2" charset="-122"/>
              </a:rPr>
              <a:t>the people are the first resource</a:t>
            </a:r>
          </a:p>
        </p:txBody>
      </p:sp>
      <p:sp>
        <p:nvSpPr>
          <p:cNvPr id="23" name="PA_Flowchart: Decision 22"/>
          <p:cNvSpPr/>
          <p:nvPr>
            <p:custDataLst>
              <p:tags r:id="rId14"/>
            </p:custDataLst>
          </p:nvPr>
        </p:nvSpPr>
        <p:spPr>
          <a:xfrm>
            <a:off x="11193456" y="4536909"/>
            <a:ext cx="667662" cy="645407"/>
          </a:xfrm>
          <a:prstGeom prst="flowChartDecision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449"/>
                            </p:stCondLst>
                            <p:childTnLst>
                              <p:par>
                                <p:cTn id="5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670"/>
                            </p:stCondLst>
                            <p:childTnLst>
                              <p:par>
                                <p:cTn id="62" presetID="27" presetClass="emph" presetSubtype="0" repeatCount="300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4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5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7" presetClass="emph" presetSubtype="0" repeatCount="3000" fill="remove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375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9" dur="375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0" dur="375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375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27" presetClass="emph" presetSubtype="0" repeatCount="3000" fill="remove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7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8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7" presetClass="emph" presetSubtype="0" repeatCount="3000" fill="remove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1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2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3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6" presetClass="emph" presetSubtype="0" repeatCount="3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9" grpId="0" animBg="1"/>
      <p:bldP spid="9" grpId="1" animBg="1"/>
      <p:bldP spid="11" grpId="0" animBg="1"/>
      <p:bldP spid="11" grpId="1" animBg="1"/>
      <p:bldP spid="14" grpId="0" animBg="1"/>
      <p:bldP spid="14" grpId="1" animBg="1"/>
      <p:bldP spid="15" grpId="0" animBg="1"/>
      <p:bldP spid="15" grpId="1" animBg="1"/>
      <p:bldP spid="17" grpId="0" animBg="1"/>
      <p:bldP spid="17" grpId="1" animBg="1"/>
      <p:bldP spid="18" grpId="0" bldLvl="0" animBg="1"/>
      <p:bldP spid="21" grpId="0" animBg="1"/>
      <p:bldP spid="20" grpId="0"/>
      <p:bldP spid="23" grpId="0" animBg="1"/>
      <p:bldP spid="23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 35"/>
          <p:cNvSpPr/>
          <p:nvPr/>
        </p:nvSpPr>
        <p:spPr>
          <a:xfrm>
            <a:off x="725015" y="-11878"/>
            <a:ext cx="5230367" cy="4431779"/>
          </a:xfrm>
          <a:prstGeom prst="rect">
            <a:avLst/>
          </a:prstGeom>
          <a:blipFill dpi="0" rotWithShape="1">
            <a:blip r:embed="rId3" cstate="screen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8383387" y="3532366"/>
            <a:ext cx="20814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accent5">
                    <a:lumMod val="50000"/>
                  </a:schemeClr>
                </a:solidFill>
              </a:rPr>
              <a:t>Scope of application</a:t>
            </a:r>
            <a:endParaRPr lang="zh-CN" alt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10559702" y="3683144"/>
            <a:ext cx="1252780" cy="113577"/>
            <a:chOff x="9306922" y="3016002"/>
            <a:chExt cx="1252780" cy="113577"/>
          </a:xfrm>
        </p:grpSpPr>
        <p:sp>
          <p:nvSpPr>
            <p:cNvPr id="25" name="矩形 24"/>
            <p:cNvSpPr/>
            <p:nvPr/>
          </p:nvSpPr>
          <p:spPr>
            <a:xfrm flipV="1">
              <a:off x="9306922" y="3016002"/>
              <a:ext cx="638991" cy="113577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 flipV="1">
              <a:off x="9920711" y="3016002"/>
              <a:ext cx="638991" cy="11357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25015" y="3649216"/>
            <a:ext cx="5230367" cy="1565126"/>
            <a:chOff x="725015" y="3649216"/>
            <a:chExt cx="5230367" cy="1565126"/>
          </a:xfrm>
        </p:grpSpPr>
        <p:sp>
          <p:nvSpPr>
            <p:cNvPr id="4" name="流程图: 决策 3"/>
            <p:cNvSpPr/>
            <p:nvPr/>
          </p:nvSpPr>
          <p:spPr>
            <a:xfrm flipV="1">
              <a:off x="725015" y="3649216"/>
              <a:ext cx="5230367" cy="1565126"/>
            </a:xfrm>
            <a:prstGeom prst="flowChartDecision">
              <a:avLst/>
            </a:pr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3"/>
            <p:cNvSpPr txBox="1"/>
            <p:nvPr/>
          </p:nvSpPr>
          <p:spPr>
            <a:xfrm>
              <a:off x="2691779" y="3717032"/>
              <a:ext cx="1296145" cy="76944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chemeClr val="bg1"/>
                  </a:solidFill>
                  <a:latin typeface="锐字荣光黑简1.0" pitchFamily="2" charset="-122"/>
                  <a:ea typeface="锐字荣光黑简1.0" pitchFamily="2" charset="-122"/>
                </a:rPr>
                <a:t>03</a:t>
              </a:r>
              <a:endParaRPr lang="zh-CN" altLang="en-US" sz="4400" b="1" dirty="0">
                <a:solidFill>
                  <a:schemeClr val="bg1"/>
                </a:solidFill>
                <a:latin typeface="锐字荣光黑简1.0" pitchFamily="2" charset="-122"/>
                <a:ea typeface="锐字荣光黑简1.0" pitchFamily="2" charset="-122"/>
              </a:endParaRPr>
            </a:p>
          </p:txBody>
        </p:sp>
        <p:sp>
          <p:nvSpPr>
            <p:cNvPr id="22" name="等腰三角形 21"/>
            <p:cNvSpPr/>
            <p:nvPr/>
          </p:nvSpPr>
          <p:spPr>
            <a:xfrm flipV="1">
              <a:off x="3161496" y="4793905"/>
              <a:ext cx="306359" cy="13240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3"/>
            <p:cNvSpPr txBox="1"/>
            <p:nvPr/>
          </p:nvSpPr>
          <p:spPr>
            <a:xfrm>
              <a:off x="2278782" y="4387416"/>
              <a:ext cx="2021717" cy="30777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——CONTENTS——</a:t>
              </a:r>
              <a:endPara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5" name="文本框 3"/>
          <p:cNvSpPr txBox="1"/>
          <p:nvPr/>
        </p:nvSpPr>
        <p:spPr>
          <a:xfrm>
            <a:off x="5807174" y="2213042"/>
            <a:ext cx="6623564" cy="119888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PVT</a:t>
            </a:r>
            <a:r>
              <a:rPr lang="zh-CN" altLang="en-US" sz="72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응용범위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4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850"/>
                            </p:stCondLst>
                            <p:childTnLst>
                              <p:par>
                                <p:cTn id="2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350"/>
                            </p:stCondLst>
                            <p:childTnLst>
                              <p:par>
                                <p:cTn id="3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23" grpId="0"/>
      <p:bldP spid="35" grpId="0" bldLvl="0" animBg="1"/>
      <p:bldP spid="35" grpId="1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4646" y="188640"/>
            <a:ext cx="2664296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PVT</a:t>
            </a:r>
            <a:r>
              <a:rPr lang="zh-CN" altLang="en-US" sz="28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응용범위</a:t>
            </a:r>
          </a:p>
        </p:txBody>
      </p:sp>
      <p:sp>
        <p:nvSpPr>
          <p:cNvPr id="62" name="矩形 61"/>
          <p:cNvSpPr/>
          <p:nvPr/>
        </p:nvSpPr>
        <p:spPr>
          <a:xfrm>
            <a:off x="305075" y="789246"/>
            <a:ext cx="2844000" cy="453036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矩形 62"/>
          <p:cNvSpPr/>
          <p:nvPr/>
        </p:nvSpPr>
        <p:spPr>
          <a:xfrm>
            <a:off x="3241794" y="789246"/>
            <a:ext cx="2844000" cy="453036"/>
          </a:xfrm>
          <a:prstGeom prst="rect">
            <a:avLst/>
          </a:prstGeom>
          <a:solidFill>
            <a:srgbClr val="3B79CE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64" name="矩形 63"/>
          <p:cNvSpPr/>
          <p:nvPr/>
        </p:nvSpPr>
        <p:spPr>
          <a:xfrm>
            <a:off x="6178513" y="789246"/>
            <a:ext cx="2844000" cy="453036"/>
          </a:xfrm>
          <a:prstGeom prst="rect">
            <a:avLst/>
          </a:prstGeom>
          <a:solidFill>
            <a:srgbClr val="8BAB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65" name="矩形 64"/>
          <p:cNvSpPr/>
          <p:nvPr/>
        </p:nvSpPr>
        <p:spPr>
          <a:xfrm>
            <a:off x="9115231" y="789246"/>
            <a:ext cx="2844000" cy="453036"/>
          </a:xfrm>
          <a:prstGeom prst="rect">
            <a:avLst/>
          </a:prstGeom>
          <a:solidFill>
            <a:srgbClr val="19C3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66" name="TextBox 5"/>
          <p:cNvSpPr txBox="1"/>
          <p:nvPr/>
        </p:nvSpPr>
        <p:spPr>
          <a:xfrm>
            <a:off x="9115231" y="924319"/>
            <a:ext cx="2844000" cy="215265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04 </a:t>
            </a:r>
            <a:r>
              <a:rPr lang="zh-CN" altLang="en-US" sz="14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온실, 농장 난방, 난방, 비육</a:t>
            </a:r>
          </a:p>
        </p:txBody>
      </p:sp>
      <p:sp>
        <p:nvSpPr>
          <p:cNvPr id="67" name="TextBox 6"/>
          <p:cNvSpPr txBox="1"/>
          <p:nvPr/>
        </p:nvSpPr>
        <p:spPr>
          <a:xfrm>
            <a:off x="305075" y="878283"/>
            <a:ext cx="2844000" cy="307340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01</a:t>
            </a:r>
            <a:r>
              <a:rPr lang="en-US" altLang="zh-CN" sz="18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  </a:t>
            </a:r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주택난방 온수</a:t>
            </a:r>
          </a:p>
        </p:txBody>
      </p:sp>
      <p:sp>
        <p:nvSpPr>
          <p:cNvPr id="68" name="TextBox 7"/>
          <p:cNvSpPr txBox="1"/>
          <p:nvPr/>
        </p:nvSpPr>
        <p:spPr>
          <a:xfrm>
            <a:off x="3241794" y="924319"/>
            <a:ext cx="2844000" cy="215265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02  </a:t>
            </a:r>
            <a:r>
              <a:rPr lang="zh-CN" altLang="en-US" sz="14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가열 수영장</a:t>
            </a:r>
          </a:p>
        </p:txBody>
      </p:sp>
      <p:sp>
        <p:nvSpPr>
          <p:cNvPr id="69" name="TextBox 8"/>
          <p:cNvSpPr txBox="1"/>
          <p:nvPr/>
        </p:nvSpPr>
        <p:spPr>
          <a:xfrm>
            <a:off x="6178513" y="924319"/>
            <a:ext cx="2844000" cy="215265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03  </a:t>
            </a:r>
            <a:r>
              <a:rPr lang="zh-CN" altLang="en-US" sz="14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학교, 병원 온수, 난방</a:t>
            </a:r>
          </a:p>
        </p:txBody>
      </p:sp>
      <p:pic>
        <p:nvPicPr>
          <p:cNvPr id="70" name="图片 69" descr="图示&#10;&#10;描述已自动生成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07" y="1846912"/>
            <a:ext cx="11521440" cy="413302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0775950" y="332740"/>
            <a:ext cx="1177290" cy="368300"/>
          </a:xfrm>
          <a:prstGeom prst="rect">
            <a:avLst/>
          </a:prstGeom>
          <a:solidFill>
            <a:srgbClr val="C2C2C2"/>
          </a:solidFill>
        </p:spPr>
        <p:txBody>
          <a:bodyPr wrap="square" rtlCol="0">
            <a:spAutoFit/>
          </a:bodyPr>
          <a:lstStyle/>
          <a:p>
            <a:r>
              <a:rPr lang="en-US" altLang="zh-CN"/>
              <a:t>11 </a:t>
            </a:r>
            <a:r>
              <a:rPr lang="zh-CN" altLang="en-US"/>
              <a:t>페이지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4646" y="188640"/>
            <a:ext cx="2664296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PVT</a:t>
            </a:r>
            <a:r>
              <a:rPr lang="zh-CN" altLang="en-US" sz="28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응용범위</a:t>
            </a:r>
          </a:p>
        </p:txBody>
      </p:sp>
      <p:sp>
        <p:nvSpPr>
          <p:cNvPr id="62" name="矩形 61"/>
          <p:cNvSpPr/>
          <p:nvPr/>
        </p:nvSpPr>
        <p:spPr>
          <a:xfrm>
            <a:off x="305075" y="789246"/>
            <a:ext cx="2844000" cy="453036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矩形 62"/>
          <p:cNvSpPr/>
          <p:nvPr/>
        </p:nvSpPr>
        <p:spPr>
          <a:xfrm>
            <a:off x="3241794" y="789246"/>
            <a:ext cx="2844000" cy="453036"/>
          </a:xfrm>
          <a:prstGeom prst="rect">
            <a:avLst/>
          </a:prstGeom>
          <a:solidFill>
            <a:srgbClr val="3B79CE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64" name="矩形 63"/>
          <p:cNvSpPr/>
          <p:nvPr/>
        </p:nvSpPr>
        <p:spPr>
          <a:xfrm>
            <a:off x="6178513" y="789246"/>
            <a:ext cx="2844000" cy="453036"/>
          </a:xfrm>
          <a:prstGeom prst="rect">
            <a:avLst/>
          </a:prstGeom>
          <a:solidFill>
            <a:srgbClr val="8BAB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65" name="矩形 64"/>
          <p:cNvSpPr/>
          <p:nvPr/>
        </p:nvSpPr>
        <p:spPr>
          <a:xfrm>
            <a:off x="9115231" y="789246"/>
            <a:ext cx="2844000" cy="453036"/>
          </a:xfrm>
          <a:prstGeom prst="rect">
            <a:avLst/>
          </a:prstGeom>
          <a:solidFill>
            <a:srgbClr val="19C3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66" name="TextBox 5"/>
          <p:cNvSpPr txBox="1"/>
          <p:nvPr/>
        </p:nvSpPr>
        <p:spPr>
          <a:xfrm>
            <a:off x="9115231" y="924319"/>
            <a:ext cx="2844000" cy="215265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04 </a:t>
            </a:r>
            <a:r>
              <a:rPr lang="zh-CN" altLang="en-US" sz="14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+mn-ea"/>
              </a:rPr>
              <a:t>온실, 농장 난방, 난방, 비육</a:t>
            </a:r>
          </a:p>
        </p:txBody>
      </p:sp>
      <p:sp>
        <p:nvSpPr>
          <p:cNvPr id="67" name="TextBox 6"/>
          <p:cNvSpPr txBox="1"/>
          <p:nvPr/>
        </p:nvSpPr>
        <p:spPr>
          <a:xfrm>
            <a:off x="305075" y="884471"/>
            <a:ext cx="2844000" cy="245745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01</a:t>
            </a:r>
            <a:r>
              <a:rPr lang="en-US" altLang="zh-CN" sz="1400" b="1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  </a:t>
            </a: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주택난방 온수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8" name="TextBox 7"/>
          <p:cNvSpPr txBox="1"/>
          <p:nvPr/>
        </p:nvSpPr>
        <p:spPr>
          <a:xfrm>
            <a:off x="3241794" y="893522"/>
            <a:ext cx="2844000" cy="276860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02  </a:t>
            </a:r>
            <a:r>
              <a:rPr lang="zh-CN" altLang="en-US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+mn-ea"/>
              </a:rPr>
              <a:t>가열 수영장</a:t>
            </a:r>
            <a:endParaRPr lang="zh-CN" altLang="en-US" b="1" dirty="0">
              <a:solidFill>
                <a:schemeClr val="bg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9" name="TextBox 8"/>
          <p:cNvSpPr txBox="1"/>
          <p:nvPr/>
        </p:nvSpPr>
        <p:spPr>
          <a:xfrm>
            <a:off x="6178513" y="924319"/>
            <a:ext cx="2844000" cy="215265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03 </a:t>
            </a:r>
            <a:r>
              <a:rPr sz="14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학교, 병원 온수, 난방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9880" y="1224533"/>
            <a:ext cx="10470652" cy="5526086"/>
          </a:xfrm>
          <a:prstGeom prst="rect">
            <a:avLst/>
          </a:prstGeom>
        </p:spPr>
      </p:pic>
      <p:pic>
        <p:nvPicPr>
          <p:cNvPr id="14" name="图片 13" descr="C:/Users/Administrator/AppData/Roaming/JisuOffice/ETemp/37912_18796320/fImage28149519403723.jpe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477" y="1272540"/>
            <a:ext cx="2896235" cy="2156460"/>
          </a:xfrm>
          <a:prstGeom prst="rect">
            <a:avLst/>
          </a:prstGeom>
          <a:noFill/>
        </p:spPr>
      </p:pic>
      <p:sp>
        <p:nvSpPr>
          <p:cNvPr id="12" name="文本框 11"/>
          <p:cNvSpPr txBox="1"/>
          <p:nvPr/>
        </p:nvSpPr>
        <p:spPr>
          <a:xfrm>
            <a:off x="10775950" y="332740"/>
            <a:ext cx="1177290" cy="368300"/>
          </a:xfrm>
          <a:prstGeom prst="rect">
            <a:avLst/>
          </a:prstGeom>
          <a:solidFill>
            <a:srgbClr val="C2C2C2"/>
          </a:solidFill>
        </p:spPr>
        <p:txBody>
          <a:bodyPr wrap="square" rtlCol="0">
            <a:spAutoFit/>
          </a:bodyPr>
          <a:lstStyle/>
          <a:p>
            <a:r>
              <a:rPr lang="en-US" altLang="zh-CN"/>
              <a:t>12 </a:t>
            </a:r>
            <a:r>
              <a:rPr lang="zh-CN" altLang="en-US"/>
              <a:t>페이지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4646" y="188640"/>
            <a:ext cx="2664296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PVT</a:t>
            </a:r>
            <a:r>
              <a:rPr lang="zh-CN" altLang="en-US" sz="28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응용범위</a:t>
            </a:r>
          </a:p>
        </p:txBody>
      </p:sp>
      <p:sp>
        <p:nvSpPr>
          <p:cNvPr id="62" name="矩形 61"/>
          <p:cNvSpPr/>
          <p:nvPr/>
        </p:nvSpPr>
        <p:spPr>
          <a:xfrm>
            <a:off x="305075" y="789246"/>
            <a:ext cx="2844000" cy="453036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矩形 62"/>
          <p:cNvSpPr/>
          <p:nvPr/>
        </p:nvSpPr>
        <p:spPr>
          <a:xfrm>
            <a:off x="3241794" y="789246"/>
            <a:ext cx="2844000" cy="453036"/>
          </a:xfrm>
          <a:prstGeom prst="rect">
            <a:avLst/>
          </a:prstGeom>
          <a:solidFill>
            <a:srgbClr val="3B79CE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64" name="矩形 63"/>
          <p:cNvSpPr/>
          <p:nvPr/>
        </p:nvSpPr>
        <p:spPr>
          <a:xfrm>
            <a:off x="6178513" y="789246"/>
            <a:ext cx="2844000" cy="453036"/>
          </a:xfrm>
          <a:prstGeom prst="rect">
            <a:avLst/>
          </a:prstGeom>
          <a:solidFill>
            <a:srgbClr val="8BAB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65" name="矩形 64"/>
          <p:cNvSpPr/>
          <p:nvPr/>
        </p:nvSpPr>
        <p:spPr>
          <a:xfrm>
            <a:off x="9115231" y="789246"/>
            <a:ext cx="2844000" cy="453036"/>
          </a:xfrm>
          <a:prstGeom prst="rect">
            <a:avLst/>
          </a:prstGeom>
          <a:solidFill>
            <a:srgbClr val="19C3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66" name="TextBox 5"/>
          <p:cNvSpPr txBox="1"/>
          <p:nvPr/>
        </p:nvSpPr>
        <p:spPr>
          <a:xfrm>
            <a:off x="9115231" y="924319"/>
            <a:ext cx="2844000" cy="215265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04 </a:t>
            </a:r>
            <a:r>
              <a:rPr lang="zh-CN" altLang="en-US" sz="14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+mn-ea"/>
              </a:rPr>
              <a:t>온실, 농장 난방, 난방, 비육</a:t>
            </a:r>
            <a:endParaRPr lang="zh-CN" altLang="en-US" sz="1400" dirty="0">
              <a:solidFill>
                <a:schemeClr val="bg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7" name="TextBox 6"/>
          <p:cNvSpPr txBox="1"/>
          <p:nvPr/>
        </p:nvSpPr>
        <p:spPr>
          <a:xfrm>
            <a:off x="305075" y="884471"/>
            <a:ext cx="2844000" cy="245745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01</a:t>
            </a:r>
            <a:r>
              <a:rPr lang="en-US" altLang="zh-CN" sz="1400" b="1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  </a:t>
            </a: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주택난방 온수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8" name="TextBox 7"/>
          <p:cNvSpPr txBox="1"/>
          <p:nvPr/>
        </p:nvSpPr>
        <p:spPr>
          <a:xfrm>
            <a:off x="3241794" y="924319"/>
            <a:ext cx="2844000" cy="215265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02  </a:t>
            </a:r>
            <a:r>
              <a:rPr lang="zh-CN" altLang="en-US" sz="14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+mn-ea"/>
              </a:rPr>
              <a:t>가열 수영장</a:t>
            </a:r>
            <a:endParaRPr lang="zh-CN" altLang="en-US" sz="1400" dirty="0">
              <a:solidFill>
                <a:schemeClr val="bg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9" name="TextBox 8"/>
          <p:cNvSpPr txBox="1"/>
          <p:nvPr/>
        </p:nvSpPr>
        <p:spPr>
          <a:xfrm>
            <a:off x="6178513" y="893523"/>
            <a:ext cx="2844000" cy="276860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03  </a:t>
            </a:r>
            <a:r>
              <a:rPr lang="zh-CN" altLang="en-US" b="1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학교, 병원 온수, 난방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406574" y="1772816"/>
            <a:ext cx="11058704" cy="4729536"/>
            <a:chOff x="622191" y="1179334"/>
            <a:chExt cx="11058704" cy="4729536"/>
          </a:xfrm>
        </p:grpSpPr>
        <p:pic>
          <p:nvPicPr>
            <p:cNvPr id="16" name="图片 15" descr="C:/Users/Administrator/AppData/Roaming/JisuOffice/ETemp/41676_14956432/fImage598942327558.jpe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191" y="1197160"/>
              <a:ext cx="8376035" cy="4711710"/>
            </a:xfrm>
            <a:prstGeom prst="rect">
              <a:avLst/>
            </a:prstGeom>
            <a:noFill/>
          </p:spPr>
        </p:pic>
        <p:pic>
          <p:nvPicPr>
            <p:cNvPr id="17" name="图片 16" descr="C:/Users/Administrator/AppData/Roaming/JisuOffice/ETemp/37912_18796320/fImage26037319394470.jpe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0545" y="1179334"/>
              <a:ext cx="2800350" cy="2108835"/>
            </a:xfrm>
            <a:prstGeom prst="rect">
              <a:avLst/>
            </a:prstGeom>
            <a:noFill/>
          </p:spPr>
        </p:pic>
        <p:pic>
          <p:nvPicPr>
            <p:cNvPr id="18" name="图片 17" descr="C:/Users/Administrator/AppData/Roaming/JisuOffice/ETemp/37912_18796320/fImage60996519418243.jpe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0545" y="3726479"/>
              <a:ext cx="2800350" cy="2182391"/>
            </a:xfrm>
            <a:prstGeom prst="rect">
              <a:avLst/>
            </a:prstGeom>
            <a:noFill/>
          </p:spPr>
        </p:pic>
      </p:grpSp>
      <p:sp>
        <p:nvSpPr>
          <p:cNvPr id="12" name="文本框 11"/>
          <p:cNvSpPr txBox="1"/>
          <p:nvPr/>
        </p:nvSpPr>
        <p:spPr>
          <a:xfrm>
            <a:off x="10775950" y="332740"/>
            <a:ext cx="1177290" cy="368300"/>
          </a:xfrm>
          <a:prstGeom prst="rect">
            <a:avLst/>
          </a:prstGeom>
          <a:solidFill>
            <a:srgbClr val="C2C2C2"/>
          </a:solidFill>
        </p:spPr>
        <p:txBody>
          <a:bodyPr wrap="square" rtlCol="0">
            <a:spAutoFit/>
          </a:bodyPr>
          <a:lstStyle/>
          <a:p>
            <a:r>
              <a:rPr lang="en-US" altLang="zh-CN"/>
              <a:t>13 </a:t>
            </a:r>
            <a:r>
              <a:rPr lang="zh-CN" altLang="en-US"/>
              <a:t>페이지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 descr="电脑游戏的截图&#10;&#10;中度可信度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54" y="1512123"/>
            <a:ext cx="10850880" cy="508522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54646" y="188640"/>
            <a:ext cx="2664296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PVT</a:t>
            </a:r>
            <a:r>
              <a:rPr lang="zh-CN" altLang="en-US" sz="28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응용범위</a:t>
            </a:r>
          </a:p>
        </p:txBody>
      </p:sp>
      <p:sp>
        <p:nvSpPr>
          <p:cNvPr id="62" name="矩形 61"/>
          <p:cNvSpPr/>
          <p:nvPr/>
        </p:nvSpPr>
        <p:spPr>
          <a:xfrm>
            <a:off x="305075" y="789246"/>
            <a:ext cx="2844000" cy="453036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矩形 62"/>
          <p:cNvSpPr/>
          <p:nvPr/>
        </p:nvSpPr>
        <p:spPr>
          <a:xfrm>
            <a:off x="3241794" y="789246"/>
            <a:ext cx="2844000" cy="453036"/>
          </a:xfrm>
          <a:prstGeom prst="rect">
            <a:avLst/>
          </a:prstGeom>
          <a:solidFill>
            <a:srgbClr val="3B79CE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64" name="矩形 63"/>
          <p:cNvSpPr/>
          <p:nvPr/>
        </p:nvSpPr>
        <p:spPr>
          <a:xfrm>
            <a:off x="6178513" y="789246"/>
            <a:ext cx="2844000" cy="453036"/>
          </a:xfrm>
          <a:prstGeom prst="rect">
            <a:avLst/>
          </a:prstGeom>
          <a:solidFill>
            <a:srgbClr val="8BAB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65" name="矩形 64"/>
          <p:cNvSpPr/>
          <p:nvPr/>
        </p:nvSpPr>
        <p:spPr>
          <a:xfrm>
            <a:off x="9115231" y="789246"/>
            <a:ext cx="2844000" cy="453036"/>
          </a:xfrm>
          <a:prstGeom prst="rect">
            <a:avLst/>
          </a:prstGeom>
          <a:solidFill>
            <a:srgbClr val="19C3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dirty="0"/>
          </a:p>
        </p:txBody>
      </p:sp>
      <p:sp>
        <p:nvSpPr>
          <p:cNvPr id="66" name="TextBox 5"/>
          <p:cNvSpPr txBox="1"/>
          <p:nvPr/>
        </p:nvSpPr>
        <p:spPr>
          <a:xfrm>
            <a:off x="9115231" y="909081"/>
            <a:ext cx="2936718" cy="245745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04 </a:t>
            </a:r>
            <a:r>
              <a:rPr lang="zh-CN" altLang="en-US" sz="16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+mn-ea"/>
              </a:rPr>
              <a:t>온실, 농장 난방, 난방, 비육</a:t>
            </a:r>
            <a:endParaRPr lang="zh-CN" altLang="en-US" sz="1600" b="1" dirty="0">
              <a:solidFill>
                <a:schemeClr val="bg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7" name="TextBox 6"/>
          <p:cNvSpPr txBox="1"/>
          <p:nvPr/>
        </p:nvSpPr>
        <p:spPr>
          <a:xfrm>
            <a:off x="305075" y="884471"/>
            <a:ext cx="2844000" cy="245745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01</a:t>
            </a:r>
            <a:r>
              <a:rPr lang="en-US" altLang="zh-CN" sz="1400" b="1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  </a:t>
            </a: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주택난방 온수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8" name="TextBox 7"/>
          <p:cNvSpPr txBox="1"/>
          <p:nvPr/>
        </p:nvSpPr>
        <p:spPr>
          <a:xfrm>
            <a:off x="3241794" y="924319"/>
            <a:ext cx="2844000" cy="215265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02 </a:t>
            </a:r>
            <a:r>
              <a:rPr lang="zh-CN" altLang="en-US" sz="14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+mn-ea"/>
              </a:rPr>
              <a:t>가열 수영장</a:t>
            </a:r>
            <a:endParaRPr lang="zh-CN" altLang="en-US" sz="1400" dirty="0">
              <a:solidFill>
                <a:schemeClr val="bg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9" name="TextBox 8"/>
          <p:cNvSpPr txBox="1"/>
          <p:nvPr/>
        </p:nvSpPr>
        <p:spPr>
          <a:xfrm>
            <a:off x="6178513" y="924320"/>
            <a:ext cx="2844000" cy="215265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03  </a:t>
            </a:r>
            <a:r>
              <a:rPr lang="zh-CN" altLang="en-US" sz="14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학교, 병원 온수, 난방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0775950" y="332740"/>
            <a:ext cx="1177290" cy="368300"/>
          </a:xfrm>
          <a:prstGeom prst="rect">
            <a:avLst/>
          </a:prstGeom>
          <a:solidFill>
            <a:srgbClr val="C2C2C2"/>
          </a:solidFill>
        </p:spPr>
        <p:txBody>
          <a:bodyPr wrap="square" rtlCol="0">
            <a:spAutoFit/>
          </a:bodyPr>
          <a:lstStyle/>
          <a:p>
            <a:r>
              <a:rPr lang="en-US" altLang="zh-CN"/>
              <a:t>14 </a:t>
            </a:r>
            <a:r>
              <a:rPr lang="zh-CN" altLang="en-US"/>
              <a:t>페이지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 35"/>
          <p:cNvSpPr/>
          <p:nvPr/>
        </p:nvSpPr>
        <p:spPr>
          <a:xfrm>
            <a:off x="725015" y="-11878"/>
            <a:ext cx="5230367" cy="4431779"/>
          </a:xfrm>
          <a:prstGeom prst="rect">
            <a:avLst/>
          </a:prstGeom>
          <a:blipFill dpi="0" rotWithShape="1">
            <a:blip r:embed="rId3" cstate="screen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3" name="组合 32"/>
          <p:cNvGrpSpPr/>
          <p:nvPr/>
        </p:nvGrpSpPr>
        <p:grpSpPr>
          <a:xfrm>
            <a:off x="725015" y="3649216"/>
            <a:ext cx="5230367" cy="1565126"/>
            <a:chOff x="725015" y="3649216"/>
            <a:chExt cx="5230367" cy="1565126"/>
          </a:xfrm>
        </p:grpSpPr>
        <p:sp>
          <p:nvSpPr>
            <p:cNvPr id="4" name="流程图: 决策 3"/>
            <p:cNvSpPr/>
            <p:nvPr/>
          </p:nvSpPr>
          <p:spPr>
            <a:xfrm flipV="1">
              <a:off x="725015" y="3649216"/>
              <a:ext cx="5230367" cy="1565126"/>
            </a:xfrm>
            <a:prstGeom prst="flowChartDecision">
              <a:avLst/>
            </a:pr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3"/>
            <p:cNvSpPr txBox="1"/>
            <p:nvPr/>
          </p:nvSpPr>
          <p:spPr>
            <a:xfrm>
              <a:off x="2691779" y="3717032"/>
              <a:ext cx="1296145" cy="76944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chemeClr val="bg1"/>
                  </a:solidFill>
                  <a:latin typeface="锐字荣光黑简1.0" pitchFamily="2" charset="-122"/>
                  <a:ea typeface="锐字荣光黑简1.0" pitchFamily="2" charset="-122"/>
                </a:rPr>
                <a:t>04</a:t>
              </a:r>
              <a:endParaRPr lang="zh-CN" altLang="en-US" sz="4400" b="1" dirty="0">
                <a:solidFill>
                  <a:schemeClr val="bg1"/>
                </a:solidFill>
                <a:latin typeface="锐字荣光黑简1.0" pitchFamily="2" charset="-122"/>
                <a:ea typeface="锐字荣光黑简1.0" pitchFamily="2" charset="-122"/>
              </a:endParaRPr>
            </a:p>
          </p:txBody>
        </p:sp>
        <p:sp>
          <p:nvSpPr>
            <p:cNvPr id="22" name="等腰三角形 21"/>
            <p:cNvSpPr/>
            <p:nvPr/>
          </p:nvSpPr>
          <p:spPr>
            <a:xfrm flipV="1">
              <a:off x="3161496" y="4793905"/>
              <a:ext cx="306359" cy="13240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3"/>
            <p:cNvSpPr txBox="1"/>
            <p:nvPr/>
          </p:nvSpPr>
          <p:spPr>
            <a:xfrm>
              <a:off x="2278782" y="4387416"/>
              <a:ext cx="2021717" cy="30777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——CONTENTS——</a:t>
              </a:r>
              <a:endPara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5" name="文本框 3"/>
          <p:cNvSpPr txBox="1"/>
          <p:nvPr/>
        </p:nvSpPr>
        <p:spPr>
          <a:xfrm>
            <a:off x="5955382" y="548412"/>
            <a:ext cx="6116488" cy="28613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sz="60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최신 PVT 분산 구역 마이크로넷 사합일</a:t>
            </a:r>
          </a:p>
        </p:txBody>
      </p:sp>
      <p:sp>
        <p:nvSpPr>
          <p:cNvPr id="13" name="矩形 12"/>
          <p:cNvSpPr/>
          <p:nvPr/>
        </p:nvSpPr>
        <p:spPr>
          <a:xfrm>
            <a:off x="7607374" y="3532366"/>
            <a:ext cx="29002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accent5">
                    <a:lumMod val="50000"/>
                  </a:schemeClr>
                </a:solidFill>
              </a:rPr>
              <a:t>Four in one regional network</a:t>
            </a:r>
            <a:endParaRPr lang="zh-CN" alt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10559702" y="3683144"/>
            <a:ext cx="1252780" cy="113577"/>
            <a:chOff x="9306922" y="3016002"/>
            <a:chExt cx="1252780" cy="113577"/>
          </a:xfrm>
        </p:grpSpPr>
        <p:sp>
          <p:nvSpPr>
            <p:cNvPr id="15" name="矩形 14"/>
            <p:cNvSpPr/>
            <p:nvPr/>
          </p:nvSpPr>
          <p:spPr>
            <a:xfrm flipV="1">
              <a:off x="9306922" y="3016002"/>
              <a:ext cx="638991" cy="113577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 flipV="1">
              <a:off x="9920711" y="3016002"/>
              <a:ext cx="638991" cy="11357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4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950"/>
                            </p:stCondLst>
                            <p:childTnLst>
                              <p:par>
                                <p:cTn id="2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800"/>
                            </p:stCondLst>
                            <p:childTnLst>
                              <p:par>
                                <p:cTn id="3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5" grpId="0" bldLvl="0" animBg="1"/>
      <p:bldP spid="35" grpId="1" bldLvl="0" animBg="1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/>
          <p:cNvSpPr txBox="1"/>
          <p:nvPr/>
        </p:nvSpPr>
        <p:spPr>
          <a:xfrm>
            <a:off x="1102995" y="169545"/>
            <a:ext cx="66160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28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최신 PVT 분산 구역 마이크로넷 사합일</a:t>
            </a:r>
          </a:p>
        </p:txBody>
      </p:sp>
      <p:sp>
        <p:nvSpPr>
          <p:cNvPr id="47" name="矩形 46"/>
          <p:cNvSpPr/>
          <p:nvPr/>
        </p:nvSpPr>
        <p:spPr>
          <a:xfrm>
            <a:off x="550590" y="5373216"/>
            <a:ext cx="11089232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sz="2000" b="1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독자적인 다중 기술 결합으로 PVT, 히트펌프, 계절에 따른 에너지 저장, 발전, 난방, 냉난방, 온수공급을 제공합니다.제품, 디자인, 설치, A/S까지 모든 서비스를 제공할 수 있습니다.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822" y="691426"/>
            <a:ext cx="7200800" cy="4503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文本框 11"/>
          <p:cNvSpPr txBox="1"/>
          <p:nvPr/>
        </p:nvSpPr>
        <p:spPr>
          <a:xfrm>
            <a:off x="10775950" y="332740"/>
            <a:ext cx="1177290" cy="368300"/>
          </a:xfrm>
          <a:prstGeom prst="rect">
            <a:avLst/>
          </a:prstGeom>
          <a:solidFill>
            <a:srgbClr val="C2C2C2"/>
          </a:solidFill>
        </p:spPr>
        <p:txBody>
          <a:bodyPr wrap="square" rtlCol="0">
            <a:spAutoFit/>
          </a:bodyPr>
          <a:lstStyle/>
          <a:p>
            <a:r>
              <a:rPr lang="en-US" altLang="zh-CN"/>
              <a:t>16 </a:t>
            </a:r>
            <a:r>
              <a:rPr lang="zh-CN" altLang="en-US"/>
              <a:t>페이지</a:t>
            </a:r>
          </a:p>
        </p:txBody>
      </p:sp>
      <p:sp>
        <p:nvSpPr>
          <p:cNvPr id="2" name="文本框 1"/>
          <p:cNvSpPr txBox="1"/>
          <p:nvPr/>
        </p:nvSpPr>
        <p:spPr>
          <a:xfrm rot="3420000">
            <a:off x="3510280" y="1686560"/>
            <a:ext cx="116332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/>
              <a:t>태양에너지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502660" y="3644900"/>
            <a:ext cx="134556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/>
              <a:t>태양열 집열기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095365" y="3068955"/>
            <a:ext cx="74549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/>
              <a:t>물탱크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8903335" y="2924810"/>
            <a:ext cx="74549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/>
              <a:t>건축물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7482205" y="4629785"/>
            <a:ext cx="118300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/>
              <a:t>전기에너지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6311265" y="5013325"/>
            <a:ext cx="118300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/>
              <a:t>히트펌프기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2639060" y="4653280"/>
            <a:ext cx="118300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/>
              <a:t>지열에너지</a:t>
            </a:r>
          </a:p>
        </p:txBody>
      </p:sp>
      <p:sp>
        <p:nvSpPr>
          <p:cNvPr id="9" name="文本框 8"/>
          <p:cNvSpPr txBox="1"/>
          <p:nvPr/>
        </p:nvSpPr>
        <p:spPr>
          <a:xfrm rot="21420000">
            <a:off x="5022215" y="4622165"/>
            <a:ext cx="118300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/>
              <a:t>토양 취열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3719195" y="5194935"/>
            <a:ext cx="155638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/>
              <a:t>지매관 열교환기</a:t>
            </a:r>
          </a:p>
        </p:txBody>
      </p:sp>
      <p:sp>
        <p:nvSpPr>
          <p:cNvPr id="11" name="文本框 10"/>
          <p:cNvSpPr txBox="1"/>
          <p:nvPr/>
        </p:nvSpPr>
        <p:spPr>
          <a:xfrm rot="20460000">
            <a:off x="4685030" y="2317750"/>
            <a:ext cx="74549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/>
              <a:t>집열</a:t>
            </a:r>
          </a:p>
        </p:txBody>
      </p:sp>
      <p:sp>
        <p:nvSpPr>
          <p:cNvPr id="13" name="文本框 12"/>
          <p:cNvSpPr txBox="1"/>
          <p:nvPr/>
        </p:nvSpPr>
        <p:spPr>
          <a:xfrm rot="21120000">
            <a:off x="6757035" y="1726565"/>
            <a:ext cx="156146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/>
              <a:t>태양에너지 공급</a:t>
            </a:r>
          </a:p>
        </p:txBody>
      </p:sp>
      <p:sp>
        <p:nvSpPr>
          <p:cNvPr id="14" name="文本框 13"/>
          <p:cNvSpPr txBox="1"/>
          <p:nvPr/>
        </p:nvSpPr>
        <p:spPr>
          <a:xfrm rot="18480000">
            <a:off x="6887210" y="3141345"/>
            <a:ext cx="163449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/>
              <a:t>히트펌프 열 공급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 35"/>
          <p:cNvSpPr/>
          <p:nvPr/>
        </p:nvSpPr>
        <p:spPr>
          <a:xfrm>
            <a:off x="725015" y="-11878"/>
            <a:ext cx="5230367" cy="4431779"/>
          </a:xfrm>
          <a:prstGeom prst="rect">
            <a:avLst/>
          </a:prstGeom>
          <a:blipFill dpi="0" rotWithShape="1">
            <a:blip r:embed="rId3" cstate="screen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3" name="组合 32"/>
          <p:cNvGrpSpPr/>
          <p:nvPr/>
        </p:nvGrpSpPr>
        <p:grpSpPr>
          <a:xfrm>
            <a:off x="725015" y="3649216"/>
            <a:ext cx="5230367" cy="1565126"/>
            <a:chOff x="725015" y="3649216"/>
            <a:chExt cx="5230367" cy="1565126"/>
          </a:xfrm>
        </p:grpSpPr>
        <p:sp>
          <p:nvSpPr>
            <p:cNvPr id="4" name="流程图: 决策 3"/>
            <p:cNvSpPr/>
            <p:nvPr/>
          </p:nvSpPr>
          <p:spPr>
            <a:xfrm flipV="1">
              <a:off x="725015" y="3649216"/>
              <a:ext cx="5230367" cy="1565126"/>
            </a:xfrm>
            <a:prstGeom prst="flowChartDecision">
              <a:avLst/>
            </a:pr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3"/>
            <p:cNvSpPr txBox="1"/>
            <p:nvPr/>
          </p:nvSpPr>
          <p:spPr>
            <a:xfrm>
              <a:off x="2691779" y="3717032"/>
              <a:ext cx="1296145" cy="76944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chemeClr val="bg1"/>
                  </a:solidFill>
                  <a:latin typeface="锐字荣光黑简1.0" pitchFamily="2" charset="-122"/>
                  <a:ea typeface="锐字荣光黑简1.0" pitchFamily="2" charset="-122"/>
                </a:rPr>
                <a:t>05</a:t>
              </a:r>
              <a:endParaRPr lang="zh-CN" altLang="en-US" sz="4400" b="1" dirty="0">
                <a:solidFill>
                  <a:schemeClr val="bg1"/>
                </a:solidFill>
                <a:latin typeface="锐字荣光黑简1.0" pitchFamily="2" charset="-122"/>
                <a:ea typeface="锐字荣光黑简1.0" pitchFamily="2" charset="-122"/>
              </a:endParaRPr>
            </a:p>
          </p:txBody>
        </p:sp>
        <p:sp>
          <p:nvSpPr>
            <p:cNvPr id="22" name="等腰三角形 21"/>
            <p:cNvSpPr/>
            <p:nvPr/>
          </p:nvSpPr>
          <p:spPr>
            <a:xfrm flipV="1">
              <a:off x="3161496" y="4793905"/>
              <a:ext cx="306359" cy="13240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3"/>
            <p:cNvSpPr txBox="1"/>
            <p:nvPr/>
          </p:nvSpPr>
          <p:spPr>
            <a:xfrm>
              <a:off x="2278782" y="4387416"/>
              <a:ext cx="2021717" cy="30777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——CONTENTS——</a:t>
              </a:r>
              <a:endPara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5" name="文本框 3"/>
          <p:cNvSpPr txBox="1"/>
          <p:nvPr/>
        </p:nvSpPr>
        <p:spPr>
          <a:xfrm>
            <a:off x="5807174" y="2213042"/>
            <a:ext cx="6623564" cy="110680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에너지 절약 상황</a:t>
            </a:r>
          </a:p>
        </p:txBody>
      </p:sp>
      <p:sp>
        <p:nvSpPr>
          <p:cNvPr id="15" name="矩形 14"/>
          <p:cNvSpPr/>
          <p:nvPr/>
        </p:nvSpPr>
        <p:spPr>
          <a:xfrm>
            <a:off x="8400712" y="3532366"/>
            <a:ext cx="2086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accent5">
                    <a:lumMod val="50000"/>
                  </a:schemeClr>
                </a:solidFill>
              </a:rPr>
              <a:t>Energy conservation</a:t>
            </a:r>
            <a:endParaRPr lang="zh-CN" alt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10559702" y="3683144"/>
            <a:ext cx="1252780" cy="113577"/>
            <a:chOff x="9306922" y="3016002"/>
            <a:chExt cx="1252780" cy="113577"/>
          </a:xfrm>
        </p:grpSpPr>
        <p:sp>
          <p:nvSpPr>
            <p:cNvPr id="18" name="矩形 17"/>
            <p:cNvSpPr/>
            <p:nvPr/>
          </p:nvSpPr>
          <p:spPr>
            <a:xfrm flipV="1">
              <a:off x="9306922" y="3016002"/>
              <a:ext cx="638991" cy="113577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 flipV="1">
              <a:off x="9920711" y="3016002"/>
              <a:ext cx="638991" cy="11357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10775950" y="332740"/>
            <a:ext cx="1177290" cy="368300"/>
          </a:xfrm>
          <a:prstGeom prst="rect">
            <a:avLst/>
          </a:prstGeom>
          <a:solidFill>
            <a:srgbClr val="C2C2C2"/>
          </a:solidFill>
        </p:spPr>
        <p:txBody>
          <a:bodyPr wrap="square" rtlCol="0">
            <a:spAutoFit/>
          </a:bodyPr>
          <a:lstStyle/>
          <a:p>
            <a:r>
              <a:rPr lang="en-US" altLang="zh-CN"/>
              <a:t>17 </a:t>
            </a:r>
            <a:r>
              <a:rPr lang="zh-CN" altLang="en-US"/>
              <a:t>페이지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4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99"/>
                            </p:stCondLst>
                            <p:childTnLst>
                              <p:par>
                                <p:cTn id="2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700"/>
                            </p:stCondLst>
                            <p:childTnLst>
                              <p:par>
                                <p:cTn id="3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5" grpId="0" bldLvl="0" animBg="1"/>
      <p:bldP spid="35" grpId="1" bldLvl="0" animBg="1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TextBox 278"/>
          <p:cNvSpPr txBox="1"/>
          <p:nvPr/>
        </p:nvSpPr>
        <p:spPr>
          <a:xfrm>
            <a:off x="1054735" y="188595"/>
            <a:ext cx="29787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에너지 절약 상황</a:t>
            </a:r>
          </a:p>
        </p:txBody>
      </p:sp>
      <p:sp>
        <p:nvSpPr>
          <p:cNvPr id="297" name="文本框 51"/>
          <p:cNvSpPr txBox="1"/>
          <p:nvPr/>
        </p:nvSpPr>
        <p:spPr>
          <a:xfrm>
            <a:off x="9094513" y="3730405"/>
            <a:ext cx="2435769" cy="2745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중국 북방 가정집의 경우 에너지의 80%를 저온 난방용으로 사용하고 에너지의 17%를 뜨거운 물에 사용하고 에너지의 14%를 전기 에너지 소비로 사용하고 에너지의 4%를 조명으로 사용하고 에너지원의 1%만이 냉방에 쓰일 정도로 난방은 가정 에너지 소비의 대부분을 차지합니다.PVT는 난방과 전력공급의 대부분을 해결하여 진정한 탄소제로 건축물을 완성하였습니다.</a:t>
            </a:r>
          </a:p>
        </p:txBody>
      </p:sp>
      <p:grpSp>
        <p:nvGrpSpPr>
          <p:cNvPr id="306" name="组合 305"/>
          <p:cNvGrpSpPr/>
          <p:nvPr/>
        </p:nvGrpSpPr>
        <p:grpSpPr>
          <a:xfrm>
            <a:off x="10315534" y="1963276"/>
            <a:ext cx="976161" cy="1070222"/>
            <a:chOff x="3689350" y="833438"/>
            <a:chExt cx="4794250" cy="5256213"/>
          </a:xfrm>
          <a:solidFill>
            <a:schemeClr val="accent5">
              <a:lumMod val="50000"/>
            </a:schemeClr>
          </a:solidFill>
        </p:grpSpPr>
        <p:sp>
          <p:nvSpPr>
            <p:cNvPr id="307" name="Rectangle 161"/>
            <p:cNvSpPr>
              <a:spLocks noChangeArrowheads="1"/>
            </p:cNvSpPr>
            <p:nvPr/>
          </p:nvSpPr>
          <p:spPr bwMode="auto">
            <a:xfrm>
              <a:off x="7883525" y="4991101"/>
              <a:ext cx="600075" cy="9731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8" name="Freeform 162"/>
            <p:cNvSpPr/>
            <p:nvPr/>
          </p:nvSpPr>
          <p:spPr bwMode="auto">
            <a:xfrm>
              <a:off x="3689350" y="4281488"/>
              <a:ext cx="4129088" cy="1808163"/>
            </a:xfrm>
            <a:custGeom>
              <a:avLst/>
              <a:gdLst>
                <a:gd name="T0" fmla="*/ 1099 w 1099"/>
                <a:gd name="T1" fmla="*/ 210 h 481"/>
                <a:gd name="T2" fmla="*/ 1099 w 1099"/>
                <a:gd name="T3" fmla="*/ 423 h 481"/>
                <a:gd name="T4" fmla="*/ 825 w 1099"/>
                <a:gd name="T5" fmla="*/ 450 h 481"/>
                <a:gd name="T6" fmla="*/ 476 w 1099"/>
                <a:gd name="T7" fmla="*/ 450 h 481"/>
                <a:gd name="T8" fmla="*/ 264 w 1099"/>
                <a:gd name="T9" fmla="*/ 369 h 481"/>
                <a:gd name="T10" fmla="*/ 97 w 1099"/>
                <a:gd name="T11" fmla="*/ 241 h 481"/>
                <a:gd name="T12" fmla="*/ 27 w 1099"/>
                <a:gd name="T13" fmla="*/ 105 h 481"/>
                <a:gd name="T14" fmla="*/ 9 w 1099"/>
                <a:gd name="T15" fmla="*/ 33 h 481"/>
                <a:gd name="T16" fmla="*/ 86 w 1099"/>
                <a:gd name="T17" fmla="*/ 35 h 481"/>
                <a:gd name="T18" fmla="*/ 163 w 1099"/>
                <a:gd name="T19" fmla="*/ 167 h 481"/>
                <a:gd name="T20" fmla="*/ 346 w 1099"/>
                <a:gd name="T21" fmla="*/ 268 h 481"/>
                <a:gd name="T22" fmla="*/ 528 w 1099"/>
                <a:gd name="T23" fmla="*/ 268 h 481"/>
                <a:gd name="T24" fmla="*/ 633 w 1099"/>
                <a:gd name="T25" fmla="*/ 217 h 481"/>
                <a:gd name="T26" fmla="*/ 505 w 1099"/>
                <a:gd name="T27" fmla="*/ 217 h 481"/>
                <a:gd name="T28" fmla="*/ 404 w 1099"/>
                <a:gd name="T29" fmla="*/ 147 h 481"/>
                <a:gd name="T30" fmla="*/ 478 w 1099"/>
                <a:gd name="T31" fmla="*/ 105 h 481"/>
                <a:gd name="T32" fmla="*/ 540 w 1099"/>
                <a:gd name="T33" fmla="*/ 105 h 481"/>
                <a:gd name="T34" fmla="*/ 723 w 1099"/>
                <a:gd name="T35" fmla="*/ 105 h 481"/>
                <a:gd name="T36" fmla="*/ 797 w 1099"/>
                <a:gd name="T37" fmla="*/ 124 h 481"/>
                <a:gd name="T38" fmla="*/ 945 w 1099"/>
                <a:gd name="T39" fmla="*/ 190 h 481"/>
                <a:gd name="T40" fmla="*/ 1047 w 1099"/>
                <a:gd name="T41" fmla="*/ 210 h 481"/>
                <a:gd name="T42" fmla="*/ 1099 w 1099"/>
                <a:gd name="T43" fmla="*/ 210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99" h="481">
                  <a:moveTo>
                    <a:pt x="1099" y="210"/>
                  </a:moveTo>
                  <a:cubicBezTo>
                    <a:pt x="1099" y="423"/>
                    <a:pt x="1099" y="423"/>
                    <a:pt x="1099" y="423"/>
                  </a:cubicBezTo>
                  <a:cubicBezTo>
                    <a:pt x="1099" y="423"/>
                    <a:pt x="892" y="431"/>
                    <a:pt x="825" y="450"/>
                  </a:cubicBezTo>
                  <a:cubicBezTo>
                    <a:pt x="825" y="450"/>
                    <a:pt x="664" y="481"/>
                    <a:pt x="476" y="450"/>
                  </a:cubicBezTo>
                  <a:cubicBezTo>
                    <a:pt x="412" y="440"/>
                    <a:pt x="264" y="369"/>
                    <a:pt x="264" y="369"/>
                  </a:cubicBezTo>
                  <a:cubicBezTo>
                    <a:pt x="97" y="241"/>
                    <a:pt x="97" y="241"/>
                    <a:pt x="97" y="241"/>
                  </a:cubicBezTo>
                  <a:cubicBezTo>
                    <a:pt x="97" y="241"/>
                    <a:pt x="62" y="179"/>
                    <a:pt x="27" y="105"/>
                  </a:cubicBezTo>
                  <a:cubicBezTo>
                    <a:pt x="19" y="87"/>
                    <a:pt x="0" y="53"/>
                    <a:pt x="9" y="33"/>
                  </a:cubicBezTo>
                  <a:cubicBezTo>
                    <a:pt x="24" y="0"/>
                    <a:pt x="66" y="13"/>
                    <a:pt x="86" y="35"/>
                  </a:cubicBezTo>
                  <a:cubicBezTo>
                    <a:pt x="163" y="167"/>
                    <a:pt x="163" y="167"/>
                    <a:pt x="163" y="167"/>
                  </a:cubicBezTo>
                  <a:cubicBezTo>
                    <a:pt x="346" y="268"/>
                    <a:pt x="346" y="268"/>
                    <a:pt x="346" y="268"/>
                  </a:cubicBezTo>
                  <a:cubicBezTo>
                    <a:pt x="346" y="268"/>
                    <a:pt x="451" y="268"/>
                    <a:pt x="528" y="268"/>
                  </a:cubicBezTo>
                  <a:cubicBezTo>
                    <a:pt x="606" y="268"/>
                    <a:pt x="633" y="217"/>
                    <a:pt x="633" y="217"/>
                  </a:cubicBezTo>
                  <a:cubicBezTo>
                    <a:pt x="633" y="217"/>
                    <a:pt x="583" y="217"/>
                    <a:pt x="505" y="217"/>
                  </a:cubicBezTo>
                  <a:cubicBezTo>
                    <a:pt x="427" y="217"/>
                    <a:pt x="404" y="202"/>
                    <a:pt x="404" y="147"/>
                  </a:cubicBezTo>
                  <a:cubicBezTo>
                    <a:pt x="404" y="93"/>
                    <a:pt x="478" y="105"/>
                    <a:pt x="478" y="105"/>
                  </a:cubicBezTo>
                  <a:cubicBezTo>
                    <a:pt x="540" y="105"/>
                    <a:pt x="540" y="105"/>
                    <a:pt x="540" y="105"/>
                  </a:cubicBezTo>
                  <a:cubicBezTo>
                    <a:pt x="540" y="105"/>
                    <a:pt x="676" y="105"/>
                    <a:pt x="723" y="105"/>
                  </a:cubicBezTo>
                  <a:cubicBezTo>
                    <a:pt x="771" y="105"/>
                    <a:pt x="797" y="124"/>
                    <a:pt x="797" y="124"/>
                  </a:cubicBezTo>
                  <a:cubicBezTo>
                    <a:pt x="945" y="190"/>
                    <a:pt x="945" y="190"/>
                    <a:pt x="945" y="190"/>
                  </a:cubicBezTo>
                  <a:cubicBezTo>
                    <a:pt x="945" y="190"/>
                    <a:pt x="995" y="210"/>
                    <a:pt x="1047" y="210"/>
                  </a:cubicBezTo>
                  <a:cubicBezTo>
                    <a:pt x="1099" y="210"/>
                    <a:pt x="1099" y="210"/>
                    <a:pt x="1099" y="2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9" name="Freeform 163"/>
            <p:cNvSpPr/>
            <p:nvPr/>
          </p:nvSpPr>
          <p:spPr bwMode="auto">
            <a:xfrm>
              <a:off x="7319963" y="3703638"/>
              <a:ext cx="258763" cy="292100"/>
            </a:xfrm>
            <a:custGeom>
              <a:avLst/>
              <a:gdLst>
                <a:gd name="T0" fmla="*/ 69 w 69"/>
                <a:gd name="T1" fmla="*/ 31 h 78"/>
                <a:gd name="T2" fmla="*/ 69 w 69"/>
                <a:gd name="T3" fmla="*/ 78 h 78"/>
                <a:gd name="T4" fmla="*/ 5 w 69"/>
                <a:gd name="T5" fmla="*/ 78 h 78"/>
                <a:gd name="T6" fmla="*/ 12 w 69"/>
                <a:gd name="T7" fmla="*/ 66 h 78"/>
                <a:gd name="T8" fmla="*/ 0 w 69"/>
                <a:gd name="T9" fmla="*/ 21 h 78"/>
                <a:gd name="T10" fmla="*/ 30 w 69"/>
                <a:gd name="T11" fmla="*/ 0 h 78"/>
                <a:gd name="T12" fmla="*/ 69 w 69"/>
                <a:gd name="T13" fmla="*/ 3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78">
                  <a:moveTo>
                    <a:pt x="69" y="31"/>
                  </a:moveTo>
                  <a:cubicBezTo>
                    <a:pt x="69" y="63"/>
                    <a:pt x="69" y="78"/>
                    <a:pt x="69" y="78"/>
                  </a:cubicBezTo>
                  <a:cubicBezTo>
                    <a:pt x="5" y="78"/>
                    <a:pt x="5" y="78"/>
                    <a:pt x="5" y="78"/>
                  </a:cubicBezTo>
                  <a:cubicBezTo>
                    <a:pt x="12" y="66"/>
                    <a:pt x="12" y="66"/>
                    <a:pt x="12" y="66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13" y="20"/>
                    <a:pt x="25" y="12"/>
                    <a:pt x="30" y="0"/>
                  </a:cubicBezTo>
                  <a:cubicBezTo>
                    <a:pt x="49" y="5"/>
                    <a:pt x="69" y="15"/>
                    <a:pt x="69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0" name="Freeform 164"/>
            <p:cNvSpPr>
              <a:spLocks noEditPoints="1"/>
            </p:cNvSpPr>
            <p:nvPr/>
          </p:nvSpPr>
          <p:spPr bwMode="auto">
            <a:xfrm>
              <a:off x="5053013" y="833438"/>
              <a:ext cx="2454275" cy="2452688"/>
            </a:xfrm>
            <a:custGeom>
              <a:avLst/>
              <a:gdLst>
                <a:gd name="T0" fmla="*/ 653 w 653"/>
                <a:gd name="T1" fmla="*/ 282 h 653"/>
                <a:gd name="T2" fmla="*/ 653 w 653"/>
                <a:gd name="T3" fmla="*/ 371 h 653"/>
                <a:gd name="T4" fmla="*/ 605 w 653"/>
                <a:gd name="T5" fmla="*/ 371 h 653"/>
                <a:gd name="T6" fmla="*/ 555 w 653"/>
                <a:gd name="T7" fmla="*/ 492 h 653"/>
                <a:gd name="T8" fmla="*/ 589 w 653"/>
                <a:gd name="T9" fmla="*/ 526 h 653"/>
                <a:gd name="T10" fmla="*/ 526 w 653"/>
                <a:gd name="T11" fmla="*/ 589 h 653"/>
                <a:gd name="T12" fmla="*/ 492 w 653"/>
                <a:gd name="T13" fmla="*/ 555 h 653"/>
                <a:gd name="T14" fmla="*/ 371 w 653"/>
                <a:gd name="T15" fmla="*/ 605 h 653"/>
                <a:gd name="T16" fmla="*/ 371 w 653"/>
                <a:gd name="T17" fmla="*/ 653 h 653"/>
                <a:gd name="T18" fmla="*/ 282 w 653"/>
                <a:gd name="T19" fmla="*/ 653 h 653"/>
                <a:gd name="T20" fmla="*/ 282 w 653"/>
                <a:gd name="T21" fmla="*/ 605 h 653"/>
                <a:gd name="T22" fmla="*/ 161 w 653"/>
                <a:gd name="T23" fmla="*/ 555 h 653"/>
                <a:gd name="T24" fmla="*/ 127 w 653"/>
                <a:gd name="T25" fmla="*/ 589 h 653"/>
                <a:gd name="T26" fmla="*/ 64 w 653"/>
                <a:gd name="T27" fmla="*/ 526 h 653"/>
                <a:gd name="T28" fmla="*/ 98 w 653"/>
                <a:gd name="T29" fmla="*/ 492 h 653"/>
                <a:gd name="T30" fmla="*/ 48 w 653"/>
                <a:gd name="T31" fmla="*/ 371 h 653"/>
                <a:gd name="T32" fmla="*/ 0 w 653"/>
                <a:gd name="T33" fmla="*/ 371 h 653"/>
                <a:gd name="T34" fmla="*/ 0 w 653"/>
                <a:gd name="T35" fmla="*/ 282 h 653"/>
                <a:gd name="T36" fmla="*/ 48 w 653"/>
                <a:gd name="T37" fmla="*/ 282 h 653"/>
                <a:gd name="T38" fmla="*/ 98 w 653"/>
                <a:gd name="T39" fmla="*/ 161 h 653"/>
                <a:gd name="T40" fmla="*/ 64 w 653"/>
                <a:gd name="T41" fmla="*/ 127 h 653"/>
                <a:gd name="T42" fmla="*/ 127 w 653"/>
                <a:gd name="T43" fmla="*/ 64 h 653"/>
                <a:gd name="T44" fmla="*/ 161 w 653"/>
                <a:gd name="T45" fmla="*/ 98 h 653"/>
                <a:gd name="T46" fmla="*/ 282 w 653"/>
                <a:gd name="T47" fmla="*/ 48 h 653"/>
                <a:gd name="T48" fmla="*/ 282 w 653"/>
                <a:gd name="T49" fmla="*/ 0 h 653"/>
                <a:gd name="T50" fmla="*/ 371 w 653"/>
                <a:gd name="T51" fmla="*/ 0 h 653"/>
                <a:gd name="T52" fmla="*/ 371 w 653"/>
                <a:gd name="T53" fmla="*/ 48 h 653"/>
                <a:gd name="T54" fmla="*/ 492 w 653"/>
                <a:gd name="T55" fmla="*/ 98 h 653"/>
                <a:gd name="T56" fmla="*/ 526 w 653"/>
                <a:gd name="T57" fmla="*/ 64 h 653"/>
                <a:gd name="T58" fmla="*/ 589 w 653"/>
                <a:gd name="T59" fmla="*/ 127 h 653"/>
                <a:gd name="T60" fmla="*/ 555 w 653"/>
                <a:gd name="T61" fmla="*/ 161 h 653"/>
                <a:gd name="T62" fmla="*/ 605 w 653"/>
                <a:gd name="T63" fmla="*/ 282 h 653"/>
                <a:gd name="T64" fmla="*/ 653 w 653"/>
                <a:gd name="T65" fmla="*/ 282 h 653"/>
                <a:gd name="T66" fmla="*/ 583 w 653"/>
                <a:gd name="T67" fmla="*/ 326 h 653"/>
                <a:gd name="T68" fmla="*/ 326 w 653"/>
                <a:gd name="T69" fmla="*/ 70 h 653"/>
                <a:gd name="T70" fmla="*/ 70 w 653"/>
                <a:gd name="T71" fmla="*/ 326 h 653"/>
                <a:gd name="T72" fmla="*/ 326 w 653"/>
                <a:gd name="T73" fmla="*/ 583 h 653"/>
                <a:gd name="T74" fmla="*/ 583 w 653"/>
                <a:gd name="T75" fmla="*/ 326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53" h="653">
                  <a:moveTo>
                    <a:pt x="653" y="282"/>
                  </a:moveTo>
                  <a:cubicBezTo>
                    <a:pt x="653" y="371"/>
                    <a:pt x="653" y="371"/>
                    <a:pt x="653" y="371"/>
                  </a:cubicBezTo>
                  <a:cubicBezTo>
                    <a:pt x="605" y="371"/>
                    <a:pt x="605" y="371"/>
                    <a:pt x="605" y="371"/>
                  </a:cubicBezTo>
                  <a:cubicBezTo>
                    <a:pt x="598" y="416"/>
                    <a:pt x="580" y="457"/>
                    <a:pt x="555" y="492"/>
                  </a:cubicBezTo>
                  <a:cubicBezTo>
                    <a:pt x="589" y="526"/>
                    <a:pt x="589" y="526"/>
                    <a:pt x="589" y="526"/>
                  </a:cubicBezTo>
                  <a:cubicBezTo>
                    <a:pt x="526" y="589"/>
                    <a:pt x="526" y="589"/>
                    <a:pt x="526" y="589"/>
                  </a:cubicBezTo>
                  <a:cubicBezTo>
                    <a:pt x="492" y="555"/>
                    <a:pt x="492" y="555"/>
                    <a:pt x="492" y="555"/>
                  </a:cubicBezTo>
                  <a:cubicBezTo>
                    <a:pt x="457" y="580"/>
                    <a:pt x="416" y="598"/>
                    <a:pt x="371" y="605"/>
                  </a:cubicBezTo>
                  <a:cubicBezTo>
                    <a:pt x="371" y="653"/>
                    <a:pt x="371" y="653"/>
                    <a:pt x="371" y="653"/>
                  </a:cubicBezTo>
                  <a:cubicBezTo>
                    <a:pt x="282" y="653"/>
                    <a:pt x="282" y="653"/>
                    <a:pt x="282" y="653"/>
                  </a:cubicBezTo>
                  <a:cubicBezTo>
                    <a:pt x="282" y="605"/>
                    <a:pt x="282" y="605"/>
                    <a:pt x="282" y="605"/>
                  </a:cubicBezTo>
                  <a:cubicBezTo>
                    <a:pt x="237" y="598"/>
                    <a:pt x="196" y="580"/>
                    <a:pt x="161" y="555"/>
                  </a:cubicBezTo>
                  <a:cubicBezTo>
                    <a:pt x="127" y="589"/>
                    <a:pt x="127" y="589"/>
                    <a:pt x="127" y="589"/>
                  </a:cubicBezTo>
                  <a:cubicBezTo>
                    <a:pt x="64" y="526"/>
                    <a:pt x="64" y="526"/>
                    <a:pt x="64" y="526"/>
                  </a:cubicBezTo>
                  <a:cubicBezTo>
                    <a:pt x="98" y="492"/>
                    <a:pt x="98" y="492"/>
                    <a:pt x="98" y="492"/>
                  </a:cubicBezTo>
                  <a:cubicBezTo>
                    <a:pt x="73" y="457"/>
                    <a:pt x="55" y="416"/>
                    <a:pt x="48" y="371"/>
                  </a:cubicBezTo>
                  <a:cubicBezTo>
                    <a:pt x="0" y="371"/>
                    <a:pt x="0" y="371"/>
                    <a:pt x="0" y="371"/>
                  </a:cubicBezTo>
                  <a:cubicBezTo>
                    <a:pt x="0" y="282"/>
                    <a:pt x="0" y="282"/>
                    <a:pt x="0" y="282"/>
                  </a:cubicBezTo>
                  <a:cubicBezTo>
                    <a:pt x="48" y="282"/>
                    <a:pt x="48" y="282"/>
                    <a:pt x="48" y="282"/>
                  </a:cubicBezTo>
                  <a:cubicBezTo>
                    <a:pt x="55" y="237"/>
                    <a:pt x="73" y="196"/>
                    <a:pt x="98" y="161"/>
                  </a:cubicBezTo>
                  <a:cubicBezTo>
                    <a:pt x="64" y="127"/>
                    <a:pt x="64" y="127"/>
                    <a:pt x="64" y="127"/>
                  </a:cubicBezTo>
                  <a:cubicBezTo>
                    <a:pt x="127" y="64"/>
                    <a:pt x="127" y="64"/>
                    <a:pt x="127" y="64"/>
                  </a:cubicBezTo>
                  <a:cubicBezTo>
                    <a:pt x="161" y="98"/>
                    <a:pt x="161" y="98"/>
                    <a:pt x="161" y="98"/>
                  </a:cubicBezTo>
                  <a:cubicBezTo>
                    <a:pt x="196" y="73"/>
                    <a:pt x="237" y="55"/>
                    <a:pt x="282" y="48"/>
                  </a:cubicBezTo>
                  <a:cubicBezTo>
                    <a:pt x="282" y="0"/>
                    <a:pt x="282" y="0"/>
                    <a:pt x="282" y="0"/>
                  </a:cubicBezTo>
                  <a:cubicBezTo>
                    <a:pt x="371" y="0"/>
                    <a:pt x="371" y="0"/>
                    <a:pt x="371" y="0"/>
                  </a:cubicBezTo>
                  <a:cubicBezTo>
                    <a:pt x="371" y="48"/>
                    <a:pt x="371" y="48"/>
                    <a:pt x="371" y="48"/>
                  </a:cubicBezTo>
                  <a:cubicBezTo>
                    <a:pt x="416" y="55"/>
                    <a:pt x="457" y="73"/>
                    <a:pt x="492" y="98"/>
                  </a:cubicBezTo>
                  <a:cubicBezTo>
                    <a:pt x="526" y="64"/>
                    <a:pt x="526" y="64"/>
                    <a:pt x="526" y="64"/>
                  </a:cubicBezTo>
                  <a:cubicBezTo>
                    <a:pt x="589" y="127"/>
                    <a:pt x="589" y="127"/>
                    <a:pt x="589" y="127"/>
                  </a:cubicBezTo>
                  <a:cubicBezTo>
                    <a:pt x="555" y="161"/>
                    <a:pt x="555" y="161"/>
                    <a:pt x="555" y="161"/>
                  </a:cubicBezTo>
                  <a:cubicBezTo>
                    <a:pt x="580" y="196"/>
                    <a:pt x="598" y="237"/>
                    <a:pt x="605" y="282"/>
                  </a:cubicBezTo>
                  <a:lnTo>
                    <a:pt x="653" y="282"/>
                  </a:lnTo>
                  <a:close/>
                  <a:moveTo>
                    <a:pt x="583" y="326"/>
                  </a:moveTo>
                  <a:cubicBezTo>
                    <a:pt x="583" y="185"/>
                    <a:pt x="468" y="70"/>
                    <a:pt x="326" y="70"/>
                  </a:cubicBezTo>
                  <a:cubicBezTo>
                    <a:pt x="185" y="70"/>
                    <a:pt x="70" y="185"/>
                    <a:pt x="70" y="326"/>
                  </a:cubicBezTo>
                  <a:cubicBezTo>
                    <a:pt x="70" y="468"/>
                    <a:pt x="185" y="583"/>
                    <a:pt x="326" y="583"/>
                  </a:cubicBezTo>
                  <a:cubicBezTo>
                    <a:pt x="468" y="583"/>
                    <a:pt x="583" y="468"/>
                    <a:pt x="583" y="3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1" name="Freeform 165"/>
            <p:cNvSpPr>
              <a:spLocks noEditPoints="1"/>
            </p:cNvSpPr>
            <p:nvPr/>
          </p:nvSpPr>
          <p:spPr bwMode="auto">
            <a:xfrm>
              <a:off x="7153275" y="3421063"/>
              <a:ext cx="304800" cy="301625"/>
            </a:xfrm>
            <a:custGeom>
              <a:avLst/>
              <a:gdLst>
                <a:gd name="T0" fmla="*/ 40 w 81"/>
                <a:gd name="T1" fmla="*/ 0 h 80"/>
                <a:gd name="T2" fmla="*/ 81 w 81"/>
                <a:gd name="T3" fmla="*/ 40 h 80"/>
                <a:gd name="T4" fmla="*/ 40 w 81"/>
                <a:gd name="T5" fmla="*/ 80 h 80"/>
                <a:gd name="T6" fmla="*/ 0 w 81"/>
                <a:gd name="T7" fmla="*/ 40 h 80"/>
                <a:gd name="T8" fmla="*/ 40 w 81"/>
                <a:gd name="T9" fmla="*/ 0 h 80"/>
                <a:gd name="T10" fmla="*/ 48 w 81"/>
                <a:gd name="T11" fmla="*/ 67 h 80"/>
                <a:gd name="T12" fmla="*/ 74 w 81"/>
                <a:gd name="T13" fmla="*/ 39 h 80"/>
                <a:gd name="T14" fmla="*/ 63 w 81"/>
                <a:gd name="T15" fmla="*/ 16 h 80"/>
                <a:gd name="T16" fmla="*/ 66 w 81"/>
                <a:gd name="T17" fmla="*/ 32 h 80"/>
                <a:gd name="T18" fmla="*/ 48 w 81"/>
                <a:gd name="T19" fmla="*/ 67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" h="80">
                  <a:moveTo>
                    <a:pt x="40" y="0"/>
                  </a:moveTo>
                  <a:cubicBezTo>
                    <a:pt x="63" y="0"/>
                    <a:pt x="81" y="18"/>
                    <a:pt x="81" y="40"/>
                  </a:cubicBezTo>
                  <a:cubicBezTo>
                    <a:pt x="81" y="62"/>
                    <a:pt x="63" y="80"/>
                    <a:pt x="40" y="80"/>
                  </a:cubicBezTo>
                  <a:cubicBezTo>
                    <a:pt x="18" y="80"/>
                    <a:pt x="0" y="62"/>
                    <a:pt x="0" y="40"/>
                  </a:cubicBezTo>
                  <a:cubicBezTo>
                    <a:pt x="0" y="18"/>
                    <a:pt x="18" y="0"/>
                    <a:pt x="40" y="0"/>
                  </a:cubicBezTo>
                  <a:close/>
                  <a:moveTo>
                    <a:pt x="48" y="67"/>
                  </a:moveTo>
                  <a:cubicBezTo>
                    <a:pt x="63" y="66"/>
                    <a:pt x="74" y="53"/>
                    <a:pt x="74" y="39"/>
                  </a:cubicBezTo>
                  <a:cubicBezTo>
                    <a:pt x="74" y="30"/>
                    <a:pt x="69" y="21"/>
                    <a:pt x="63" y="16"/>
                  </a:cubicBezTo>
                  <a:cubicBezTo>
                    <a:pt x="65" y="21"/>
                    <a:pt x="66" y="26"/>
                    <a:pt x="66" y="32"/>
                  </a:cubicBezTo>
                  <a:cubicBezTo>
                    <a:pt x="66" y="46"/>
                    <a:pt x="59" y="59"/>
                    <a:pt x="48" y="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2" name="Freeform 166"/>
            <p:cNvSpPr/>
            <p:nvPr/>
          </p:nvSpPr>
          <p:spPr bwMode="auto">
            <a:xfrm>
              <a:off x="7040563" y="3703638"/>
              <a:ext cx="260350" cy="292100"/>
            </a:xfrm>
            <a:custGeom>
              <a:avLst/>
              <a:gdLst>
                <a:gd name="T0" fmla="*/ 69 w 69"/>
                <a:gd name="T1" fmla="*/ 21 h 78"/>
                <a:gd name="T2" fmla="*/ 56 w 69"/>
                <a:gd name="T3" fmla="*/ 66 h 78"/>
                <a:gd name="T4" fmla="*/ 64 w 69"/>
                <a:gd name="T5" fmla="*/ 78 h 78"/>
                <a:gd name="T6" fmla="*/ 0 w 69"/>
                <a:gd name="T7" fmla="*/ 78 h 78"/>
                <a:gd name="T8" fmla="*/ 0 w 69"/>
                <a:gd name="T9" fmla="*/ 31 h 78"/>
                <a:gd name="T10" fmla="*/ 39 w 69"/>
                <a:gd name="T11" fmla="*/ 0 h 78"/>
                <a:gd name="T12" fmla="*/ 69 w 69"/>
                <a:gd name="T13" fmla="*/ 2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78">
                  <a:moveTo>
                    <a:pt x="69" y="21"/>
                  </a:moveTo>
                  <a:cubicBezTo>
                    <a:pt x="56" y="66"/>
                    <a:pt x="56" y="66"/>
                    <a:pt x="56" y="66"/>
                  </a:cubicBezTo>
                  <a:cubicBezTo>
                    <a:pt x="64" y="78"/>
                    <a:pt x="64" y="78"/>
                    <a:pt x="64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63"/>
                    <a:pt x="0" y="31"/>
                  </a:cubicBezTo>
                  <a:cubicBezTo>
                    <a:pt x="0" y="15"/>
                    <a:pt x="20" y="5"/>
                    <a:pt x="39" y="0"/>
                  </a:cubicBezTo>
                  <a:cubicBezTo>
                    <a:pt x="44" y="12"/>
                    <a:pt x="56" y="20"/>
                    <a:pt x="69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3" name="Freeform 167"/>
            <p:cNvSpPr/>
            <p:nvPr/>
          </p:nvSpPr>
          <p:spPr bwMode="auto">
            <a:xfrm>
              <a:off x="6886575" y="3921126"/>
              <a:ext cx="846138" cy="349250"/>
            </a:xfrm>
            <a:custGeom>
              <a:avLst/>
              <a:gdLst>
                <a:gd name="T0" fmla="*/ 93 w 225"/>
                <a:gd name="T1" fmla="*/ 72 h 93"/>
                <a:gd name="T2" fmla="*/ 42 w 225"/>
                <a:gd name="T3" fmla="*/ 51 h 93"/>
                <a:gd name="T4" fmla="*/ 27 w 225"/>
                <a:gd name="T5" fmla="*/ 65 h 93"/>
                <a:gd name="T6" fmla="*/ 0 w 225"/>
                <a:gd name="T7" fmla="*/ 38 h 93"/>
                <a:gd name="T8" fmla="*/ 15 w 225"/>
                <a:gd name="T9" fmla="*/ 24 h 93"/>
                <a:gd name="T10" fmla="*/ 3 w 225"/>
                <a:gd name="T11" fmla="*/ 5 h 93"/>
                <a:gd name="T12" fmla="*/ 13 w 225"/>
                <a:gd name="T13" fmla="*/ 0 h 93"/>
                <a:gd name="T14" fmla="*/ 28 w 225"/>
                <a:gd name="T15" fmla="*/ 23 h 93"/>
                <a:gd name="T16" fmla="*/ 112 w 225"/>
                <a:gd name="T17" fmla="*/ 63 h 93"/>
                <a:gd name="T18" fmla="*/ 194 w 225"/>
                <a:gd name="T19" fmla="*/ 27 h 93"/>
                <a:gd name="T20" fmla="*/ 211 w 225"/>
                <a:gd name="T21" fmla="*/ 0 h 93"/>
                <a:gd name="T22" fmla="*/ 221 w 225"/>
                <a:gd name="T23" fmla="*/ 5 h 93"/>
                <a:gd name="T24" fmla="*/ 210 w 225"/>
                <a:gd name="T25" fmla="*/ 24 h 93"/>
                <a:gd name="T26" fmla="*/ 225 w 225"/>
                <a:gd name="T27" fmla="*/ 38 h 93"/>
                <a:gd name="T28" fmla="*/ 198 w 225"/>
                <a:gd name="T29" fmla="*/ 65 h 93"/>
                <a:gd name="T30" fmla="*/ 183 w 225"/>
                <a:gd name="T31" fmla="*/ 51 h 93"/>
                <a:gd name="T32" fmla="*/ 132 w 225"/>
                <a:gd name="T33" fmla="*/ 72 h 93"/>
                <a:gd name="T34" fmla="*/ 132 w 225"/>
                <a:gd name="T35" fmla="*/ 93 h 93"/>
                <a:gd name="T36" fmla="*/ 93 w 225"/>
                <a:gd name="T37" fmla="*/ 93 h 93"/>
                <a:gd name="T38" fmla="*/ 93 w 225"/>
                <a:gd name="T39" fmla="*/ 72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25" h="93">
                  <a:moveTo>
                    <a:pt x="93" y="72"/>
                  </a:moveTo>
                  <a:cubicBezTo>
                    <a:pt x="74" y="69"/>
                    <a:pt x="57" y="61"/>
                    <a:pt x="42" y="51"/>
                  </a:cubicBezTo>
                  <a:cubicBezTo>
                    <a:pt x="27" y="65"/>
                    <a:pt x="27" y="65"/>
                    <a:pt x="27" y="65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0" y="18"/>
                    <a:pt x="7" y="11"/>
                    <a:pt x="3" y="5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7" y="8"/>
                    <a:pt x="22" y="16"/>
                    <a:pt x="28" y="23"/>
                  </a:cubicBezTo>
                  <a:cubicBezTo>
                    <a:pt x="48" y="47"/>
                    <a:pt x="78" y="63"/>
                    <a:pt x="112" y="63"/>
                  </a:cubicBezTo>
                  <a:cubicBezTo>
                    <a:pt x="145" y="63"/>
                    <a:pt x="174" y="49"/>
                    <a:pt x="194" y="27"/>
                  </a:cubicBezTo>
                  <a:cubicBezTo>
                    <a:pt x="201" y="19"/>
                    <a:pt x="207" y="10"/>
                    <a:pt x="211" y="0"/>
                  </a:cubicBezTo>
                  <a:cubicBezTo>
                    <a:pt x="221" y="5"/>
                    <a:pt x="221" y="5"/>
                    <a:pt x="221" y="5"/>
                  </a:cubicBezTo>
                  <a:cubicBezTo>
                    <a:pt x="218" y="11"/>
                    <a:pt x="214" y="18"/>
                    <a:pt x="210" y="24"/>
                  </a:cubicBezTo>
                  <a:cubicBezTo>
                    <a:pt x="225" y="38"/>
                    <a:pt x="225" y="38"/>
                    <a:pt x="225" y="38"/>
                  </a:cubicBezTo>
                  <a:cubicBezTo>
                    <a:pt x="198" y="65"/>
                    <a:pt x="198" y="65"/>
                    <a:pt x="198" y="65"/>
                  </a:cubicBezTo>
                  <a:cubicBezTo>
                    <a:pt x="183" y="51"/>
                    <a:pt x="183" y="51"/>
                    <a:pt x="183" y="51"/>
                  </a:cubicBezTo>
                  <a:cubicBezTo>
                    <a:pt x="168" y="61"/>
                    <a:pt x="151" y="69"/>
                    <a:pt x="132" y="72"/>
                  </a:cubicBezTo>
                  <a:cubicBezTo>
                    <a:pt x="132" y="93"/>
                    <a:pt x="132" y="93"/>
                    <a:pt x="132" y="93"/>
                  </a:cubicBezTo>
                  <a:cubicBezTo>
                    <a:pt x="93" y="93"/>
                    <a:pt x="93" y="93"/>
                    <a:pt x="93" y="93"/>
                  </a:cubicBezTo>
                  <a:lnTo>
                    <a:pt x="93" y="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4" name="Freeform 168"/>
            <p:cNvSpPr/>
            <p:nvPr/>
          </p:nvSpPr>
          <p:spPr bwMode="auto">
            <a:xfrm>
              <a:off x="6300788" y="1966913"/>
              <a:ext cx="604838" cy="681038"/>
            </a:xfrm>
            <a:custGeom>
              <a:avLst/>
              <a:gdLst>
                <a:gd name="T0" fmla="*/ 161 w 161"/>
                <a:gd name="T1" fmla="*/ 73 h 181"/>
                <a:gd name="T2" fmla="*/ 161 w 161"/>
                <a:gd name="T3" fmla="*/ 181 h 181"/>
                <a:gd name="T4" fmla="*/ 12 w 161"/>
                <a:gd name="T5" fmla="*/ 181 h 181"/>
                <a:gd name="T6" fmla="*/ 30 w 161"/>
                <a:gd name="T7" fmla="*/ 154 h 181"/>
                <a:gd name="T8" fmla="*/ 0 w 161"/>
                <a:gd name="T9" fmla="*/ 48 h 181"/>
                <a:gd name="T10" fmla="*/ 71 w 161"/>
                <a:gd name="T11" fmla="*/ 0 h 181"/>
                <a:gd name="T12" fmla="*/ 161 w 161"/>
                <a:gd name="T13" fmla="*/ 73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" h="181">
                  <a:moveTo>
                    <a:pt x="161" y="73"/>
                  </a:moveTo>
                  <a:cubicBezTo>
                    <a:pt x="161" y="146"/>
                    <a:pt x="161" y="181"/>
                    <a:pt x="161" y="181"/>
                  </a:cubicBezTo>
                  <a:cubicBezTo>
                    <a:pt x="12" y="181"/>
                    <a:pt x="12" y="181"/>
                    <a:pt x="12" y="181"/>
                  </a:cubicBezTo>
                  <a:cubicBezTo>
                    <a:pt x="30" y="154"/>
                    <a:pt x="30" y="154"/>
                    <a:pt x="30" y="154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31" y="46"/>
                    <a:pt x="58" y="27"/>
                    <a:pt x="71" y="0"/>
                  </a:cubicBezTo>
                  <a:cubicBezTo>
                    <a:pt x="115" y="12"/>
                    <a:pt x="161" y="34"/>
                    <a:pt x="161" y="7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5" name="Freeform 169"/>
            <p:cNvSpPr/>
            <p:nvPr/>
          </p:nvSpPr>
          <p:spPr bwMode="auto">
            <a:xfrm>
              <a:off x="6781800" y="3217863"/>
              <a:ext cx="1052513" cy="722313"/>
            </a:xfrm>
            <a:custGeom>
              <a:avLst/>
              <a:gdLst>
                <a:gd name="T0" fmla="*/ 21 w 280"/>
                <a:gd name="T1" fmla="*/ 159 h 192"/>
                <a:gd name="T2" fmla="*/ 0 w 280"/>
                <a:gd name="T3" fmla="*/ 159 h 192"/>
                <a:gd name="T4" fmla="*/ 0 w 280"/>
                <a:gd name="T5" fmla="*/ 121 h 192"/>
                <a:gd name="T6" fmla="*/ 21 w 280"/>
                <a:gd name="T7" fmla="*/ 121 h 192"/>
                <a:gd name="T8" fmla="*/ 43 w 280"/>
                <a:gd name="T9" fmla="*/ 69 h 192"/>
                <a:gd name="T10" fmla="*/ 28 w 280"/>
                <a:gd name="T11" fmla="*/ 54 h 192"/>
                <a:gd name="T12" fmla="*/ 55 w 280"/>
                <a:gd name="T13" fmla="*/ 27 h 192"/>
                <a:gd name="T14" fmla="*/ 70 w 280"/>
                <a:gd name="T15" fmla="*/ 42 h 192"/>
                <a:gd name="T16" fmla="*/ 121 w 280"/>
                <a:gd name="T17" fmla="*/ 21 h 192"/>
                <a:gd name="T18" fmla="*/ 121 w 280"/>
                <a:gd name="T19" fmla="*/ 0 h 192"/>
                <a:gd name="T20" fmla="*/ 160 w 280"/>
                <a:gd name="T21" fmla="*/ 0 h 192"/>
                <a:gd name="T22" fmla="*/ 160 w 280"/>
                <a:gd name="T23" fmla="*/ 21 h 192"/>
                <a:gd name="T24" fmla="*/ 211 w 280"/>
                <a:gd name="T25" fmla="*/ 42 h 192"/>
                <a:gd name="T26" fmla="*/ 226 w 280"/>
                <a:gd name="T27" fmla="*/ 27 h 192"/>
                <a:gd name="T28" fmla="*/ 253 w 280"/>
                <a:gd name="T29" fmla="*/ 54 h 192"/>
                <a:gd name="T30" fmla="*/ 238 w 280"/>
                <a:gd name="T31" fmla="*/ 69 h 192"/>
                <a:gd name="T32" fmla="*/ 260 w 280"/>
                <a:gd name="T33" fmla="*/ 121 h 192"/>
                <a:gd name="T34" fmla="*/ 280 w 280"/>
                <a:gd name="T35" fmla="*/ 121 h 192"/>
                <a:gd name="T36" fmla="*/ 280 w 280"/>
                <a:gd name="T37" fmla="*/ 159 h 192"/>
                <a:gd name="T38" fmla="*/ 260 w 280"/>
                <a:gd name="T39" fmla="*/ 159 h 192"/>
                <a:gd name="T40" fmla="*/ 249 w 280"/>
                <a:gd name="T41" fmla="*/ 192 h 192"/>
                <a:gd name="T42" fmla="*/ 239 w 280"/>
                <a:gd name="T43" fmla="*/ 187 h 192"/>
                <a:gd name="T44" fmla="*/ 250 w 280"/>
                <a:gd name="T45" fmla="*/ 140 h 192"/>
                <a:gd name="T46" fmla="*/ 140 w 280"/>
                <a:gd name="T47" fmla="*/ 30 h 192"/>
                <a:gd name="T48" fmla="*/ 30 w 280"/>
                <a:gd name="T49" fmla="*/ 140 h 192"/>
                <a:gd name="T50" fmla="*/ 41 w 280"/>
                <a:gd name="T51" fmla="*/ 187 h 192"/>
                <a:gd name="T52" fmla="*/ 31 w 280"/>
                <a:gd name="T53" fmla="*/ 192 h 192"/>
                <a:gd name="T54" fmla="*/ 21 w 280"/>
                <a:gd name="T55" fmla="*/ 159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80" h="192">
                  <a:moveTo>
                    <a:pt x="21" y="159"/>
                  </a:moveTo>
                  <a:cubicBezTo>
                    <a:pt x="0" y="159"/>
                    <a:pt x="0" y="159"/>
                    <a:pt x="0" y="159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21" y="121"/>
                    <a:pt x="21" y="121"/>
                    <a:pt x="21" y="121"/>
                  </a:cubicBezTo>
                  <a:cubicBezTo>
                    <a:pt x="24" y="102"/>
                    <a:pt x="32" y="84"/>
                    <a:pt x="43" y="69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55" y="27"/>
                    <a:pt x="55" y="27"/>
                    <a:pt x="55" y="27"/>
                  </a:cubicBezTo>
                  <a:cubicBezTo>
                    <a:pt x="70" y="42"/>
                    <a:pt x="70" y="42"/>
                    <a:pt x="70" y="42"/>
                  </a:cubicBezTo>
                  <a:cubicBezTo>
                    <a:pt x="85" y="31"/>
                    <a:pt x="102" y="24"/>
                    <a:pt x="121" y="21"/>
                  </a:cubicBezTo>
                  <a:cubicBezTo>
                    <a:pt x="121" y="0"/>
                    <a:pt x="121" y="0"/>
                    <a:pt x="121" y="0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160" y="21"/>
                    <a:pt x="160" y="21"/>
                    <a:pt x="160" y="21"/>
                  </a:cubicBezTo>
                  <a:cubicBezTo>
                    <a:pt x="179" y="24"/>
                    <a:pt x="196" y="31"/>
                    <a:pt x="211" y="42"/>
                  </a:cubicBezTo>
                  <a:cubicBezTo>
                    <a:pt x="226" y="27"/>
                    <a:pt x="226" y="27"/>
                    <a:pt x="226" y="27"/>
                  </a:cubicBezTo>
                  <a:cubicBezTo>
                    <a:pt x="253" y="54"/>
                    <a:pt x="253" y="54"/>
                    <a:pt x="253" y="54"/>
                  </a:cubicBezTo>
                  <a:cubicBezTo>
                    <a:pt x="238" y="69"/>
                    <a:pt x="238" y="69"/>
                    <a:pt x="238" y="69"/>
                  </a:cubicBezTo>
                  <a:cubicBezTo>
                    <a:pt x="249" y="84"/>
                    <a:pt x="257" y="102"/>
                    <a:pt x="260" y="121"/>
                  </a:cubicBezTo>
                  <a:cubicBezTo>
                    <a:pt x="280" y="121"/>
                    <a:pt x="280" y="121"/>
                    <a:pt x="280" y="121"/>
                  </a:cubicBezTo>
                  <a:cubicBezTo>
                    <a:pt x="280" y="159"/>
                    <a:pt x="280" y="159"/>
                    <a:pt x="280" y="159"/>
                  </a:cubicBezTo>
                  <a:cubicBezTo>
                    <a:pt x="260" y="159"/>
                    <a:pt x="260" y="159"/>
                    <a:pt x="260" y="159"/>
                  </a:cubicBezTo>
                  <a:cubicBezTo>
                    <a:pt x="258" y="171"/>
                    <a:pt x="254" y="182"/>
                    <a:pt x="249" y="192"/>
                  </a:cubicBezTo>
                  <a:cubicBezTo>
                    <a:pt x="239" y="187"/>
                    <a:pt x="239" y="187"/>
                    <a:pt x="239" y="187"/>
                  </a:cubicBezTo>
                  <a:cubicBezTo>
                    <a:pt x="246" y="173"/>
                    <a:pt x="250" y="157"/>
                    <a:pt x="250" y="140"/>
                  </a:cubicBezTo>
                  <a:cubicBezTo>
                    <a:pt x="250" y="79"/>
                    <a:pt x="201" y="30"/>
                    <a:pt x="140" y="30"/>
                  </a:cubicBezTo>
                  <a:cubicBezTo>
                    <a:pt x="80" y="30"/>
                    <a:pt x="30" y="79"/>
                    <a:pt x="30" y="140"/>
                  </a:cubicBezTo>
                  <a:cubicBezTo>
                    <a:pt x="30" y="157"/>
                    <a:pt x="34" y="173"/>
                    <a:pt x="41" y="187"/>
                  </a:cubicBezTo>
                  <a:cubicBezTo>
                    <a:pt x="31" y="192"/>
                    <a:pt x="31" y="192"/>
                    <a:pt x="31" y="192"/>
                  </a:cubicBezTo>
                  <a:cubicBezTo>
                    <a:pt x="26" y="182"/>
                    <a:pt x="23" y="171"/>
                    <a:pt x="21" y="1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6" name="Freeform 170"/>
            <p:cNvSpPr>
              <a:spLocks noEditPoints="1"/>
            </p:cNvSpPr>
            <p:nvPr/>
          </p:nvSpPr>
          <p:spPr bwMode="auto">
            <a:xfrm>
              <a:off x="5921375" y="1306513"/>
              <a:ext cx="703263" cy="701675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4 h 187"/>
                <a:gd name="T4" fmla="*/ 93 w 187"/>
                <a:gd name="T5" fmla="*/ 187 h 187"/>
                <a:gd name="T6" fmla="*/ 0 w 187"/>
                <a:gd name="T7" fmla="*/ 94 h 187"/>
                <a:gd name="T8" fmla="*/ 93 w 187"/>
                <a:gd name="T9" fmla="*/ 0 h 187"/>
                <a:gd name="T10" fmla="*/ 171 w 187"/>
                <a:gd name="T11" fmla="*/ 90 h 187"/>
                <a:gd name="T12" fmla="*/ 146 w 187"/>
                <a:gd name="T13" fmla="*/ 38 h 187"/>
                <a:gd name="T14" fmla="*/ 152 w 187"/>
                <a:gd name="T15" fmla="*/ 75 h 187"/>
                <a:gd name="T16" fmla="*/ 111 w 187"/>
                <a:gd name="T17" fmla="*/ 158 h 187"/>
                <a:gd name="T18" fmla="*/ 171 w 187"/>
                <a:gd name="T19" fmla="*/ 9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2"/>
                    <a:pt x="187" y="94"/>
                  </a:cubicBezTo>
                  <a:cubicBezTo>
                    <a:pt x="187" y="145"/>
                    <a:pt x="145" y="187"/>
                    <a:pt x="93" y="187"/>
                  </a:cubicBezTo>
                  <a:cubicBezTo>
                    <a:pt x="42" y="187"/>
                    <a:pt x="0" y="145"/>
                    <a:pt x="0" y="94"/>
                  </a:cubicBezTo>
                  <a:cubicBezTo>
                    <a:pt x="0" y="42"/>
                    <a:pt x="42" y="0"/>
                    <a:pt x="93" y="0"/>
                  </a:cubicBezTo>
                  <a:close/>
                  <a:moveTo>
                    <a:pt x="171" y="90"/>
                  </a:moveTo>
                  <a:cubicBezTo>
                    <a:pt x="171" y="69"/>
                    <a:pt x="161" y="50"/>
                    <a:pt x="146" y="38"/>
                  </a:cubicBezTo>
                  <a:cubicBezTo>
                    <a:pt x="150" y="49"/>
                    <a:pt x="152" y="61"/>
                    <a:pt x="152" y="75"/>
                  </a:cubicBezTo>
                  <a:cubicBezTo>
                    <a:pt x="152" y="108"/>
                    <a:pt x="136" y="138"/>
                    <a:pt x="111" y="158"/>
                  </a:cubicBezTo>
                  <a:cubicBezTo>
                    <a:pt x="145" y="153"/>
                    <a:pt x="171" y="125"/>
                    <a:pt x="171" y="9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7" name="Freeform 171"/>
            <p:cNvSpPr/>
            <p:nvPr/>
          </p:nvSpPr>
          <p:spPr bwMode="auto">
            <a:xfrm>
              <a:off x="5651500" y="1966913"/>
              <a:ext cx="604838" cy="681038"/>
            </a:xfrm>
            <a:custGeom>
              <a:avLst/>
              <a:gdLst>
                <a:gd name="T0" fmla="*/ 161 w 161"/>
                <a:gd name="T1" fmla="*/ 48 h 181"/>
                <a:gd name="T2" fmla="*/ 132 w 161"/>
                <a:gd name="T3" fmla="*/ 154 h 181"/>
                <a:gd name="T4" fmla="*/ 150 w 161"/>
                <a:gd name="T5" fmla="*/ 181 h 181"/>
                <a:gd name="T6" fmla="*/ 0 w 161"/>
                <a:gd name="T7" fmla="*/ 181 h 181"/>
                <a:gd name="T8" fmla="*/ 0 w 161"/>
                <a:gd name="T9" fmla="*/ 73 h 181"/>
                <a:gd name="T10" fmla="*/ 91 w 161"/>
                <a:gd name="T11" fmla="*/ 0 h 181"/>
                <a:gd name="T12" fmla="*/ 161 w 161"/>
                <a:gd name="T13" fmla="*/ 48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" h="181">
                  <a:moveTo>
                    <a:pt x="161" y="48"/>
                  </a:moveTo>
                  <a:cubicBezTo>
                    <a:pt x="132" y="154"/>
                    <a:pt x="132" y="154"/>
                    <a:pt x="132" y="154"/>
                  </a:cubicBezTo>
                  <a:cubicBezTo>
                    <a:pt x="150" y="181"/>
                    <a:pt x="150" y="181"/>
                    <a:pt x="150" y="181"/>
                  </a:cubicBezTo>
                  <a:cubicBezTo>
                    <a:pt x="0" y="181"/>
                    <a:pt x="0" y="181"/>
                    <a:pt x="0" y="181"/>
                  </a:cubicBezTo>
                  <a:cubicBezTo>
                    <a:pt x="0" y="181"/>
                    <a:pt x="0" y="146"/>
                    <a:pt x="0" y="73"/>
                  </a:cubicBezTo>
                  <a:cubicBezTo>
                    <a:pt x="0" y="34"/>
                    <a:pt x="47" y="12"/>
                    <a:pt x="91" y="0"/>
                  </a:cubicBezTo>
                  <a:cubicBezTo>
                    <a:pt x="104" y="27"/>
                    <a:pt x="130" y="46"/>
                    <a:pt x="161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8" name="Freeform 172"/>
            <p:cNvSpPr>
              <a:spLocks noEditPoints="1"/>
            </p:cNvSpPr>
            <p:nvPr/>
          </p:nvSpPr>
          <p:spPr bwMode="auto">
            <a:xfrm>
              <a:off x="4071938" y="2914651"/>
              <a:ext cx="1579563" cy="1577975"/>
            </a:xfrm>
            <a:custGeom>
              <a:avLst/>
              <a:gdLst>
                <a:gd name="T0" fmla="*/ 420 w 420"/>
                <a:gd name="T1" fmla="*/ 182 h 420"/>
                <a:gd name="T2" fmla="*/ 420 w 420"/>
                <a:gd name="T3" fmla="*/ 239 h 420"/>
                <a:gd name="T4" fmla="*/ 389 w 420"/>
                <a:gd name="T5" fmla="*/ 239 h 420"/>
                <a:gd name="T6" fmla="*/ 357 w 420"/>
                <a:gd name="T7" fmla="*/ 317 h 420"/>
                <a:gd name="T8" fmla="*/ 379 w 420"/>
                <a:gd name="T9" fmla="*/ 339 h 420"/>
                <a:gd name="T10" fmla="*/ 339 w 420"/>
                <a:gd name="T11" fmla="*/ 379 h 420"/>
                <a:gd name="T12" fmla="*/ 317 w 420"/>
                <a:gd name="T13" fmla="*/ 357 h 420"/>
                <a:gd name="T14" fmla="*/ 239 w 420"/>
                <a:gd name="T15" fmla="*/ 389 h 420"/>
                <a:gd name="T16" fmla="*/ 239 w 420"/>
                <a:gd name="T17" fmla="*/ 420 h 420"/>
                <a:gd name="T18" fmla="*/ 181 w 420"/>
                <a:gd name="T19" fmla="*/ 420 h 420"/>
                <a:gd name="T20" fmla="*/ 181 w 420"/>
                <a:gd name="T21" fmla="*/ 389 h 420"/>
                <a:gd name="T22" fmla="*/ 104 w 420"/>
                <a:gd name="T23" fmla="*/ 357 h 420"/>
                <a:gd name="T24" fmla="*/ 82 w 420"/>
                <a:gd name="T25" fmla="*/ 379 h 420"/>
                <a:gd name="T26" fmla="*/ 41 w 420"/>
                <a:gd name="T27" fmla="*/ 339 h 420"/>
                <a:gd name="T28" fmla="*/ 63 w 420"/>
                <a:gd name="T29" fmla="*/ 317 h 420"/>
                <a:gd name="T30" fmla="*/ 31 w 420"/>
                <a:gd name="T31" fmla="*/ 239 h 420"/>
                <a:gd name="T32" fmla="*/ 0 w 420"/>
                <a:gd name="T33" fmla="*/ 239 h 420"/>
                <a:gd name="T34" fmla="*/ 0 w 420"/>
                <a:gd name="T35" fmla="*/ 182 h 420"/>
                <a:gd name="T36" fmla="*/ 31 w 420"/>
                <a:gd name="T37" fmla="*/ 182 h 420"/>
                <a:gd name="T38" fmla="*/ 63 w 420"/>
                <a:gd name="T39" fmla="*/ 104 h 420"/>
                <a:gd name="T40" fmla="*/ 41 w 420"/>
                <a:gd name="T41" fmla="*/ 82 h 420"/>
                <a:gd name="T42" fmla="*/ 82 w 420"/>
                <a:gd name="T43" fmla="*/ 41 h 420"/>
                <a:gd name="T44" fmla="*/ 104 w 420"/>
                <a:gd name="T45" fmla="*/ 63 h 420"/>
                <a:gd name="T46" fmla="*/ 181 w 420"/>
                <a:gd name="T47" fmla="*/ 31 h 420"/>
                <a:gd name="T48" fmla="*/ 181 w 420"/>
                <a:gd name="T49" fmla="*/ 0 h 420"/>
                <a:gd name="T50" fmla="*/ 239 w 420"/>
                <a:gd name="T51" fmla="*/ 0 h 420"/>
                <a:gd name="T52" fmla="*/ 239 w 420"/>
                <a:gd name="T53" fmla="*/ 31 h 420"/>
                <a:gd name="T54" fmla="*/ 317 w 420"/>
                <a:gd name="T55" fmla="*/ 63 h 420"/>
                <a:gd name="T56" fmla="*/ 338 w 420"/>
                <a:gd name="T57" fmla="*/ 41 h 420"/>
                <a:gd name="T58" fmla="*/ 379 w 420"/>
                <a:gd name="T59" fmla="*/ 82 h 420"/>
                <a:gd name="T60" fmla="*/ 357 w 420"/>
                <a:gd name="T61" fmla="*/ 104 h 420"/>
                <a:gd name="T62" fmla="*/ 389 w 420"/>
                <a:gd name="T63" fmla="*/ 182 h 420"/>
                <a:gd name="T64" fmla="*/ 420 w 420"/>
                <a:gd name="T65" fmla="*/ 182 h 420"/>
                <a:gd name="T66" fmla="*/ 375 w 420"/>
                <a:gd name="T67" fmla="*/ 210 h 420"/>
                <a:gd name="T68" fmla="*/ 210 w 420"/>
                <a:gd name="T69" fmla="*/ 45 h 420"/>
                <a:gd name="T70" fmla="*/ 45 w 420"/>
                <a:gd name="T71" fmla="*/ 210 h 420"/>
                <a:gd name="T72" fmla="*/ 210 w 420"/>
                <a:gd name="T73" fmla="*/ 375 h 420"/>
                <a:gd name="T74" fmla="*/ 375 w 420"/>
                <a:gd name="T75" fmla="*/ 21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20" h="420">
                  <a:moveTo>
                    <a:pt x="420" y="182"/>
                  </a:moveTo>
                  <a:cubicBezTo>
                    <a:pt x="420" y="239"/>
                    <a:pt x="420" y="239"/>
                    <a:pt x="420" y="239"/>
                  </a:cubicBezTo>
                  <a:cubicBezTo>
                    <a:pt x="389" y="239"/>
                    <a:pt x="389" y="239"/>
                    <a:pt x="389" y="239"/>
                  </a:cubicBezTo>
                  <a:cubicBezTo>
                    <a:pt x="385" y="268"/>
                    <a:pt x="374" y="294"/>
                    <a:pt x="357" y="317"/>
                  </a:cubicBezTo>
                  <a:cubicBezTo>
                    <a:pt x="379" y="339"/>
                    <a:pt x="379" y="339"/>
                    <a:pt x="379" y="339"/>
                  </a:cubicBezTo>
                  <a:cubicBezTo>
                    <a:pt x="339" y="379"/>
                    <a:pt x="339" y="379"/>
                    <a:pt x="339" y="379"/>
                  </a:cubicBezTo>
                  <a:cubicBezTo>
                    <a:pt x="317" y="357"/>
                    <a:pt x="317" y="357"/>
                    <a:pt x="317" y="357"/>
                  </a:cubicBezTo>
                  <a:cubicBezTo>
                    <a:pt x="294" y="374"/>
                    <a:pt x="268" y="385"/>
                    <a:pt x="239" y="389"/>
                  </a:cubicBezTo>
                  <a:cubicBezTo>
                    <a:pt x="239" y="420"/>
                    <a:pt x="239" y="420"/>
                    <a:pt x="239" y="420"/>
                  </a:cubicBezTo>
                  <a:cubicBezTo>
                    <a:pt x="181" y="420"/>
                    <a:pt x="181" y="420"/>
                    <a:pt x="181" y="420"/>
                  </a:cubicBezTo>
                  <a:cubicBezTo>
                    <a:pt x="181" y="389"/>
                    <a:pt x="181" y="389"/>
                    <a:pt x="181" y="389"/>
                  </a:cubicBezTo>
                  <a:cubicBezTo>
                    <a:pt x="153" y="385"/>
                    <a:pt x="126" y="374"/>
                    <a:pt x="104" y="357"/>
                  </a:cubicBezTo>
                  <a:cubicBezTo>
                    <a:pt x="82" y="379"/>
                    <a:pt x="82" y="379"/>
                    <a:pt x="82" y="379"/>
                  </a:cubicBezTo>
                  <a:cubicBezTo>
                    <a:pt x="41" y="339"/>
                    <a:pt x="41" y="339"/>
                    <a:pt x="41" y="339"/>
                  </a:cubicBezTo>
                  <a:cubicBezTo>
                    <a:pt x="63" y="317"/>
                    <a:pt x="63" y="317"/>
                    <a:pt x="63" y="317"/>
                  </a:cubicBezTo>
                  <a:cubicBezTo>
                    <a:pt x="47" y="294"/>
                    <a:pt x="36" y="268"/>
                    <a:pt x="31" y="239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0" y="182"/>
                    <a:pt x="0" y="182"/>
                    <a:pt x="0" y="182"/>
                  </a:cubicBezTo>
                  <a:cubicBezTo>
                    <a:pt x="31" y="182"/>
                    <a:pt x="31" y="182"/>
                    <a:pt x="31" y="182"/>
                  </a:cubicBezTo>
                  <a:cubicBezTo>
                    <a:pt x="36" y="153"/>
                    <a:pt x="47" y="126"/>
                    <a:pt x="63" y="104"/>
                  </a:cubicBezTo>
                  <a:cubicBezTo>
                    <a:pt x="41" y="82"/>
                    <a:pt x="41" y="82"/>
                    <a:pt x="41" y="82"/>
                  </a:cubicBezTo>
                  <a:cubicBezTo>
                    <a:pt x="82" y="41"/>
                    <a:pt x="82" y="41"/>
                    <a:pt x="82" y="41"/>
                  </a:cubicBezTo>
                  <a:cubicBezTo>
                    <a:pt x="104" y="63"/>
                    <a:pt x="104" y="63"/>
                    <a:pt x="104" y="63"/>
                  </a:cubicBezTo>
                  <a:cubicBezTo>
                    <a:pt x="126" y="47"/>
                    <a:pt x="153" y="36"/>
                    <a:pt x="181" y="31"/>
                  </a:cubicBezTo>
                  <a:cubicBezTo>
                    <a:pt x="181" y="0"/>
                    <a:pt x="181" y="0"/>
                    <a:pt x="181" y="0"/>
                  </a:cubicBezTo>
                  <a:cubicBezTo>
                    <a:pt x="239" y="0"/>
                    <a:pt x="239" y="0"/>
                    <a:pt x="239" y="0"/>
                  </a:cubicBezTo>
                  <a:cubicBezTo>
                    <a:pt x="239" y="31"/>
                    <a:pt x="239" y="31"/>
                    <a:pt x="239" y="31"/>
                  </a:cubicBezTo>
                  <a:cubicBezTo>
                    <a:pt x="268" y="36"/>
                    <a:pt x="294" y="47"/>
                    <a:pt x="317" y="63"/>
                  </a:cubicBezTo>
                  <a:cubicBezTo>
                    <a:pt x="338" y="41"/>
                    <a:pt x="338" y="41"/>
                    <a:pt x="338" y="41"/>
                  </a:cubicBezTo>
                  <a:cubicBezTo>
                    <a:pt x="379" y="82"/>
                    <a:pt x="379" y="82"/>
                    <a:pt x="379" y="82"/>
                  </a:cubicBezTo>
                  <a:cubicBezTo>
                    <a:pt x="357" y="104"/>
                    <a:pt x="357" y="104"/>
                    <a:pt x="357" y="104"/>
                  </a:cubicBezTo>
                  <a:cubicBezTo>
                    <a:pt x="373" y="126"/>
                    <a:pt x="385" y="153"/>
                    <a:pt x="389" y="182"/>
                  </a:cubicBezTo>
                  <a:lnTo>
                    <a:pt x="420" y="182"/>
                  </a:lnTo>
                  <a:close/>
                  <a:moveTo>
                    <a:pt x="375" y="210"/>
                  </a:moveTo>
                  <a:cubicBezTo>
                    <a:pt x="375" y="119"/>
                    <a:pt x="301" y="45"/>
                    <a:pt x="210" y="45"/>
                  </a:cubicBezTo>
                  <a:cubicBezTo>
                    <a:pt x="119" y="45"/>
                    <a:pt x="45" y="119"/>
                    <a:pt x="45" y="210"/>
                  </a:cubicBezTo>
                  <a:cubicBezTo>
                    <a:pt x="45" y="301"/>
                    <a:pt x="119" y="375"/>
                    <a:pt x="210" y="375"/>
                  </a:cubicBezTo>
                  <a:cubicBezTo>
                    <a:pt x="301" y="375"/>
                    <a:pt x="375" y="301"/>
                    <a:pt x="375" y="2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9" name="Freeform 173"/>
            <p:cNvSpPr/>
            <p:nvPr/>
          </p:nvSpPr>
          <p:spPr bwMode="auto">
            <a:xfrm>
              <a:off x="4876800" y="3646488"/>
              <a:ext cx="390525" cy="436563"/>
            </a:xfrm>
            <a:custGeom>
              <a:avLst/>
              <a:gdLst>
                <a:gd name="T0" fmla="*/ 104 w 104"/>
                <a:gd name="T1" fmla="*/ 46 h 116"/>
                <a:gd name="T2" fmla="*/ 104 w 104"/>
                <a:gd name="T3" fmla="*/ 116 h 116"/>
                <a:gd name="T4" fmla="*/ 8 w 104"/>
                <a:gd name="T5" fmla="*/ 116 h 116"/>
                <a:gd name="T6" fmla="*/ 19 w 104"/>
                <a:gd name="T7" fmla="*/ 99 h 116"/>
                <a:gd name="T8" fmla="*/ 0 w 104"/>
                <a:gd name="T9" fmla="*/ 30 h 116"/>
                <a:gd name="T10" fmla="*/ 45 w 104"/>
                <a:gd name="T11" fmla="*/ 0 h 116"/>
                <a:gd name="T12" fmla="*/ 104 w 104"/>
                <a:gd name="T13" fmla="*/ 4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4" h="116">
                  <a:moveTo>
                    <a:pt x="104" y="46"/>
                  </a:moveTo>
                  <a:cubicBezTo>
                    <a:pt x="104" y="94"/>
                    <a:pt x="104" y="116"/>
                    <a:pt x="104" y="116"/>
                  </a:cubicBezTo>
                  <a:cubicBezTo>
                    <a:pt x="8" y="116"/>
                    <a:pt x="8" y="116"/>
                    <a:pt x="8" y="116"/>
                  </a:cubicBezTo>
                  <a:cubicBezTo>
                    <a:pt x="19" y="99"/>
                    <a:pt x="19" y="99"/>
                    <a:pt x="19" y="99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20" y="29"/>
                    <a:pt x="37" y="17"/>
                    <a:pt x="45" y="0"/>
                  </a:cubicBezTo>
                  <a:cubicBezTo>
                    <a:pt x="74" y="7"/>
                    <a:pt x="104" y="21"/>
                    <a:pt x="104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0" name="Freeform 174"/>
            <p:cNvSpPr>
              <a:spLocks noEditPoints="1"/>
            </p:cNvSpPr>
            <p:nvPr/>
          </p:nvSpPr>
          <p:spPr bwMode="auto">
            <a:xfrm>
              <a:off x="4632325" y="3217863"/>
              <a:ext cx="450850" cy="455613"/>
            </a:xfrm>
            <a:custGeom>
              <a:avLst/>
              <a:gdLst>
                <a:gd name="T0" fmla="*/ 71 w 120"/>
                <a:gd name="T1" fmla="*/ 102 h 121"/>
                <a:gd name="T2" fmla="*/ 110 w 120"/>
                <a:gd name="T3" fmla="*/ 58 h 121"/>
                <a:gd name="T4" fmla="*/ 93 w 120"/>
                <a:gd name="T5" fmla="*/ 24 h 121"/>
                <a:gd name="T6" fmla="*/ 98 w 120"/>
                <a:gd name="T7" fmla="*/ 48 h 121"/>
                <a:gd name="T8" fmla="*/ 71 w 120"/>
                <a:gd name="T9" fmla="*/ 102 h 121"/>
                <a:gd name="T10" fmla="*/ 60 w 120"/>
                <a:gd name="T11" fmla="*/ 0 h 121"/>
                <a:gd name="T12" fmla="*/ 120 w 120"/>
                <a:gd name="T13" fmla="*/ 61 h 121"/>
                <a:gd name="T14" fmla="*/ 60 w 120"/>
                <a:gd name="T15" fmla="*/ 121 h 121"/>
                <a:gd name="T16" fmla="*/ 0 w 120"/>
                <a:gd name="T17" fmla="*/ 61 h 121"/>
                <a:gd name="T18" fmla="*/ 60 w 120"/>
                <a:gd name="T19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0" h="121">
                  <a:moveTo>
                    <a:pt x="71" y="102"/>
                  </a:moveTo>
                  <a:cubicBezTo>
                    <a:pt x="93" y="99"/>
                    <a:pt x="110" y="81"/>
                    <a:pt x="110" y="58"/>
                  </a:cubicBezTo>
                  <a:cubicBezTo>
                    <a:pt x="110" y="45"/>
                    <a:pt x="103" y="32"/>
                    <a:pt x="93" y="24"/>
                  </a:cubicBezTo>
                  <a:cubicBezTo>
                    <a:pt x="96" y="32"/>
                    <a:pt x="98" y="40"/>
                    <a:pt x="98" y="48"/>
                  </a:cubicBezTo>
                  <a:cubicBezTo>
                    <a:pt x="98" y="70"/>
                    <a:pt x="87" y="89"/>
                    <a:pt x="71" y="102"/>
                  </a:cubicBezTo>
                  <a:close/>
                  <a:moveTo>
                    <a:pt x="60" y="0"/>
                  </a:moveTo>
                  <a:cubicBezTo>
                    <a:pt x="93" y="0"/>
                    <a:pt x="120" y="27"/>
                    <a:pt x="120" y="61"/>
                  </a:cubicBezTo>
                  <a:cubicBezTo>
                    <a:pt x="120" y="94"/>
                    <a:pt x="93" y="121"/>
                    <a:pt x="60" y="121"/>
                  </a:cubicBezTo>
                  <a:cubicBezTo>
                    <a:pt x="27" y="121"/>
                    <a:pt x="0" y="94"/>
                    <a:pt x="0" y="61"/>
                  </a:cubicBezTo>
                  <a:cubicBezTo>
                    <a:pt x="0" y="27"/>
                    <a:pt x="27" y="0"/>
                    <a:pt x="6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1" name="Freeform 175"/>
            <p:cNvSpPr/>
            <p:nvPr/>
          </p:nvSpPr>
          <p:spPr bwMode="auto">
            <a:xfrm>
              <a:off x="4459288" y="3646488"/>
              <a:ext cx="387350" cy="436563"/>
            </a:xfrm>
            <a:custGeom>
              <a:avLst/>
              <a:gdLst>
                <a:gd name="T0" fmla="*/ 103 w 103"/>
                <a:gd name="T1" fmla="*/ 30 h 116"/>
                <a:gd name="T2" fmla="*/ 84 w 103"/>
                <a:gd name="T3" fmla="*/ 99 h 116"/>
                <a:gd name="T4" fmla="*/ 96 w 103"/>
                <a:gd name="T5" fmla="*/ 116 h 116"/>
                <a:gd name="T6" fmla="*/ 0 w 103"/>
                <a:gd name="T7" fmla="*/ 116 h 116"/>
                <a:gd name="T8" fmla="*/ 0 w 103"/>
                <a:gd name="T9" fmla="*/ 46 h 116"/>
                <a:gd name="T10" fmla="*/ 58 w 103"/>
                <a:gd name="T11" fmla="*/ 0 h 116"/>
                <a:gd name="T12" fmla="*/ 103 w 103"/>
                <a:gd name="T13" fmla="*/ 3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3" h="116">
                  <a:moveTo>
                    <a:pt x="103" y="30"/>
                  </a:moveTo>
                  <a:cubicBezTo>
                    <a:pt x="84" y="99"/>
                    <a:pt x="84" y="99"/>
                    <a:pt x="84" y="99"/>
                  </a:cubicBezTo>
                  <a:cubicBezTo>
                    <a:pt x="96" y="116"/>
                    <a:pt x="96" y="116"/>
                    <a:pt x="96" y="116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6"/>
                    <a:pt x="0" y="94"/>
                    <a:pt x="0" y="46"/>
                  </a:cubicBezTo>
                  <a:cubicBezTo>
                    <a:pt x="0" y="21"/>
                    <a:pt x="30" y="7"/>
                    <a:pt x="58" y="0"/>
                  </a:cubicBezTo>
                  <a:cubicBezTo>
                    <a:pt x="66" y="17"/>
                    <a:pt x="83" y="29"/>
                    <a:pt x="103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24" name="组合 323"/>
          <p:cNvGrpSpPr/>
          <p:nvPr/>
        </p:nvGrpSpPr>
        <p:grpSpPr>
          <a:xfrm>
            <a:off x="9106535" y="3216910"/>
            <a:ext cx="2847340" cy="389320"/>
            <a:chOff x="8873322" y="1821077"/>
            <a:chExt cx="2290515" cy="389320"/>
          </a:xfrm>
        </p:grpSpPr>
        <p:sp>
          <p:nvSpPr>
            <p:cNvPr id="323" name="矩形 322"/>
            <p:cNvSpPr/>
            <p:nvPr/>
          </p:nvSpPr>
          <p:spPr>
            <a:xfrm>
              <a:off x="8873322" y="1821077"/>
              <a:ext cx="2290515" cy="38932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298" name="文本框 53"/>
            <p:cNvSpPr txBox="1"/>
            <p:nvPr/>
          </p:nvSpPr>
          <p:spPr>
            <a:xfrm>
              <a:off x="8975557" y="1824252"/>
              <a:ext cx="2188210" cy="337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왜 난방에만 집중하나요?</a:t>
              </a:r>
            </a:p>
          </p:txBody>
        </p:sp>
      </p:grpSp>
      <p:pic>
        <p:nvPicPr>
          <p:cNvPr id="301" name="图片 300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52212" y="1247047"/>
            <a:ext cx="7047250" cy="4685217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0775950" y="332740"/>
            <a:ext cx="1177290" cy="368300"/>
          </a:xfrm>
          <a:prstGeom prst="rect">
            <a:avLst/>
          </a:prstGeom>
          <a:solidFill>
            <a:srgbClr val="C2C2C2"/>
          </a:solidFill>
        </p:spPr>
        <p:txBody>
          <a:bodyPr wrap="square" rtlCol="0">
            <a:spAutoFit/>
          </a:bodyPr>
          <a:lstStyle/>
          <a:p>
            <a:r>
              <a:rPr lang="en-US" altLang="zh-CN"/>
              <a:t>18 </a:t>
            </a:r>
            <a:r>
              <a:rPr lang="zh-CN" altLang="en-US"/>
              <a:t>페이지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198880" y="1501140"/>
            <a:ext cx="4240530" cy="4431030"/>
          </a:xfrm>
          <a:prstGeom prst="rect">
            <a:avLst/>
          </a:prstGeom>
          <a:solidFill>
            <a:srgbClr val="F3F3F3"/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 dirty="0"/>
              <a:t>왜 난방에 초점을 맞출까요?</a:t>
            </a:r>
          </a:p>
          <a:p>
            <a:endParaRPr lang="zh-CN" altLang="en-US" sz="2400" b="1" dirty="0"/>
          </a:p>
          <a:p>
            <a:r>
              <a:rPr lang="en-US" altLang="zh-CN" b="1" dirty="0"/>
              <a:t>·  </a:t>
            </a:r>
            <a:r>
              <a:rPr lang="en-US" altLang="zh-CN" dirty="0"/>
              <a:t> </a:t>
            </a:r>
            <a:r>
              <a:rPr lang="zh-CN" altLang="en-US" dirty="0"/>
              <a:t>캐나다에서는 주거용 에너지 사용의 </a:t>
            </a:r>
            <a:r>
              <a:rPr lang="en-US" altLang="zh-CN" dirty="0"/>
              <a:t>   </a:t>
            </a:r>
            <a:r>
              <a:rPr lang="zh-CN" altLang="en-US" dirty="0"/>
              <a:t>80%가 저온 난방용입니다.</a:t>
            </a:r>
          </a:p>
          <a:p>
            <a:r>
              <a:rPr lang="en-US" altLang="zh-CN" b="1" dirty="0">
                <a:sym typeface="+mn-ea"/>
              </a:rPr>
              <a:t>·   </a:t>
            </a:r>
            <a:r>
              <a:rPr lang="zh-CN" altLang="en-US" dirty="0"/>
              <a:t>주로 재생이 불가능하며 온실 가스 배출로 이어집니다.</a:t>
            </a:r>
          </a:p>
          <a:p>
            <a:endParaRPr lang="zh-CN" altLang="en-US" sz="2400" b="1" dirty="0"/>
          </a:p>
          <a:p>
            <a:r>
              <a:rPr lang="zh-CN" altLang="en-US" sz="2400" b="1" dirty="0"/>
              <a:t>왜 태양열 난방일까요?</a:t>
            </a:r>
          </a:p>
          <a:p>
            <a:endParaRPr lang="zh-CN" altLang="en-US" sz="2400" b="1" dirty="0"/>
          </a:p>
          <a:p>
            <a:r>
              <a:rPr lang="en-US" altLang="zh-CN" b="1" dirty="0">
                <a:sym typeface="+mn-ea"/>
              </a:rPr>
              <a:t>·   </a:t>
            </a:r>
            <a:r>
              <a:rPr lang="zh-CN" altLang="en-US" dirty="0"/>
              <a:t>EE 업그레이드는 비용이 더 많이 들고 가정용 EE가 증가함에 따라 에너지 절약량이 더 낮아집니다.</a:t>
            </a:r>
          </a:p>
          <a:p>
            <a:r>
              <a:rPr lang="en-US" altLang="zh-CN" b="1" dirty="0">
                <a:sym typeface="+mn-ea"/>
              </a:rPr>
              <a:t>·   </a:t>
            </a:r>
            <a:r>
              <a:rPr lang="zh-CN" altLang="en-US" dirty="0"/>
              <a:t>태양열 집열기는 저온의 열을 생산하는 데 매우 효율적입니다.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TextBox 278"/>
          <p:cNvSpPr txBox="1"/>
          <p:nvPr/>
        </p:nvSpPr>
        <p:spPr>
          <a:xfrm>
            <a:off x="1054735" y="188595"/>
            <a:ext cx="80435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왜 계절을 뛰어넘어 에너지 저장에 집중합니까?</a:t>
            </a: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43188" y="1412776"/>
            <a:ext cx="9514197" cy="4728882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0775950" y="332740"/>
            <a:ext cx="1177290" cy="368300"/>
          </a:xfrm>
          <a:prstGeom prst="rect">
            <a:avLst/>
          </a:prstGeom>
          <a:solidFill>
            <a:srgbClr val="C2C2C2"/>
          </a:solidFill>
        </p:spPr>
        <p:txBody>
          <a:bodyPr wrap="square" rtlCol="0">
            <a:spAutoFit/>
          </a:bodyPr>
          <a:lstStyle/>
          <a:p>
            <a:r>
              <a:rPr lang="en-US" altLang="zh-CN"/>
              <a:t>19 </a:t>
            </a:r>
            <a:r>
              <a:rPr lang="zh-CN" altLang="en-US"/>
              <a:t>페이지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486535" y="1052830"/>
            <a:ext cx="5254625" cy="5169535"/>
          </a:xfrm>
          <a:prstGeom prst="rect">
            <a:avLst/>
          </a:prstGeom>
          <a:solidFill>
            <a:srgbClr val="FBFBFB"/>
          </a:solidFill>
        </p:spPr>
        <p:txBody>
          <a:bodyPr wrap="square" rtlCol="0">
            <a:spAutoFit/>
          </a:bodyPr>
          <a:lstStyle/>
          <a:p>
            <a:endParaRPr lang="zh-CN" altLang="en-US" sz="2400" b="1"/>
          </a:p>
          <a:p>
            <a:r>
              <a:rPr lang="zh-CN" altLang="en-US" sz="2400" b="1"/>
              <a:t>계절별 스토리지를 선택해야 하는 이유는 무엇입니까?</a:t>
            </a:r>
          </a:p>
          <a:p>
            <a:endParaRPr lang="zh-CN" altLang="en-US" sz="2400" b="1"/>
          </a:p>
          <a:p>
            <a:r>
              <a:rPr lang="en-US" altLang="zh-CN" b="1">
                <a:sym typeface="+mn-ea"/>
              </a:rPr>
              <a:t>·  </a:t>
            </a:r>
            <a:r>
              <a:rPr lang="en-US" altLang="zh-CN">
                <a:sym typeface="+mn-ea"/>
              </a:rPr>
              <a:t> </a:t>
            </a:r>
            <a:r>
              <a:rPr lang="zh-CN" altLang="en-US"/>
              <a:t>태양 에너지의 이용 가능성과 난방 수요 사이에 불일치가 있습니다.</a:t>
            </a:r>
          </a:p>
          <a:p>
            <a:r>
              <a:rPr lang="en-US" altLang="zh-CN" b="1">
                <a:sym typeface="+mn-ea"/>
              </a:rPr>
              <a:t>·  </a:t>
            </a:r>
            <a:r>
              <a:rPr lang="en-US" altLang="zh-CN">
                <a:sym typeface="+mn-ea"/>
              </a:rPr>
              <a:t> </a:t>
            </a:r>
            <a:r>
              <a:rPr lang="zh-CN" altLang="en-US"/>
              <a:t>Drake Landing의 경우 연간 난방 부하의 60%는 연간 태양열 집열량의 16%와 함께 몇 달 동안 발생합니다.</a:t>
            </a:r>
          </a:p>
          <a:p>
            <a:r>
              <a:rPr lang="en-US" altLang="zh-CN" b="1">
                <a:sym typeface="+mn-ea"/>
              </a:rPr>
              <a:t>·  </a:t>
            </a:r>
            <a:r>
              <a:rPr lang="en-US" altLang="zh-CN">
                <a:sym typeface="+mn-ea"/>
              </a:rPr>
              <a:t> </a:t>
            </a:r>
            <a:r>
              <a:rPr lang="zh-CN" altLang="en-US"/>
              <a:t>단기 저장이 가능한 태양 난방 시스템은 캐나다에서 최대 40-50%의 태양 비율을 달성합니다.</a:t>
            </a:r>
          </a:p>
          <a:p>
            <a:r>
              <a:rPr lang="en-US" altLang="zh-CN" b="1">
                <a:sym typeface="+mn-ea"/>
              </a:rPr>
              <a:t>·  </a:t>
            </a:r>
            <a:r>
              <a:rPr lang="en-US" altLang="zh-CN">
                <a:sym typeface="+mn-ea"/>
              </a:rPr>
              <a:t> </a:t>
            </a:r>
            <a:r>
              <a:rPr lang="zh-CN" altLang="en-US"/>
              <a:t>계절별 저장 태양열 난방 시스템은 90-100%의 태양 비율을 달성합니다.</a:t>
            </a:r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3" cstate="screen"/>
          <a:stretch>
            <a:fillRect/>
          </a:stretch>
        </p:blipFill>
        <p:spPr bwMode="auto">
          <a:xfrm>
            <a:off x="-7317" y="1551040"/>
            <a:ext cx="12190410" cy="3036135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75000"/>
                </a:schemeClr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</p:pic>
      <p:sp>
        <p:nvSpPr>
          <p:cNvPr id="6" name="矩形 5"/>
          <p:cNvSpPr/>
          <p:nvPr/>
        </p:nvSpPr>
        <p:spPr>
          <a:xfrm>
            <a:off x="342405" y="5301208"/>
            <a:ext cx="16052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회사소개</a:t>
            </a:r>
          </a:p>
        </p:txBody>
      </p:sp>
      <p:sp>
        <p:nvSpPr>
          <p:cNvPr id="7" name="矩形 6"/>
          <p:cNvSpPr/>
          <p:nvPr/>
        </p:nvSpPr>
        <p:spPr>
          <a:xfrm>
            <a:off x="2768709" y="5301208"/>
            <a:ext cx="16687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PVT 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기술</a:t>
            </a:r>
          </a:p>
        </p:txBody>
      </p:sp>
      <p:sp>
        <p:nvSpPr>
          <p:cNvPr id="8" name="矩形 7"/>
          <p:cNvSpPr/>
          <p:nvPr/>
        </p:nvSpPr>
        <p:spPr>
          <a:xfrm>
            <a:off x="5292566" y="5301208"/>
            <a:ext cx="1605280" cy="9531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PVT </a:t>
            </a:r>
          </a:p>
          <a:p>
            <a:pPr lvl="0" algn="ctr"/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응용범위</a:t>
            </a:r>
          </a:p>
        </p:txBody>
      </p:sp>
      <p:sp>
        <p:nvSpPr>
          <p:cNvPr id="9" name="矩形 8"/>
          <p:cNvSpPr/>
          <p:nvPr/>
        </p:nvSpPr>
        <p:spPr>
          <a:xfrm>
            <a:off x="7319342" y="5301208"/>
            <a:ext cx="25202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최신 PVT 분산 구역 마이크로넷 사합일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592014" y="3928876"/>
            <a:ext cx="1297399" cy="1284485"/>
            <a:chOff x="1486694" y="2665507"/>
            <a:chExt cx="1297399" cy="1284485"/>
          </a:xfrm>
        </p:grpSpPr>
        <p:sp>
          <p:nvSpPr>
            <p:cNvPr id="11" name="Freeform 5"/>
            <p:cNvSpPr/>
            <p:nvPr/>
          </p:nvSpPr>
          <p:spPr bwMode="auto">
            <a:xfrm rot="5400000">
              <a:off x="1476182" y="2728182"/>
              <a:ext cx="1284485" cy="1159135"/>
            </a:xfrm>
            <a:custGeom>
              <a:avLst/>
              <a:gdLst>
                <a:gd name="T0" fmla="*/ 1136760 w 2740"/>
                <a:gd name="T1" fmla="*/ 1235640 h 2446"/>
                <a:gd name="T2" fmla="*/ 1086026 w 2740"/>
                <a:gd name="T3" fmla="*/ 1286347 h 2446"/>
                <a:gd name="T4" fmla="*/ 1013624 w 2740"/>
                <a:gd name="T5" fmla="*/ 1305028 h 2446"/>
                <a:gd name="T6" fmla="*/ 431239 w 2740"/>
                <a:gd name="T7" fmla="*/ 1305028 h 2446"/>
                <a:gd name="T8" fmla="*/ 362009 w 2740"/>
                <a:gd name="T9" fmla="*/ 1286347 h 2446"/>
                <a:gd name="T10" fmla="*/ 311274 w 2740"/>
                <a:gd name="T11" fmla="*/ 1235107 h 2446"/>
                <a:gd name="T12" fmla="*/ 19025 w 2740"/>
                <a:gd name="T13" fmla="*/ 723770 h 2446"/>
                <a:gd name="T14" fmla="*/ 0 w 2740"/>
                <a:gd name="T15" fmla="*/ 652781 h 2446"/>
                <a:gd name="T16" fmla="*/ 19025 w 2740"/>
                <a:gd name="T17" fmla="*/ 581258 h 2446"/>
                <a:gd name="T18" fmla="*/ 310218 w 2740"/>
                <a:gd name="T19" fmla="*/ 72057 h 2446"/>
                <a:gd name="T20" fmla="*/ 362009 w 2740"/>
                <a:gd name="T21" fmla="*/ 19749 h 2446"/>
                <a:gd name="T22" fmla="*/ 428068 w 2740"/>
                <a:gd name="T23" fmla="*/ 534 h 2446"/>
                <a:gd name="T24" fmla="*/ 1012567 w 2740"/>
                <a:gd name="T25" fmla="*/ 534 h 2446"/>
                <a:gd name="T26" fmla="*/ 1086026 w 2740"/>
                <a:gd name="T27" fmla="*/ 19749 h 2446"/>
                <a:gd name="T28" fmla="*/ 1136760 w 2740"/>
                <a:gd name="T29" fmla="*/ 70456 h 2446"/>
                <a:gd name="T30" fmla="*/ 1427952 w 2740"/>
                <a:gd name="T31" fmla="*/ 579657 h 2446"/>
                <a:gd name="T32" fmla="*/ 1448034 w 2740"/>
                <a:gd name="T33" fmla="*/ 652781 h 2446"/>
                <a:gd name="T34" fmla="*/ 1427423 w 2740"/>
                <a:gd name="T35" fmla="*/ 726439 h 2446"/>
                <a:gd name="T36" fmla="*/ 1136760 w 2740"/>
                <a:gd name="T37" fmla="*/ 1235640 h 24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40"/>
                <a:gd name="T58" fmla="*/ 0 h 2446"/>
                <a:gd name="T59" fmla="*/ 2740 w 2740"/>
                <a:gd name="T60" fmla="*/ 2446 h 24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4800" dirty="0"/>
            </a:p>
          </p:txBody>
        </p:sp>
        <p:sp>
          <p:nvSpPr>
            <p:cNvPr id="12" name="矩形 11"/>
            <p:cNvSpPr/>
            <p:nvPr/>
          </p:nvSpPr>
          <p:spPr>
            <a:xfrm>
              <a:off x="1486694" y="3047437"/>
              <a:ext cx="1297399" cy="43270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en-US" altLang="zh-CN" sz="4800" dirty="0"/>
                <a:t>01</a:t>
              </a:r>
              <a:endParaRPr lang="zh-CN" altLang="en-US" sz="4800" dirty="0"/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3005060" y="3925129"/>
            <a:ext cx="1297399" cy="1284485"/>
            <a:chOff x="4222998" y="2665507"/>
            <a:chExt cx="1297399" cy="1284485"/>
          </a:xfrm>
        </p:grpSpPr>
        <p:sp>
          <p:nvSpPr>
            <p:cNvPr id="14" name="Freeform 5"/>
            <p:cNvSpPr/>
            <p:nvPr/>
          </p:nvSpPr>
          <p:spPr bwMode="auto">
            <a:xfrm rot="5400000">
              <a:off x="4226425" y="2728182"/>
              <a:ext cx="1284485" cy="1159135"/>
            </a:xfrm>
            <a:custGeom>
              <a:avLst/>
              <a:gdLst>
                <a:gd name="T0" fmla="*/ 1136760 w 2740"/>
                <a:gd name="T1" fmla="*/ 1235640 h 2446"/>
                <a:gd name="T2" fmla="*/ 1086026 w 2740"/>
                <a:gd name="T3" fmla="*/ 1286347 h 2446"/>
                <a:gd name="T4" fmla="*/ 1013624 w 2740"/>
                <a:gd name="T5" fmla="*/ 1305028 h 2446"/>
                <a:gd name="T6" fmla="*/ 431239 w 2740"/>
                <a:gd name="T7" fmla="*/ 1305028 h 2446"/>
                <a:gd name="T8" fmla="*/ 362009 w 2740"/>
                <a:gd name="T9" fmla="*/ 1286347 h 2446"/>
                <a:gd name="T10" fmla="*/ 311274 w 2740"/>
                <a:gd name="T11" fmla="*/ 1235107 h 2446"/>
                <a:gd name="T12" fmla="*/ 19025 w 2740"/>
                <a:gd name="T13" fmla="*/ 723770 h 2446"/>
                <a:gd name="T14" fmla="*/ 0 w 2740"/>
                <a:gd name="T15" fmla="*/ 652781 h 2446"/>
                <a:gd name="T16" fmla="*/ 19025 w 2740"/>
                <a:gd name="T17" fmla="*/ 581258 h 2446"/>
                <a:gd name="T18" fmla="*/ 310218 w 2740"/>
                <a:gd name="T19" fmla="*/ 72057 h 2446"/>
                <a:gd name="T20" fmla="*/ 362009 w 2740"/>
                <a:gd name="T21" fmla="*/ 19749 h 2446"/>
                <a:gd name="T22" fmla="*/ 428068 w 2740"/>
                <a:gd name="T23" fmla="*/ 534 h 2446"/>
                <a:gd name="T24" fmla="*/ 1012567 w 2740"/>
                <a:gd name="T25" fmla="*/ 534 h 2446"/>
                <a:gd name="T26" fmla="*/ 1086026 w 2740"/>
                <a:gd name="T27" fmla="*/ 19749 h 2446"/>
                <a:gd name="T28" fmla="*/ 1136760 w 2740"/>
                <a:gd name="T29" fmla="*/ 70456 h 2446"/>
                <a:gd name="T30" fmla="*/ 1427952 w 2740"/>
                <a:gd name="T31" fmla="*/ 579657 h 2446"/>
                <a:gd name="T32" fmla="*/ 1448034 w 2740"/>
                <a:gd name="T33" fmla="*/ 652781 h 2446"/>
                <a:gd name="T34" fmla="*/ 1427423 w 2740"/>
                <a:gd name="T35" fmla="*/ 726439 h 2446"/>
                <a:gd name="T36" fmla="*/ 1136760 w 2740"/>
                <a:gd name="T37" fmla="*/ 1235640 h 24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40"/>
                <a:gd name="T58" fmla="*/ 0 h 2446"/>
                <a:gd name="T59" fmla="*/ 2740 w 2740"/>
                <a:gd name="T60" fmla="*/ 2446 h 24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4800" dirty="0"/>
            </a:p>
          </p:txBody>
        </p:sp>
        <p:sp>
          <p:nvSpPr>
            <p:cNvPr id="15" name="矩形 14"/>
            <p:cNvSpPr/>
            <p:nvPr/>
          </p:nvSpPr>
          <p:spPr>
            <a:xfrm>
              <a:off x="4222998" y="3078969"/>
              <a:ext cx="1297399" cy="43270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en-US" altLang="zh-CN" sz="4800" dirty="0"/>
                <a:t>02</a:t>
              </a:r>
              <a:endParaRPr lang="zh-CN" altLang="en-US" sz="4800" dirty="0"/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5418106" y="3919768"/>
            <a:ext cx="1297399" cy="1284485"/>
            <a:chOff x="6940252" y="2689493"/>
            <a:chExt cx="1297399" cy="1284485"/>
          </a:xfrm>
        </p:grpSpPr>
        <p:sp>
          <p:nvSpPr>
            <p:cNvPr id="17" name="Freeform 5"/>
            <p:cNvSpPr/>
            <p:nvPr/>
          </p:nvSpPr>
          <p:spPr bwMode="auto">
            <a:xfrm rot="5400000">
              <a:off x="6967655" y="2752168"/>
              <a:ext cx="1284485" cy="1159135"/>
            </a:xfrm>
            <a:custGeom>
              <a:avLst/>
              <a:gdLst>
                <a:gd name="T0" fmla="*/ 1136760 w 2740"/>
                <a:gd name="T1" fmla="*/ 1235640 h 2446"/>
                <a:gd name="T2" fmla="*/ 1086026 w 2740"/>
                <a:gd name="T3" fmla="*/ 1286347 h 2446"/>
                <a:gd name="T4" fmla="*/ 1013624 w 2740"/>
                <a:gd name="T5" fmla="*/ 1305028 h 2446"/>
                <a:gd name="T6" fmla="*/ 431239 w 2740"/>
                <a:gd name="T7" fmla="*/ 1305028 h 2446"/>
                <a:gd name="T8" fmla="*/ 362009 w 2740"/>
                <a:gd name="T9" fmla="*/ 1286347 h 2446"/>
                <a:gd name="T10" fmla="*/ 311274 w 2740"/>
                <a:gd name="T11" fmla="*/ 1235107 h 2446"/>
                <a:gd name="T12" fmla="*/ 19025 w 2740"/>
                <a:gd name="T13" fmla="*/ 723770 h 2446"/>
                <a:gd name="T14" fmla="*/ 0 w 2740"/>
                <a:gd name="T15" fmla="*/ 652781 h 2446"/>
                <a:gd name="T16" fmla="*/ 19025 w 2740"/>
                <a:gd name="T17" fmla="*/ 581258 h 2446"/>
                <a:gd name="T18" fmla="*/ 310218 w 2740"/>
                <a:gd name="T19" fmla="*/ 72057 h 2446"/>
                <a:gd name="T20" fmla="*/ 362009 w 2740"/>
                <a:gd name="T21" fmla="*/ 19749 h 2446"/>
                <a:gd name="T22" fmla="*/ 428068 w 2740"/>
                <a:gd name="T23" fmla="*/ 534 h 2446"/>
                <a:gd name="T24" fmla="*/ 1012567 w 2740"/>
                <a:gd name="T25" fmla="*/ 534 h 2446"/>
                <a:gd name="T26" fmla="*/ 1086026 w 2740"/>
                <a:gd name="T27" fmla="*/ 19749 h 2446"/>
                <a:gd name="T28" fmla="*/ 1136760 w 2740"/>
                <a:gd name="T29" fmla="*/ 70456 h 2446"/>
                <a:gd name="T30" fmla="*/ 1427952 w 2740"/>
                <a:gd name="T31" fmla="*/ 579657 h 2446"/>
                <a:gd name="T32" fmla="*/ 1448034 w 2740"/>
                <a:gd name="T33" fmla="*/ 652781 h 2446"/>
                <a:gd name="T34" fmla="*/ 1427423 w 2740"/>
                <a:gd name="T35" fmla="*/ 726439 h 2446"/>
                <a:gd name="T36" fmla="*/ 1136760 w 2740"/>
                <a:gd name="T37" fmla="*/ 1235640 h 24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40"/>
                <a:gd name="T58" fmla="*/ 0 h 2446"/>
                <a:gd name="T59" fmla="*/ 2740 w 2740"/>
                <a:gd name="T60" fmla="*/ 2446 h 24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4800" dirty="0"/>
            </a:p>
          </p:txBody>
        </p:sp>
        <p:sp>
          <p:nvSpPr>
            <p:cNvPr id="18" name="矩形 17"/>
            <p:cNvSpPr/>
            <p:nvPr/>
          </p:nvSpPr>
          <p:spPr>
            <a:xfrm>
              <a:off x="6940252" y="3087353"/>
              <a:ext cx="1297399" cy="43270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en-US" altLang="zh-CN" sz="4800" dirty="0"/>
                <a:t>03</a:t>
              </a:r>
              <a:endParaRPr lang="zh-CN" altLang="en-US" sz="4800" dirty="0"/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7831152" y="3919768"/>
            <a:ext cx="1297399" cy="1284485"/>
            <a:chOff x="9441482" y="2562069"/>
            <a:chExt cx="1297399" cy="1284485"/>
          </a:xfrm>
        </p:grpSpPr>
        <p:sp>
          <p:nvSpPr>
            <p:cNvPr id="20" name="Freeform 5"/>
            <p:cNvSpPr/>
            <p:nvPr/>
          </p:nvSpPr>
          <p:spPr bwMode="auto">
            <a:xfrm rot="5400000">
              <a:off x="9456528" y="2624744"/>
              <a:ext cx="1284485" cy="1159135"/>
            </a:xfrm>
            <a:custGeom>
              <a:avLst/>
              <a:gdLst>
                <a:gd name="T0" fmla="*/ 1136760 w 2740"/>
                <a:gd name="T1" fmla="*/ 1235640 h 2446"/>
                <a:gd name="T2" fmla="*/ 1086026 w 2740"/>
                <a:gd name="T3" fmla="*/ 1286347 h 2446"/>
                <a:gd name="T4" fmla="*/ 1013624 w 2740"/>
                <a:gd name="T5" fmla="*/ 1305028 h 2446"/>
                <a:gd name="T6" fmla="*/ 431239 w 2740"/>
                <a:gd name="T7" fmla="*/ 1305028 h 2446"/>
                <a:gd name="T8" fmla="*/ 362009 w 2740"/>
                <a:gd name="T9" fmla="*/ 1286347 h 2446"/>
                <a:gd name="T10" fmla="*/ 311274 w 2740"/>
                <a:gd name="T11" fmla="*/ 1235107 h 2446"/>
                <a:gd name="T12" fmla="*/ 19025 w 2740"/>
                <a:gd name="T13" fmla="*/ 723770 h 2446"/>
                <a:gd name="T14" fmla="*/ 0 w 2740"/>
                <a:gd name="T15" fmla="*/ 652781 h 2446"/>
                <a:gd name="T16" fmla="*/ 19025 w 2740"/>
                <a:gd name="T17" fmla="*/ 581258 h 2446"/>
                <a:gd name="T18" fmla="*/ 310218 w 2740"/>
                <a:gd name="T19" fmla="*/ 72057 h 2446"/>
                <a:gd name="T20" fmla="*/ 362009 w 2740"/>
                <a:gd name="T21" fmla="*/ 19749 h 2446"/>
                <a:gd name="T22" fmla="*/ 428068 w 2740"/>
                <a:gd name="T23" fmla="*/ 534 h 2446"/>
                <a:gd name="T24" fmla="*/ 1012567 w 2740"/>
                <a:gd name="T25" fmla="*/ 534 h 2446"/>
                <a:gd name="T26" fmla="*/ 1086026 w 2740"/>
                <a:gd name="T27" fmla="*/ 19749 h 2446"/>
                <a:gd name="T28" fmla="*/ 1136760 w 2740"/>
                <a:gd name="T29" fmla="*/ 70456 h 2446"/>
                <a:gd name="T30" fmla="*/ 1427952 w 2740"/>
                <a:gd name="T31" fmla="*/ 579657 h 2446"/>
                <a:gd name="T32" fmla="*/ 1448034 w 2740"/>
                <a:gd name="T33" fmla="*/ 652781 h 2446"/>
                <a:gd name="T34" fmla="*/ 1427423 w 2740"/>
                <a:gd name="T35" fmla="*/ 726439 h 2446"/>
                <a:gd name="T36" fmla="*/ 1136760 w 2740"/>
                <a:gd name="T37" fmla="*/ 1235640 h 24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40"/>
                <a:gd name="T58" fmla="*/ 0 h 2446"/>
                <a:gd name="T59" fmla="*/ 2740 w 2740"/>
                <a:gd name="T60" fmla="*/ 2446 h 24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4800" dirty="0"/>
            </a:p>
          </p:txBody>
        </p:sp>
        <p:sp>
          <p:nvSpPr>
            <p:cNvPr id="21" name="矩形 20"/>
            <p:cNvSpPr/>
            <p:nvPr/>
          </p:nvSpPr>
          <p:spPr>
            <a:xfrm>
              <a:off x="9441482" y="2996952"/>
              <a:ext cx="1297399" cy="43270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en-US" altLang="zh-CN" sz="4800" dirty="0"/>
                <a:t>04</a:t>
              </a:r>
              <a:endParaRPr lang="zh-CN" altLang="en-US" sz="4800" dirty="0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0" y="908720"/>
            <a:ext cx="6840760" cy="1284643"/>
            <a:chOff x="0" y="908720"/>
            <a:chExt cx="6840760" cy="1284643"/>
          </a:xfrm>
        </p:grpSpPr>
        <p:sp>
          <p:nvSpPr>
            <p:cNvPr id="28" name="流程图: 决策 27"/>
            <p:cNvSpPr/>
            <p:nvPr/>
          </p:nvSpPr>
          <p:spPr>
            <a:xfrm flipV="1">
              <a:off x="0" y="908720"/>
              <a:ext cx="6840760" cy="1284643"/>
            </a:xfrm>
            <a:prstGeom prst="flowChartDecision">
              <a:avLst/>
            </a:pr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1635681" y="1648386"/>
              <a:ext cx="3682058" cy="30777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——CONTENTS——</a:t>
              </a:r>
              <a:endPara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文本框 3"/>
            <p:cNvSpPr txBox="1"/>
            <p:nvPr/>
          </p:nvSpPr>
          <p:spPr>
            <a:xfrm>
              <a:off x="2644315" y="1052621"/>
              <a:ext cx="1800200" cy="64516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b="1" spc="600" dirty="0">
                  <a:solidFill>
                    <a:schemeClr val="bg1"/>
                  </a:solidFill>
                  <a:latin typeface="Arial Black" panose="020B0A04020102020204" pitchFamily="34" charset="0"/>
                  <a:ea typeface="微软雅黑" panose="020B0503020204020204" pitchFamily="34" charset="-122"/>
                </a:rPr>
                <a:t>목록</a:t>
              </a:r>
            </a:p>
          </p:txBody>
        </p:sp>
      </p:grpSp>
      <p:sp>
        <p:nvSpPr>
          <p:cNvPr id="23" name="矩形 22"/>
          <p:cNvSpPr/>
          <p:nvPr/>
        </p:nvSpPr>
        <p:spPr>
          <a:xfrm>
            <a:off x="10060305" y="5300980"/>
            <a:ext cx="1899285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에너지</a:t>
            </a:r>
          </a:p>
          <a:p>
            <a:pPr lvl="0" algn="ctr"/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절약 상황</a:t>
            </a:r>
          </a:p>
        </p:txBody>
      </p:sp>
      <p:grpSp>
        <p:nvGrpSpPr>
          <p:cNvPr id="24" name="组合 23"/>
          <p:cNvGrpSpPr/>
          <p:nvPr/>
        </p:nvGrpSpPr>
        <p:grpSpPr>
          <a:xfrm>
            <a:off x="10244199" y="3919768"/>
            <a:ext cx="1297399" cy="1284485"/>
            <a:chOff x="9441482" y="2562069"/>
            <a:chExt cx="1297399" cy="1284485"/>
          </a:xfrm>
        </p:grpSpPr>
        <p:sp>
          <p:nvSpPr>
            <p:cNvPr id="25" name="Freeform 5"/>
            <p:cNvSpPr/>
            <p:nvPr/>
          </p:nvSpPr>
          <p:spPr bwMode="auto">
            <a:xfrm rot="5400000">
              <a:off x="9456528" y="2624744"/>
              <a:ext cx="1284485" cy="1159135"/>
            </a:xfrm>
            <a:custGeom>
              <a:avLst/>
              <a:gdLst>
                <a:gd name="T0" fmla="*/ 1136760 w 2740"/>
                <a:gd name="T1" fmla="*/ 1235640 h 2446"/>
                <a:gd name="T2" fmla="*/ 1086026 w 2740"/>
                <a:gd name="T3" fmla="*/ 1286347 h 2446"/>
                <a:gd name="T4" fmla="*/ 1013624 w 2740"/>
                <a:gd name="T5" fmla="*/ 1305028 h 2446"/>
                <a:gd name="T6" fmla="*/ 431239 w 2740"/>
                <a:gd name="T7" fmla="*/ 1305028 h 2446"/>
                <a:gd name="T8" fmla="*/ 362009 w 2740"/>
                <a:gd name="T9" fmla="*/ 1286347 h 2446"/>
                <a:gd name="T10" fmla="*/ 311274 w 2740"/>
                <a:gd name="T11" fmla="*/ 1235107 h 2446"/>
                <a:gd name="T12" fmla="*/ 19025 w 2740"/>
                <a:gd name="T13" fmla="*/ 723770 h 2446"/>
                <a:gd name="T14" fmla="*/ 0 w 2740"/>
                <a:gd name="T15" fmla="*/ 652781 h 2446"/>
                <a:gd name="T16" fmla="*/ 19025 w 2740"/>
                <a:gd name="T17" fmla="*/ 581258 h 2446"/>
                <a:gd name="T18" fmla="*/ 310218 w 2740"/>
                <a:gd name="T19" fmla="*/ 72057 h 2446"/>
                <a:gd name="T20" fmla="*/ 362009 w 2740"/>
                <a:gd name="T21" fmla="*/ 19749 h 2446"/>
                <a:gd name="T22" fmla="*/ 428068 w 2740"/>
                <a:gd name="T23" fmla="*/ 534 h 2446"/>
                <a:gd name="T24" fmla="*/ 1012567 w 2740"/>
                <a:gd name="T25" fmla="*/ 534 h 2446"/>
                <a:gd name="T26" fmla="*/ 1086026 w 2740"/>
                <a:gd name="T27" fmla="*/ 19749 h 2446"/>
                <a:gd name="T28" fmla="*/ 1136760 w 2740"/>
                <a:gd name="T29" fmla="*/ 70456 h 2446"/>
                <a:gd name="T30" fmla="*/ 1427952 w 2740"/>
                <a:gd name="T31" fmla="*/ 579657 h 2446"/>
                <a:gd name="T32" fmla="*/ 1448034 w 2740"/>
                <a:gd name="T33" fmla="*/ 652781 h 2446"/>
                <a:gd name="T34" fmla="*/ 1427423 w 2740"/>
                <a:gd name="T35" fmla="*/ 726439 h 2446"/>
                <a:gd name="T36" fmla="*/ 1136760 w 2740"/>
                <a:gd name="T37" fmla="*/ 1235640 h 24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40"/>
                <a:gd name="T58" fmla="*/ 0 h 2446"/>
                <a:gd name="T59" fmla="*/ 2740 w 2740"/>
                <a:gd name="T60" fmla="*/ 2446 h 24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4800" dirty="0"/>
            </a:p>
          </p:txBody>
        </p:sp>
        <p:sp>
          <p:nvSpPr>
            <p:cNvPr id="26" name="矩形 25"/>
            <p:cNvSpPr/>
            <p:nvPr/>
          </p:nvSpPr>
          <p:spPr>
            <a:xfrm>
              <a:off x="9441482" y="2996952"/>
              <a:ext cx="1297399" cy="43270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en-US" altLang="zh-CN" sz="4800" dirty="0"/>
                <a:t>05</a:t>
              </a:r>
              <a:endParaRPr lang="zh-CN" altLang="en-US" sz="4800" dirty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750"/>
                            </p:stCondLst>
                            <p:childTnLst>
                              <p:par>
                                <p:cTn id="3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750"/>
                            </p:stCondLst>
                            <p:childTnLst>
                              <p:par>
                                <p:cTn id="4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300"/>
                            </p:stCondLst>
                            <p:childTnLst>
                              <p:par>
                                <p:cTn id="5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8325228" y="6621323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优秀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Word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www.1ppt.com/word/              Excel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www.1ppt.com/excel/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资料下载：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www.1ppt.com/ziliao/     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范文下载：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www.1ppt.com/fanwen/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试卷下载：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www.1ppt.com/shiti/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教案下载：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www.1ppt.com/jiaoan/  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endParaRPr kumimoji="0" lang="zh-CN" altLang="en-US" sz="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 bwMode="auto">
          <a:xfrm>
            <a:off x="-3175" y="4362044"/>
            <a:ext cx="12199938" cy="250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screen"/>
          <a:stretch>
            <a:fillRect/>
          </a:stretch>
        </p:blipFill>
        <p:spPr bwMode="auto">
          <a:xfrm>
            <a:off x="-7317" y="-10667"/>
            <a:ext cx="12190410" cy="4372711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75000"/>
                </a:schemeClr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</p:pic>
      <p:sp>
        <p:nvSpPr>
          <p:cNvPr id="5" name="文本框 3"/>
          <p:cNvSpPr txBox="1"/>
          <p:nvPr/>
        </p:nvSpPr>
        <p:spPr>
          <a:xfrm>
            <a:off x="190500" y="4773930"/>
            <a:ext cx="8598535" cy="9220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5400" b="1" kern="2200" spc="600" dirty="0"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44000">
                      <a:srgbClr val="0070C0">
                        <a:shade val="67500"/>
                        <a:satMod val="115000"/>
                      </a:srgbClr>
                    </a:gs>
                    <a:gs pos="75000">
                      <a:srgbClr val="00B0F0"/>
                    </a:gs>
                    <a:gs pos="56000">
                      <a:srgbClr val="0070C0">
                        <a:shade val="100000"/>
                        <a:satMod val="115000"/>
                      </a:srgbClr>
                    </a:gs>
                  </a:gsLst>
                  <a:lin ang="18000000" scaled="0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들어주셔서 감사합니다</a:t>
            </a:r>
            <a:endParaRPr lang="en-US" altLang="zh-CN" sz="5400" b="1" kern="2200" spc="600" dirty="0">
              <a:gradFill flip="none" rotWithShape="1">
                <a:gsLst>
                  <a:gs pos="0">
                    <a:srgbClr val="0070C0">
                      <a:shade val="30000"/>
                      <a:satMod val="115000"/>
                    </a:srgbClr>
                  </a:gs>
                  <a:gs pos="44000">
                    <a:srgbClr val="0070C0">
                      <a:shade val="67500"/>
                      <a:satMod val="115000"/>
                    </a:srgbClr>
                  </a:gs>
                  <a:gs pos="75000">
                    <a:srgbClr val="00B0F0"/>
                  </a:gs>
                  <a:gs pos="56000">
                    <a:srgbClr val="0070C0">
                      <a:shade val="100000"/>
                      <a:satMod val="115000"/>
                    </a:srgbClr>
                  </a:gs>
                </a:gsLst>
                <a:lin ang="18000000" scaled="0"/>
                <a:tileRect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流程图: 决策 8"/>
          <p:cNvSpPr/>
          <p:nvPr/>
        </p:nvSpPr>
        <p:spPr>
          <a:xfrm>
            <a:off x="8903518" y="3112113"/>
            <a:ext cx="2549085" cy="2464116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流程图: 决策 10"/>
          <p:cNvSpPr/>
          <p:nvPr/>
        </p:nvSpPr>
        <p:spPr>
          <a:xfrm>
            <a:off x="7685671" y="4148920"/>
            <a:ext cx="412034" cy="398300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流程图: 决策 13"/>
          <p:cNvSpPr/>
          <p:nvPr/>
        </p:nvSpPr>
        <p:spPr>
          <a:xfrm>
            <a:off x="8083240" y="3958766"/>
            <a:ext cx="824069" cy="796600"/>
          </a:xfrm>
          <a:prstGeom prst="flowChartDecision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流程图: 决策 14"/>
          <p:cNvSpPr/>
          <p:nvPr/>
        </p:nvSpPr>
        <p:spPr>
          <a:xfrm>
            <a:off x="10525794" y="2924536"/>
            <a:ext cx="667662" cy="645407"/>
          </a:xfrm>
          <a:prstGeom prst="flowChartDecision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流程图: 决策 16"/>
          <p:cNvSpPr/>
          <p:nvPr/>
        </p:nvSpPr>
        <p:spPr>
          <a:xfrm>
            <a:off x="11393508" y="2800215"/>
            <a:ext cx="257216" cy="248642"/>
          </a:xfrm>
          <a:prstGeom prst="flowChartDecision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流程图: 决策 20"/>
          <p:cNvSpPr/>
          <p:nvPr/>
        </p:nvSpPr>
        <p:spPr>
          <a:xfrm>
            <a:off x="10943632" y="3122133"/>
            <a:ext cx="1156968" cy="1118403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45"/>
          <p:cNvSpPr txBox="1"/>
          <p:nvPr/>
        </p:nvSpPr>
        <p:spPr>
          <a:xfrm>
            <a:off x="1513556" y="5714839"/>
            <a:ext cx="48696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方正细圆简体" pitchFamily="2" charset="-122"/>
              </a:rPr>
              <a:t>Science and technology is the first productive force, </a:t>
            </a:r>
          </a:p>
          <a:p>
            <a:r>
              <a:rPr lang="en-US" altLang="zh-CN" sz="1100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方正细圆简体" pitchFamily="2" charset="-122"/>
              </a:rPr>
              <a:t>the people are the first resource</a:t>
            </a:r>
          </a:p>
        </p:txBody>
      </p:sp>
      <p:sp>
        <p:nvSpPr>
          <p:cNvPr id="23" name="流程图: 决策 22"/>
          <p:cNvSpPr/>
          <p:nvPr/>
        </p:nvSpPr>
        <p:spPr>
          <a:xfrm>
            <a:off x="11193456" y="4536909"/>
            <a:ext cx="667662" cy="645407"/>
          </a:xfrm>
          <a:prstGeom prst="flowChartDecision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800"/>
                            </p:stCondLst>
                            <p:childTnLst>
                              <p:par>
                                <p:cTn id="50" presetID="27" presetClass="emph" presetSubtype="0" repeatCount="300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2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7" presetClass="emph" presetSubtype="0" repeatCount="3000" fill="remove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375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7" dur="375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8" dur="375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375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7" presetClass="emph" presetSubtype="0" repeatCount="3000" fill="remove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4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5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7" presetClass="emph" presetSubtype="0" repeatCount="3000" fill="remove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0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1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6" presetClass="emph" presetSubtype="0" repeatCount="3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9" grpId="0" animBg="1"/>
      <p:bldP spid="9" grpId="1" animBg="1"/>
      <p:bldP spid="11" grpId="0" animBg="1"/>
      <p:bldP spid="11" grpId="1" animBg="1"/>
      <p:bldP spid="14" grpId="0" animBg="1"/>
      <p:bldP spid="14" grpId="1" animBg="1"/>
      <p:bldP spid="15" grpId="0" animBg="1"/>
      <p:bldP spid="15" grpId="1" animBg="1"/>
      <p:bldP spid="17" grpId="0" animBg="1"/>
      <p:bldP spid="17" grpId="1" animBg="1"/>
      <p:bldP spid="21" grpId="0" animBg="1"/>
      <p:bldP spid="20" grpId="0"/>
      <p:bldP spid="23" grpId="0" animBg="1"/>
      <p:bldP spid="2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 35"/>
          <p:cNvSpPr/>
          <p:nvPr/>
        </p:nvSpPr>
        <p:spPr>
          <a:xfrm>
            <a:off x="725015" y="-11878"/>
            <a:ext cx="5230367" cy="4431779"/>
          </a:xfrm>
          <a:prstGeom prst="rect">
            <a:avLst/>
          </a:prstGeom>
          <a:blipFill dpi="0" rotWithShape="1">
            <a:blip r:embed="rId3" cstate="screen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6959302" y="3563724"/>
            <a:ext cx="22840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accent5">
                    <a:lumMod val="50000"/>
                  </a:schemeClr>
                </a:solidFill>
              </a:rPr>
              <a:t>Company introduction</a:t>
            </a:r>
            <a:endParaRPr lang="zh-CN" alt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9306922" y="3709240"/>
            <a:ext cx="1252780" cy="113577"/>
            <a:chOff x="9306922" y="3016002"/>
            <a:chExt cx="1252780" cy="113577"/>
          </a:xfrm>
        </p:grpSpPr>
        <p:sp>
          <p:nvSpPr>
            <p:cNvPr id="25" name="矩形 24"/>
            <p:cNvSpPr/>
            <p:nvPr/>
          </p:nvSpPr>
          <p:spPr>
            <a:xfrm flipV="1">
              <a:off x="9306922" y="3016002"/>
              <a:ext cx="638991" cy="113577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 flipV="1">
              <a:off x="9920711" y="3016002"/>
              <a:ext cx="638991" cy="11357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25015" y="3649216"/>
            <a:ext cx="5230367" cy="1565126"/>
            <a:chOff x="725015" y="3649216"/>
            <a:chExt cx="5230367" cy="1565126"/>
          </a:xfrm>
        </p:grpSpPr>
        <p:sp>
          <p:nvSpPr>
            <p:cNvPr id="4" name="流程图: 决策 3"/>
            <p:cNvSpPr/>
            <p:nvPr/>
          </p:nvSpPr>
          <p:spPr>
            <a:xfrm flipV="1">
              <a:off x="725015" y="3649216"/>
              <a:ext cx="5230367" cy="1565126"/>
            </a:xfrm>
            <a:prstGeom prst="flowChartDecision">
              <a:avLst/>
            </a:pr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3"/>
            <p:cNvSpPr txBox="1"/>
            <p:nvPr/>
          </p:nvSpPr>
          <p:spPr>
            <a:xfrm>
              <a:off x="2691779" y="3717032"/>
              <a:ext cx="1296145" cy="76944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chemeClr val="bg1"/>
                  </a:solidFill>
                  <a:latin typeface="锐字荣光黑简1.0" pitchFamily="2" charset="-122"/>
                  <a:ea typeface="锐字荣光黑简1.0" pitchFamily="2" charset="-122"/>
                </a:rPr>
                <a:t>01</a:t>
              </a:r>
              <a:endParaRPr lang="zh-CN" altLang="en-US" sz="4400" b="1" dirty="0">
                <a:solidFill>
                  <a:schemeClr val="bg1"/>
                </a:solidFill>
                <a:latin typeface="锐字荣光黑简1.0" pitchFamily="2" charset="-122"/>
                <a:ea typeface="锐字荣光黑简1.0" pitchFamily="2" charset="-122"/>
              </a:endParaRPr>
            </a:p>
          </p:txBody>
        </p:sp>
        <p:sp>
          <p:nvSpPr>
            <p:cNvPr id="22" name="等腰三角形 21"/>
            <p:cNvSpPr/>
            <p:nvPr/>
          </p:nvSpPr>
          <p:spPr>
            <a:xfrm flipV="1">
              <a:off x="3161496" y="4793905"/>
              <a:ext cx="306359" cy="13240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3"/>
            <p:cNvSpPr txBox="1"/>
            <p:nvPr/>
          </p:nvSpPr>
          <p:spPr>
            <a:xfrm>
              <a:off x="2278782" y="4387416"/>
              <a:ext cx="2021717" cy="30777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——CONTENTS——</a:t>
              </a:r>
              <a:endPara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5" name="文本框 3"/>
          <p:cNvSpPr txBox="1"/>
          <p:nvPr/>
        </p:nvSpPr>
        <p:spPr>
          <a:xfrm>
            <a:off x="6672442" y="2394046"/>
            <a:ext cx="4186594" cy="119888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회사소개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4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850"/>
                            </p:stCondLst>
                            <p:childTnLst>
                              <p:par>
                                <p:cTn id="2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350"/>
                            </p:stCondLst>
                            <p:childTnLst>
                              <p:par>
                                <p:cTn id="3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23" grpId="0"/>
      <p:bldP spid="35" grpId="0" bldLvl="0" animBg="1"/>
      <p:bldP spid="35" grpId="1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流程图: 延期 2"/>
          <p:cNvSpPr/>
          <p:nvPr/>
        </p:nvSpPr>
        <p:spPr>
          <a:xfrm>
            <a:off x="5624367" y="1914120"/>
            <a:ext cx="2703087" cy="3456384"/>
          </a:xfrm>
          <a:prstGeom prst="flowChartDelay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90500" dist="1270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screen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20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5400000">
            <a:off x="3175211" y="3224771"/>
            <a:ext cx="5709727" cy="835083"/>
          </a:xfrm>
          <a:prstGeom prst="rect">
            <a:avLst/>
          </a:prstGeom>
        </p:spPr>
      </p:pic>
      <p:sp>
        <p:nvSpPr>
          <p:cNvPr id="4" name="流程图: 延期 3"/>
          <p:cNvSpPr/>
          <p:nvPr/>
        </p:nvSpPr>
        <p:spPr>
          <a:xfrm>
            <a:off x="8512316" y="1914120"/>
            <a:ext cx="2703087" cy="3456384"/>
          </a:xfrm>
          <a:prstGeom prst="flowChartDelay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90500" dist="1270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screen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20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5400000">
            <a:off x="6063160" y="3224771"/>
            <a:ext cx="5709727" cy="835083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054646" y="3275492"/>
            <a:ext cx="4248472" cy="2999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b="1" dirty="0"/>
              <a:t>광열연구 16년여, 광열시스템연구 6년여, 광열일체시스템연구 4년여, 중국 여러 발명특허를 획득하였으며, 가흥균우태양광은 규모화생산과 전체 광열시스템의 설계연구와 설치에 집중하여 국가 탄소중화, 탄소달봉에 벽돌과 기와를 더하였습니다.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1123315" y="2625725"/>
            <a:ext cx="3740150" cy="389339"/>
            <a:chOff x="8873322" y="1821077"/>
            <a:chExt cx="2290515" cy="389320"/>
          </a:xfrm>
        </p:grpSpPr>
        <p:sp>
          <p:nvSpPr>
            <p:cNvPr id="8" name="矩形 7"/>
            <p:cNvSpPr/>
            <p:nvPr/>
          </p:nvSpPr>
          <p:spPr>
            <a:xfrm>
              <a:off x="8873322" y="1821077"/>
              <a:ext cx="2290515" cy="38932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9" name="文本框 53"/>
            <p:cNvSpPr txBox="1"/>
            <p:nvPr/>
          </p:nvSpPr>
          <p:spPr>
            <a:xfrm>
              <a:off x="8975526" y="1824220"/>
              <a:ext cx="2022040" cy="3682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가흥균우신에너지 유한회사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123206" y="169476"/>
            <a:ext cx="201967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회사소개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10775950" y="332740"/>
            <a:ext cx="1177290" cy="368300"/>
          </a:xfrm>
          <a:prstGeom prst="rect">
            <a:avLst/>
          </a:prstGeom>
          <a:solidFill>
            <a:srgbClr val="C2C2C2"/>
          </a:solidFill>
        </p:spPr>
        <p:txBody>
          <a:bodyPr wrap="square" rtlCol="0">
            <a:spAutoFit/>
          </a:bodyPr>
          <a:lstStyle/>
          <a:p>
            <a:r>
              <a:rPr lang="zh-CN" altLang="en-US"/>
              <a:t>4</a:t>
            </a:r>
            <a:r>
              <a:rPr lang="en-US" altLang="zh-CN"/>
              <a:t> </a:t>
            </a:r>
            <a:r>
              <a:rPr lang="zh-CN" altLang="en-US"/>
              <a:t>페이지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 35"/>
          <p:cNvSpPr/>
          <p:nvPr/>
        </p:nvSpPr>
        <p:spPr>
          <a:xfrm>
            <a:off x="725015" y="-11878"/>
            <a:ext cx="5230367" cy="4431779"/>
          </a:xfrm>
          <a:prstGeom prst="rect">
            <a:avLst/>
          </a:prstGeom>
          <a:blipFill dpi="0" rotWithShape="1">
            <a:blip r:embed="rId3" cstate="screen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6959302" y="3563724"/>
            <a:ext cx="34528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accent5">
                    <a:lumMod val="50000"/>
                  </a:schemeClr>
                </a:solidFill>
              </a:rPr>
              <a:t>Photovoltaic/ thermal solar system</a:t>
            </a:r>
            <a:endParaRPr lang="zh-CN" alt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9446250" y="3938965"/>
            <a:ext cx="1252780" cy="113577"/>
            <a:chOff x="9306922" y="3016002"/>
            <a:chExt cx="1252780" cy="113577"/>
          </a:xfrm>
        </p:grpSpPr>
        <p:sp>
          <p:nvSpPr>
            <p:cNvPr id="25" name="矩形 24"/>
            <p:cNvSpPr/>
            <p:nvPr/>
          </p:nvSpPr>
          <p:spPr>
            <a:xfrm flipV="1">
              <a:off x="9306922" y="3016002"/>
              <a:ext cx="638991" cy="113577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 flipV="1">
              <a:off x="9920711" y="3016002"/>
              <a:ext cx="638991" cy="11357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25015" y="3649216"/>
            <a:ext cx="5230367" cy="1565126"/>
            <a:chOff x="725015" y="3649216"/>
            <a:chExt cx="5230367" cy="1565126"/>
          </a:xfrm>
        </p:grpSpPr>
        <p:sp>
          <p:nvSpPr>
            <p:cNvPr id="4" name="流程图: 决策 3"/>
            <p:cNvSpPr/>
            <p:nvPr/>
          </p:nvSpPr>
          <p:spPr>
            <a:xfrm flipV="1">
              <a:off x="725015" y="3649216"/>
              <a:ext cx="5230367" cy="1565126"/>
            </a:xfrm>
            <a:prstGeom prst="flowChartDecision">
              <a:avLst/>
            </a:pr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3"/>
            <p:cNvSpPr txBox="1"/>
            <p:nvPr/>
          </p:nvSpPr>
          <p:spPr>
            <a:xfrm>
              <a:off x="2691779" y="3717032"/>
              <a:ext cx="1296145" cy="76944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chemeClr val="bg1"/>
                  </a:solidFill>
                  <a:latin typeface="锐字荣光黑简1.0" pitchFamily="2" charset="-122"/>
                  <a:ea typeface="锐字荣光黑简1.0" pitchFamily="2" charset="-122"/>
                </a:rPr>
                <a:t>02</a:t>
              </a:r>
              <a:endParaRPr lang="zh-CN" altLang="en-US" sz="4400" b="1" dirty="0">
                <a:solidFill>
                  <a:schemeClr val="bg1"/>
                </a:solidFill>
                <a:latin typeface="锐字荣光黑简1.0" pitchFamily="2" charset="-122"/>
                <a:ea typeface="锐字荣光黑简1.0" pitchFamily="2" charset="-122"/>
              </a:endParaRPr>
            </a:p>
          </p:txBody>
        </p:sp>
        <p:sp>
          <p:nvSpPr>
            <p:cNvPr id="22" name="等腰三角形 21"/>
            <p:cNvSpPr/>
            <p:nvPr/>
          </p:nvSpPr>
          <p:spPr>
            <a:xfrm flipV="1">
              <a:off x="3161496" y="4793905"/>
              <a:ext cx="306359" cy="13240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3"/>
            <p:cNvSpPr txBox="1"/>
            <p:nvPr/>
          </p:nvSpPr>
          <p:spPr>
            <a:xfrm>
              <a:off x="2278782" y="4387416"/>
              <a:ext cx="2021717" cy="30777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——CONTENTS——</a:t>
              </a:r>
              <a:endPara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5" name="文本框 3"/>
          <p:cNvSpPr txBox="1"/>
          <p:nvPr/>
        </p:nvSpPr>
        <p:spPr>
          <a:xfrm>
            <a:off x="6672442" y="2394046"/>
            <a:ext cx="4186594" cy="119888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PVT </a:t>
            </a:r>
            <a:r>
              <a:rPr lang="zh-CN" altLang="en-US" sz="72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기술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4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50"/>
                            </p:stCondLst>
                            <p:childTnLst>
                              <p:par>
                                <p:cTn id="2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50"/>
                            </p:stCondLst>
                            <p:childTnLst>
                              <p:par>
                                <p:cTn id="3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23" grpId="0"/>
      <p:bldP spid="35" grpId="0" bldLvl="0" animBg="1"/>
      <p:bldP spid="35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26654" y="169476"/>
            <a:ext cx="25202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PVT </a:t>
            </a:r>
            <a:r>
              <a:rPr lang="zh-CN" altLang="en-US" sz="28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기술</a:t>
            </a:r>
          </a:p>
        </p:txBody>
      </p:sp>
      <p:sp>
        <p:nvSpPr>
          <p:cNvPr id="3" name="矩形 2"/>
          <p:cNvSpPr/>
          <p:nvPr/>
        </p:nvSpPr>
        <p:spPr>
          <a:xfrm>
            <a:off x="6298227" y="3662769"/>
            <a:ext cx="3037338" cy="2106613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bg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2638821" y="1472019"/>
            <a:ext cx="3103780" cy="2106613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bg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5"/>
          <p:cNvGrpSpPr/>
          <p:nvPr/>
        </p:nvGrpSpPr>
        <p:grpSpPr bwMode="auto">
          <a:xfrm>
            <a:off x="5471139" y="1510119"/>
            <a:ext cx="4872539" cy="2106613"/>
            <a:chOff x="5831780" y="1788244"/>
            <a:chExt cx="3895118" cy="1684286"/>
          </a:xfrm>
          <a:solidFill>
            <a:srgbClr val="09C989"/>
          </a:solidFill>
        </p:grpSpPr>
        <p:sp>
          <p:nvSpPr>
            <p:cNvPr id="6" name="Rectangle 1"/>
            <p:cNvSpPr/>
            <p:nvPr/>
          </p:nvSpPr>
          <p:spPr bwMode="auto">
            <a:xfrm>
              <a:off x="6075438" y="1788244"/>
              <a:ext cx="3651460" cy="1684286"/>
            </a:xfrm>
            <a:prstGeom prst="rect">
              <a:avLst/>
            </a:pr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/>
            </a:p>
          </p:txBody>
        </p:sp>
        <p:sp>
          <p:nvSpPr>
            <p:cNvPr id="7" name="等腰三角形 6"/>
            <p:cNvSpPr/>
            <p:nvPr/>
          </p:nvSpPr>
          <p:spPr>
            <a:xfrm rot="16200000">
              <a:off x="5812088" y="3002295"/>
              <a:ext cx="286849" cy="247465"/>
            </a:xfrm>
            <a:prstGeom prst="triangle">
              <a:avLst/>
            </a:pr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25"/>
          <p:cNvGrpSpPr/>
          <p:nvPr/>
        </p:nvGrpSpPr>
        <p:grpSpPr bwMode="auto">
          <a:xfrm>
            <a:off x="1342678" y="3624669"/>
            <a:ext cx="5246062" cy="2182813"/>
            <a:chOff x="5907365" y="1787673"/>
            <a:chExt cx="3905900" cy="1745210"/>
          </a:xfrm>
          <a:solidFill>
            <a:srgbClr val="05B32E"/>
          </a:solidFill>
        </p:grpSpPr>
        <p:sp>
          <p:nvSpPr>
            <p:cNvPr id="9" name="Rectangle 1"/>
            <p:cNvSpPr/>
            <p:nvPr/>
          </p:nvSpPr>
          <p:spPr bwMode="auto">
            <a:xfrm flipH="1">
              <a:off x="5907365" y="1787673"/>
              <a:ext cx="3663510" cy="1745210"/>
            </a:xfrm>
            <a:prstGeom prst="rect">
              <a:avLst/>
            </a:prstGeom>
            <a:gradFill flip="none" rotWithShape="1">
              <a:gsLst>
                <a:gs pos="0">
                  <a:srgbClr val="0070C0">
                    <a:shade val="30000"/>
                    <a:satMod val="115000"/>
                  </a:srgbClr>
                </a:gs>
                <a:gs pos="50000">
                  <a:srgbClr val="0070C0">
                    <a:shade val="67500"/>
                    <a:satMod val="115000"/>
                  </a:srgbClr>
                </a:gs>
                <a:gs pos="100000">
                  <a:srgbClr val="0070C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/>
            </a:p>
          </p:txBody>
        </p:sp>
        <p:sp>
          <p:nvSpPr>
            <p:cNvPr id="10" name="等腰三角形 9"/>
            <p:cNvSpPr/>
            <p:nvPr/>
          </p:nvSpPr>
          <p:spPr>
            <a:xfrm rot="5400000" flipH="1">
              <a:off x="9545474" y="3002357"/>
              <a:ext cx="288118" cy="247465"/>
            </a:xfrm>
            <a:prstGeom prst="triangle">
              <a:avLst/>
            </a:prstGeom>
            <a:gradFill flip="none" rotWithShape="1">
              <a:gsLst>
                <a:gs pos="0">
                  <a:srgbClr val="0070C0">
                    <a:shade val="30000"/>
                    <a:satMod val="115000"/>
                  </a:srgbClr>
                </a:gs>
                <a:gs pos="50000">
                  <a:srgbClr val="0070C0">
                    <a:shade val="67500"/>
                    <a:satMod val="115000"/>
                  </a:srgbClr>
                </a:gs>
                <a:gs pos="100000">
                  <a:srgbClr val="0070C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775939" y="1556663"/>
            <a:ext cx="4567739" cy="19027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PVT 기술은 태양광, 광열 일체형 열병합 공급의 한 기술입니다. 전통적인 태양광 패널은 태양광 패널로 100% 방사되며, 태양광 패널은 이 중 17-23% 정도의 에너지만 전기에너지로 변환하고 나머지 5%는 반사</a:t>
            </a:r>
            <a:r>
              <a:rPr lang="ko-KR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됩니</a:t>
            </a:r>
            <a:r>
              <a:rPr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다.나머지 65~70%정도의 태양에너지는 폐열의 형태로 재래식 태양광발전판에 흡수되어 발열되어 공기중에 방출되지만, 우리의 PVT 기술은 이 태양광 패널의 폐열을 최대한 흡수하여 순환펌프를 통해 물탱크에 저장하고, 히트펌프, 수원 히트펌프 등의 기술을 이용하여 더욱 정온하여 온수공급, 난방수요에 도달합니다.PVT 기술은 더 높은 전체 효율과 태양 스펙트럼을 더 잘 활용할 수 있도록 구현했습니다.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358673" y="3645024"/>
            <a:ext cx="4920505" cy="18794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PVT보드는 태양광 패널의 폐열을 흡수하면서 열을 식혀주는 역할을 해 패널 발전 판매량을 높여 연간 발전 판매량을 11% 정도, 여름에는 21%까지 끌어올릴 수 있습니다.</a:t>
            </a:r>
          </a:p>
          <a:p>
            <a:pPr>
              <a:lnSpc>
                <a:spcPct val="120000"/>
              </a:lnSpc>
            </a:pPr>
            <a:r>
              <a:rPr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실리콘 </a:t>
            </a:r>
            <a:r>
              <a:rPr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서포트</a:t>
            </a:r>
            <a:r>
              <a:rPr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와 같은 대부분의 태양광 발전 전지(예를 들면 실리카계 서포트)의 효율은 전지의 온도가 올라갈수록 떨어집니다.태양광 전지 온도가 1 켈빈 증가할 때마다 태양광 변환 효율이 0.2~0.5% 낮아진다는 사실이 입증됐습니다.</a:t>
            </a:r>
          </a:p>
        </p:txBody>
      </p:sp>
      <p:cxnSp>
        <p:nvCxnSpPr>
          <p:cNvPr id="15" name="直接连接符 14"/>
          <p:cNvCxnSpPr/>
          <p:nvPr/>
        </p:nvCxnSpPr>
        <p:spPr>
          <a:xfrm>
            <a:off x="6095206" y="3501008"/>
            <a:ext cx="401064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2134766" y="5733256"/>
            <a:ext cx="3272412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10775950" y="332740"/>
            <a:ext cx="1177290" cy="368300"/>
          </a:xfrm>
          <a:prstGeom prst="rect">
            <a:avLst/>
          </a:prstGeom>
          <a:solidFill>
            <a:srgbClr val="C2C2C2"/>
          </a:solidFill>
        </p:spPr>
        <p:txBody>
          <a:bodyPr wrap="square" rtlCol="0">
            <a:spAutoFit/>
          </a:bodyPr>
          <a:lstStyle/>
          <a:p>
            <a:r>
              <a:rPr lang="en-US" altLang="zh-CN"/>
              <a:t>6 </a:t>
            </a:r>
            <a:r>
              <a:rPr lang="zh-CN" altLang="en-US"/>
              <a:t>페이지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11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矩形 46"/>
          <p:cNvSpPr/>
          <p:nvPr/>
        </p:nvSpPr>
        <p:spPr>
          <a:xfrm>
            <a:off x="550590" y="5485757"/>
            <a:ext cx="11089232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sz="2000" b="1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태양광 패널은 온도가 적당한 경우에만 전기에너지로 충분히 바꿀 수 있습니다. 우리의 PVT 패널은 태양광 패널에 표면 온도를 낮춰주어 발전 효율을 높였습니다.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103164" y="169476"/>
            <a:ext cx="2664296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PVT </a:t>
            </a:r>
            <a:r>
              <a:rPr lang="zh-CN" altLang="en-US" sz="28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기술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" name="图片 16" descr="卡通人物&#10;&#10;中度可信度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312" y="1052736"/>
            <a:ext cx="7315781" cy="42180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0775950" y="332740"/>
            <a:ext cx="1177290" cy="368300"/>
          </a:xfrm>
          <a:prstGeom prst="rect">
            <a:avLst/>
          </a:prstGeom>
          <a:solidFill>
            <a:srgbClr val="C2C2C2"/>
          </a:solidFill>
        </p:spPr>
        <p:txBody>
          <a:bodyPr wrap="square" rtlCol="0">
            <a:spAutoFit/>
          </a:bodyPr>
          <a:lstStyle/>
          <a:p>
            <a:r>
              <a:rPr lang="en-US" altLang="zh-CN"/>
              <a:t>7 </a:t>
            </a:r>
            <a:r>
              <a:rPr lang="zh-CN" altLang="en-US"/>
              <a:t>페이지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/>
          <p:cNvSpPr txBox="1"/>
          <p:nvPr/>
        </p:nvSpPr>
        <p:spPr>
          <a:xfrm>
            <a:off x="1103164" y="169476"/>
            <a:ext cx="2664296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PVT </a:t>
            </a:r>
            <a:r>
              <a:rPr lang="zh-CN" altLang="en-US" sz="28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기술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90750" y="1772816"/>
            <a:ext cx="4911906" cy="455139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63358" y="1439688"/>
            <a:ext cx="2446917" cy="4855361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103164" y="940577"/>
            <a:ext cx="7315781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sz="2000" b="1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우리의</a:t>
            </a:r>
            <a:r>
              <a:rPr sz="2000" b="1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PVT 보드의 구조적인 설명도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0775950" y="332740"/>
            <a:ext cx="1177290" cy="368300"/>
          </a:xfrm>
          <a:prstGeom prst="rect">
            <a:avLst/>
          </a:prstGeom>
          <a:solidFill>
            <a:srgbClr val="C2C2C2"/>
          </a:solidFill>
        </p:spPr>
        <p:txBody>
          <a:bodyPr wrap="square" rtlCol="0">
            <a:spAutoFit/>
          </a:bodyPr>
          <a:lstStyle/>
          <a:p>
            <a:r>
              <a:rPr lang="en-US" altLang="zh-CN"/>
              <a:t>8 </a:t>
            </a:r>
            <a:r>
              <a:rPr lang="zh-CN" altLang="en-US"/>
              <a:t>페이지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/>
          <p:cNvSpPr txBox="1"/>
          <p:nvPr/>
        </p:nvSpPr>
        <p:spPr>
          <a:xfrm>
            <a:off x="1103164" y="169476"/>
            <a:ext cx="2664296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PVT </a:t>
            </a:r>
            <a:r>
              <a:rPr lang="zh-CN" altLang="en-US" sz="28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기술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 descr="电脑游戏的截图&#10;&#10;低可信度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014" y="1184683"/>
            <a:ext cx="9472386" cy="4914719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0775950" y="332740"/>
            <a:ext cx="1177290" cy="368300"/>
          </a:xfrm>
          <a:prstGeom prst="rect">
            <a:avLst/>
          </a:prstGeom>
          <a:solidFill>
            <a:srgbClr val="C2C2C2"/>
          </a:solidFill>
        </p:spPr>
        <p:txBody>
          <a:bodyPr wrap="square" rtlCol="0">
            <a:spAutoFit/>
          </a:bodyPr>
          <a:lstStyle/>
          <a:p>
            <a:r>
              <a:rPr lang="en-US" altLang="zh-CN"/>
              <a:t>9 </a:t>
            </a:r>
            <a:r>
              <a:rPr lang="zh-CN" altLang="en-US"/>
              <a:t>페이지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ZWQ1MzAyMWEwMjJkMDAxY2RjMDU1ZWQ0OGY3MWJjMDg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941</Words>
  <Application>Microsoft Office PowerPoint</Application>
  <PresentationFormat>自定义</PresentationFormat>
  <Paragraphs>153</Paragraphs>
  <Slides>20</Slides>
  <Notes>20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20</vt:i4>
      </vt:variant>
    </vt:vector>
  </HeadingPairs>
  <TitlesOfParts>
    <vt:vector size="28" baseType="lpstr">
      <vt:lpstr>锐字荣光黑简1.0</vt:lpstr>
      <vt:lpstr>微软雅黑</vt:lpstr>
      <vt:lpstr>Arial</vt:lpstr>
      <vt:lpstr>Arial Black</vt:lpstr>
      <vt:lpstr>Calibri</vt:lpstr>
      <vt:lpstr>Impact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第一PPT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公司简介</dc:title>
  <dc:creator>第一PPT</dc:creator>
  <cp:keywords>www.1ppt.com</cp:keywords>
  <dc:description>www.1ppt.com</dc:description>
  <cp:lastModifiedBy>li qianfei</cp:lastModifiedBy>
  <cp:revision>314</cp:revision>
  <dcterms:created xsi:type="dcterms:W3CDTF">2016-04-14T03:39:00Z</dcterms:created>
  <dcterms:modified xsi:type="dcterms:W3CDTF">2022-05-17T02:38:44Z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F4DA72B4E20C4859AFFE5B26AF406543</vt:lpwstr>
  </property>
  <property fmtid="{D5CDD505-2E9C-101B-9397-08002B2CF9AE}" pid="3" name="KSOProductBuildVer">
    <vt:lpwstr>2052-11.1.0.11636</vt:lpwstr>
  </property>
</Properties>
</file>