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283" r:id="rId3"/>
    <p:sldId id="286" r:id="rId4"/>
    <p:sldId id="284" r:id="rId5"/>
    <p:sldId id="325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289" r:id="rId20"/>
    <p:sldId id="340" r:id="rId21"/>
    <p:sldId id="323" r:id="rId22"/>
  </p:sldIdLst>
  <p:sldSz cx="12190413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pos="383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E5E5E5"/>
    <a:srgbClr val="19C3FF"/>
    <a:srgbClr val="00C0A9"/>
    <a:srgbClr val="00A1DA"/>
    <a:srgbClr val="FF6600"/>
    <a:srgbClr val="FFFFFF"/>
    <a:srgbClr val="F9FF0D"/>
    <a:srgbClr val="E96565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7" autoAdjust="0"/>
    <p:restoredTop sz="94464" autoAdjust="0"/>
  </p:normalViewPr>
  <p:slideViewPr>
    <p:cSldViewPr>
      <p:cViewPr varScale="1">
        <p:scale>
          <a:sx n="107" d="100"/>
          <a:sy n="107" d="100"/>
        </p:scale>
        <p:origin x="354" y="114"/>
      </p:cViewPr>
      <p:guideLst>
        <p:guide orient="horz" pos="2150"/>
        <p:guide pos="38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7T03:27:11.105" idx="1">
    <p:pos x="3400" y="2969"/>
    <p:text>原文：PVT板在吸收光伏板废热的同时，也给PVT板起到了降温的作用
⇒是不是“也给光伏板起到了降温的作用”？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太阳能供热 </a:t>
            </a:r>
            <a:r>
              <a:rPr lang="ja-JP" altLang="zh-CN"/>
              <a:t>太陽熱暖房</a:t>
            </a:r>
            <a:endParaRPr lang="zh-CN" altLang="en-US"/>
          </a:p>
          <a:p>
            <a:r>
              <a:rPr lang="zh-CN" altLang="en-US"/>
              <a:t>建筑 </a:t>
            </a:r>
            <a:r>
              <a:rPr lang="ja-JP" altLang="zh-CN"/>
              <a:t>　建物</a:t>
            </a:r>
            <a:endParaRPr lang="zh-CN" altLang="en-US"/>
          </a:p>
          <a:p>
            <a:r>
              <a:rPr lang="zh-CN" altLang="en-US"/>
              <a:t>水箱 </a:t>
            </a:r>
            <a:r>
              <a:rPr lang="ja-JP" altLang="zh-CN"/>
              <a:t>　タンク</a:t>
            </a:r>
            <a:endParaRPr lang="zh-CN" altLang="en-US"/>
          </a:p>
          <a:p>
            <a:r>
              <a:rPr lang="zh-CN" altLang="en-US"/>
              <a:t>太阳能集热器</a:t>
            </a:r>
            <a:r>
              <a:rPr lang="ja-JP" altLang="zh-CN"/>
              <a:t>　太陽熱集熱器　</a:t>
            </a:r>
            <a:endParaRPr lang="zh-CN" altLang="en-US"/>
          </a:p>
          <a:p>
            <a:r>
              <a:rPr lang="zh-CN" altLang="en-US"/>
              <a:t> 地热能 </a:t>
            </a:r>
            <a:r>
              <a:rPr lang="ja-JP" altLang="zh-CN"/>
              <a:t>　地中熱　</a:t>
            </a:r>
            <a:endParaRPr lang="zh-CN" altLang="en-US"/>
          </a:p>
          <a:p>
            <a:r>
              <a:rPr lang="zh-CN" altLang="en-US"/>
              <a:t>土壤取热 </a:t>
            </a:r>
            <a:r>
              <a:rPr lang="ja-JP" altLang="zh-CN"/>
              <a:t>　地熱エネルギー利用</a:t>
            </a:r>
          </a:p>
          <a:p>
            <a:r>
              <a:rPr lang="zh-CN" altLang="en-US"/>
              <a:t>热泵机组 </a:t>
            </a:r>
            <a:r>
              <a:rPr lang="ja-JP" altLang="zh-CN"/>
              <a:t>　ヒートポンプユニット</a:t>
            </a:r>
            <a:endParaRPr lang="zh-CN" altLang="en-US"/>
          </a:p>
          <a:p>
            <a:r>
              <a:rPr lang="zh-CN" altLang="en-US"/>
              <a:t> 热泵供热</a:t>
            </a:r>
            <a:r>
              <a:rPr lang="ja-JP" altLang="zh-CN"/>
              <a:t>　</a:t>
            </a:r>
            <a:r>
              <a:rPr lang="ja-JP" altLang="zh-CN">
                <a:sym typeface="+mn-ea"/>
              </a:rPr>
              <a:t>ヒートポンプ暖房</a:t>
            </a:r>
            <a:endParaRPr lang="zh-CN" altLang="en-US"/>
          </a:p>
          <a:p>
            <a:r>
              <a:rPr lang="zh-CN" altLang="en-US"/>
              <a:t> 地埋管换热器  </a:t>
            </a:r>
            <a:r>
              <a:rPr lang="ja-JP" altLang="zh-CN"/>
              <a:t>埋設型地中熱交換器</a:t>
            </a:r>
            <a:endParaRPr lang="zh-CN" altLang="en-US"/>
          </a:p>
          <a:p>
            <a:r>
              <a:rPr lang="zh-CN" altLang="en-US"/>
              <a:t>集热 </a:t>
            </a:r>
            <a:r>
              <a:rPr lang="ja-JP" altLang="zh-CN"/>
              <a:t>　集熱</a:t>
            </a:r>
            <a:endParaRPr lang="zh-CN" altLang="en-US"/>
          </a:p>
          <a:p>
            <a:r>
              <a:rPr lang="zh-CN" altLang="en-US"/>
              <a:t>太阳能 </a:t>
            </a:r>
            <a:r>
              <a:rPr lang="ja-JP" altLang="zh-CN"/>
              <a:t>　太陽エネルギー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zh-CN"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1958117" y="5445224"/>
            <a:ext cx="246810" cy="7200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1958117" y="6165304"/>
            <a:ext cx="246810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49080" y="764704"/>
            <a:ext cx="11449272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  <a:effectLst>
            <a:outerShdw dist="25400" dir="5400000" algn="t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313570" y="168029"/>
            <a:ext cx="246810" cy="2468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60380" y="414839"/>
            <a:ext cx="246810" cy="246810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0851972" y="314346"/>
            <a:ext cx="1093995" cy="36933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fld id="{2EEF1883-7A0E-4F66-9932-E581691AD397}" type="slidenum"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‹#›</a:t>
            </a:fld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2.jpe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1.png"/><Relationship Id="rId2" Type="http://schemas.openxmlformats.org/officeDocument/2006/relationships/tags" Target="../tags/tag3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comments" Target="../comments/commen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A_图片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7" cstate="screen"/>
          <a:srcRect/>
          <a:stretch>
            <a:fillRect/>
          </a:stretch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A_图片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screen"/>
          <a:stretch>
            <a:fillRect/>
          </a:stretch>
        </p:blipFill>
        <p:spPr bwMode="auto">
          <a:xfrm>
            <a:off x="-7317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PA_文本框 3"/>
          <p:cNvSpPr txBox="1"/>
          <p:nvPr>
            <p:custDataLst>
              <p:tags r:id="rId3"/>
            </p:custDataLst>
          </p:nvPr>
        </p:nvSpPr>
        <p:spPr>
          <a:xfrm>
            <a:off x="-93980" y="4869815"/>
            <a:ext cx="6261735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72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ja-JP" altLang="en-US" sz="66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システム</a:t>
            </a:r>
          </a:p>
        </p:txBody>
      </p:sp>
      <p:sp>
        <p:nvSpPr>
          <p:cNvPr id="6" name="PA_文本框 3"/>
          <p:cNvSpPr txBox="1"/>
          <p:nvPr>
            <p:custDataLst>
              <p:tags r:id="rId4"/>
            </p:custDataLst>
          </p:nvPr>
        </p:nvSpPr>
        <p:spPr>
          <a:xfrm>
            <a:off x="5725035" y="5301208"/>
            <a:ext cx="5073589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嘉</a:t>
            </a:r>
            <a:r>
              <a:rPr lang="ja-JP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興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筠宇新能源有限公司</a:t>
            </a:r>
          </a:p>
        </p:txBody>
      </p:sp>
      <p:sp>
        <p:nvSpPr>
          <p:cNvPr id="9" name="PA_Flowchart: Decision 8"/>
          <p:cNvSpPr/>
          <p:nvPr>
            <p:custDataLst>
              <p:tags r:id="rId5"/>
            </p:custDataLst>
          </p:nvPr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Flowchart: Decision 10"/>
          <p:cNvSpPr/>
          <p:nvPr>
            <p:custDataLst>
              <p:tags r:id="rId6"/>
            </p:custDataLst>
          </p:nvPr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PA_Flowchart: Decision 13"/>
          <p:cNvSpPr/>
          <p:nvPr>
            <p:custDataLst>
              <p:tags r:id="rId7"/>
            </p:custDataLst>
          </p:nvPr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A_Flowchart: Decision 14"/>
          <p:cNvSpPr/>
          <p:nvPr>
            <p:custDataLst>
              <p:tags r:id="rId8"/>
            </p:custDataLst>
          </p:nvPr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Flowchart: Decision 16"/>
          <p:cNvSpPr/>
          <p:nvPr>
            <p:custDataLst>
              <p:tags r:id="rId9"/>
            </p:custDataLst>
          </p:nvPr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PA_文本框 3"/>
          <p:cNvSpPr txBox="1"/>
          <p:nvPr>
            <p:custDataLst>
              <p:tags r:id="rId10"/>
            </p:custDataLst>
          </p:nvPr>
        </p:nvSpPr>
        <p:spPr>
          <a:xfrm>
            <a:off x="5883910" y="4869180"/>
            <a:ext cx="3073400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ja-JP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専念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ja-JP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品質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ja-JP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誠実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endParaRPr lang="zh-CN" altLang="en-US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PA_直接连接符 12"/>
          <p:cNvCxnSpPr/>
          <p:nvPr>
            <p:custDataLst>
              <p:tags r:id="rId11"/>
            </p:custDataLst>
          </p:nvPr>
        </p:nvCxnSpPr>
        <p:spPr>
          <a:xfrm>
            <a:off x="5651605" y="4799678"/>
            <a:ext cx="0" cy="1603086"/>
          </a:xfrm>
          <a:prstGeom prst="line">
            <a:avLst/>
          </a:prstGeom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Flowchart: Decision 20"/>
          <p:cNvSpPr/>
          <p:nvPr>
            <p:custDataLst>
              <p:tags r:id="rId12"/>
            </p:custDataLst>
          </p:nvPr>
        </p:nvSpPr>
        <p:spPr>
          <a:xfrm>
            <a:off x="10943632" y="312213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文本框 45"/>
          <p:cNvSpPr txBox="1"/>
          <p:nvPr>
            <p:custDataLst>
              <p:tags r:id="rId13"/>
            </p:custDataLst>
          </p:nvPr>
        </p:nvSpPr>
        <p:spPr>
          <a:xfrm>
            <a:off x="5989943" y="6022449"/>
            <a:ext cx="4869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Science and technology is the first productive force, </a:t>
            </a: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the people are the first resource</a:t>
            </a:r>
          </a:p>
        </p:txBody>
      </p:sp>
      <p:sp>
        <p:nvSpPr>
          <p:cNvPr id="23" name="PA_Flowchart: Decision 22"/>
          <p:cNvSpPr/>
          <p:nvPr>
            <p:custDataLst>
              <p:tags r:id="rId14"/>
            </p:custDataLst>
          </p:nvPr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720"/>
                            </p:stCondLst>
                            <p:childTnLst>
                              <p:par>
                                <p:cTn id="62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bldLvl="0" animBg="1"/>
      <p:bldP spid="21" grpId="0" animBg="1"/>
      <p:bldP spid="20" grpId="0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8383387" y="3532366"/>
            <a:ext cx="208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Scope of application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807174" y="2213042"/>
            <a:ext cx="6623564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ja-JP" altLang="zh-CN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応用シーン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 bldLvl="0" animBg="1"/>
      <p:bldP spid="3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735" y="188595"/>
            <a:ext cx="2940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応用シーン</a:t>
            </a: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/>
          <p:cNvSpPr txBox="1"/>
          <p:nvPr/>
        </p:nvSpPr>
        <p:spPr>
          <a:xfrm>
            <a:off x="9115231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 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温室</a:t>
            </a:r>
            <a:r>
              <a:rPr lang="ja-JP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や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農場</a:t>
            </a:r>
            <a:r>
              <a:rPr lang="ja-JP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の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暖房</a:t>
            </a:r>
            <a:r>
              <a:rPr lang="ja-JP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給湯・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施肥</a:t>
            </a:r>
            <a:endParaRPr lang="zh-CN" alt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305075" y="878283"/>
            <a:ext cx="2844000" cy="30734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r>
              <a:rPr lang="en-US" altLang="zh-CN" sz="1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住宅</a:t>
            </a:r>
            <a:r>
              <a:rPr lang="ja-JP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の暖房給湯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3241794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 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温水プール</a:t>
            </a:r>
          </a:p>
        </p:txBody>
      </p:sp>
      <p:sp>
        <p:nvSpPr>
          <p:cNvPr id="69" name="TextBox 8"/>
          <p:cNvSpPr txBox="1"/>
          <p:nvPr/>
        </p:nvSpPr>
        <p:spPr>
          <a:xfrm>
            <a:off x="6178513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 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学校や病院</a:t>
            </a:r>
            <a:r>
              <a:rPr lang="ja-JP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の暖房給湯</a:t>
            </a:r>
            <a:endParaRPr lang="zh-CN" alt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0" name="图片 69" descr="图示&#10;&#10;描述已自动生成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7" y="1846912"/>
            <a:ext cx="11521440" cy="4133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735" y="188595"/>
            <a:ext cx="311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応用シーン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/>
          <p:cNvSpPr txBox="1"/>
          <p:nvPr/>
        </p:nvSpPr>
        <p:spPr>
          <a:xfrm>
            <a:off x="9115231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 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温室</a:t>
            </a:r>
            <a:r>
              <a:rPr lang="ja-JP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や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農場</a:t>
            </a:r>
            <a:r>
              <a:rPr lang="ja-JP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の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暖房</a:t>
            </a:r>
            <a:r>
              <a:rPr lang="ja-JP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給湯・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施肥</a:t>
            </a:r>
            <a:endParaRPr lang="zh-CN" alt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305075" y="884471"/>
            <a:ext cx="2844000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r>
              <a:rPr lang="en-US" altLang="zh-CN" sz="1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住宅</a:t>
            </a:r>
            <a:r>
              <a:rPr lang="ja-JP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の暖房給湯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3241794" y="893522"/>
            <a:ext cx="2844000" cy="27686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  </a:t>
            </a:r>
            <a:r>
              <a:rPr lang="zh-CN" altLang="en-US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温水プール</a:t>
            </a:r>
            <a:endParaRPr lang="zh-CN" altLang="en-US" b="1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6178513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 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学校や病院</a:t>
            </a:r>
            <a:r>
              <a:rPr lang="ja-JP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の暖房給湯</a:t>
            </a:r>
            <a:endParaRPr lang="zh-CN" alt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880" y="1224533"/>
            <a:ext cx="10470652" cy="5526086"/>
          </a:xfrm>
          <a:prstGeom prst="rect">
            <a:avLst/>
          </a:prstGeom>
        </p:spPr>
      </p:pic>
      <p:pic>
        <p:nvPicPr>
          <p:cNvPr id="14" name="图片 13" descr="C:/Users/Administrator/AppData/Roaming/JisuOffice/ETemp/37912_18796320/fImage28149519403723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77" y="1272540"/>
            <a:ext cx="2896235" cy="21564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735" y="188595"/>
            <a:ext cx="2968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応用シーン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/>
          <p:cNvSpPr txBox="1"/>
          <p:nvPr/>
        </p:nvSpPr>
        <p:spPr>
          <a:xfrm>
            <a:off x="9115231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 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温室</a:t>
            </a:r>
            <a:r>
              <a:rPr lang="ja-JP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や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農場</a:t>
            </a:r>
            <a:r>
              <a:rPr lang="ja-JP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の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暖房</a:t>
            </a:r>
            <a:r>
              <a:rPr lang="ja-JP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給湯・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施肥</a:t>
            </a:r>
            <a:endParaRPr lang="zh-CN" alt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305075" y="884471"/>
            <a:ext cx="2844000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r>
              <a:rPr lang="en-US" altLang="zh-CN" sz="1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住宅</a:t>
            </a:r>
            <a:r>
              <a:rPr lang="ja-JP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の暖房給湯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3241794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 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温水プール</a:t>
            </a:r>
            <a:endParaRPr lang="zh-CN" alt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6178513" y="893523"/>
            <a:ext cx="2844000" cy="27686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  </a:t>
            </a:r>
            <a:r>
              <a:rPr lang="zh-CN" altLang="en-US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学校や病院</a:t>
            </a:r>
            <a:r>
              <a:rPr lang="ja-JP" altLang="zh-CN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の暖房給湯</a:t>
            </a:r>
            <a:endParaRPr lang="zh-CN" altLang="en-US" b="1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06574" y="1772816"/>
            <a:ext cx="11058704" cy="4729536"/>
            <a:chOff x="622191" y="1179334"/>
            <a:chExt cx="11058704" cy="4729536"/>
          </a:xfrm>
        </p:grpSpPr>
        <p:pic>
          <p:nvPicPr>
            <p:cNvPr id="16" name="图片 15" descr="C:/Users/Administrator/AppData/Roaming/JisuOffice/ETemp/41676_14956432/fImage598942327558.jpe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91" y="1197160"/>
              <a:ext cx="8376035" cy="4711710"/>
            </a:xfrm>
            <a:prstGeom prst="rect">
              <a:avLst/>
            </a:prstGeom>
            <a:noFill/>
          </p:spPr>
        </p:pic>
        <p:pic>
          <p:nvPicPr>
            <p:cNvPr id="17" name="图片 16" descr="C:/Users/Administrator/AppData/Roaming/JisuOffice/ETemp/37912_18796320/fImage26037319394470.jpe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545" y="1179334"/>
              <a:ext cx="2800350" cy="2108835"/>
            </a:xfrm>
            <a:prstGeom prst="rect">
              <a:avLst/>
            </a:prstGeom>
            <a:noFill/>
          </p:spPr>
        </p:pic>
        <p:pic>
          <p:nvPicPr>
            <p:cNvPr id="18" name="图片 17" descr="C:/Users/Administrator/AppData/Roaming/JisuOffice/ETemp/37912_18796320/fImage60996519418243.jpe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545" y="3726479"/>
              <a:ext cx="2800350" cy="218239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电脑游戏的截图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4" y="1512123"/>
            <a:ext cx="10850880" cy="50852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4735" y="188595"/>
            <a:ext cx="2986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応用シーン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66" name="TextBox 5"/>
          <p:cNvSpPr txBox="1"/>
          <p:nvPr/>
        </p:nvSpPr>
        <p:spPr>
          <a:xfrm>
            <a:off x="9115231" y="909081"/>
            <a:ext cx="2936718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 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温室</a:t>
            </a:r>
            <a:r>
              <a:rPr lang="ja-JP" altLang="en-US" sz="16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や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農場</a:t>
            </a:r>
            <a:r>
              <a:rPr lang="ja-JP" altLang="en-US" sz="16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の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暖房</a:t>
            </a:r>
            <a:r>
              <a:rPr lang="ja-JP" altLang="en-US" sz="16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給湯・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施肥</a:t>
            </a:r>
            <a:endParaRPr lang="zh-CN" altLang="en-US" sz="1600" b="1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305075" y="884471"/>
            <a:ext cx="2844000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r>
              <a:rPr lang="en-US" altLang="zh-CN" sz="1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住宅</a:t>
            </a:r>
            <a:r>
              <a:rPr lang="ja-JP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の暖房給湯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3241794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 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温水プール</a:t>
            </a:r>
            <a:endParaRPr lang="zh-CN" alt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6178513" y="924320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 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学校や病院</a:t>
            </a:r>
            <a:r>
              <a:rPr lang="ja-JP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の暖房給湯</a:t>
            </a:r>
            <a:endParaRPr lang="zh-CN" alt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235032" y="764540"/>
            <a:ext cx="5955381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最新PVT分散型</a:t>
            </a:r>
          </a:p>
          <a:p>
            <a:pPr algn="ctr"/>
            <a:r>
              <a:rPr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地域マイクログリッド</a:t>
            </a:r>
          </a:p>
          <a:p>
            <a:pPr algn="ctr"/>
            <a:r>
              <a:rPr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フォーインワン</a:t>
            </a:r>
          </a:p>
        </p:txBody>
      </p:sp>
      <p:sp>
        <p:nvSpPr>
          <p:cNvPr id="13" name="矩形 12"/>
          <p:cNvSpPr/>
          <p:nvPr/>
        </p:nvSpPr>
        <p:spPr>
          <a:xfrm>
            <a:off x="7607374" y="3532366"/>
            <a:ext cx="290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Four in one regional network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15" name="矩形 1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5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bldLvl="0" animBg="1"/>
      <p:bldP spid="35" grpId="1" bldLvl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2995" y="169545"/>
            <a:ext cx="8992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最新PVT分散型地域マイクログリッドフォーインワン</a:t>
            </a:r>
          </a:p>
        </p:txBody>
      </p:sp>
      <p:sp>
        <p:nvSpPr>
          <p:cNvPr id="47" name="矩形 46"/>
          <p:cNvSpPr/>
          <p:nvPr/>
        </p:nvSpPr>
        <p:spPr>
          <a:xfrm>
            <a:off x="550590" y="5373216"/>
            <a:ext cx="11089232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en-US" sz="2000" b="1" dirty="0">
                <a:latin typeface="Arial" panose="020B0604020202020204"/>
                <a:ea typeface="Arial" panose="020B0604020202020204"/>
                <a:cs typeface="+mn-ea"/>
                <a:sym typeface="Arial" panose="020B0604020202020204" pitchFamily="34" charset="0"/>
              </a:rPr>
              <a:t>独自の</a:t>
            </a:r>
            <a:r>
              <a:rPr lang="ja-JP" altLang="en-US" sz="2000" b="1" dirty="0">
                <a:latin typeface="Arial" panose="020B0604020202020204"/>
                <a:ea typeface="Arial" panose="020B0604020202020204"/>
                <a:cs typeface="+mn-ea"/>
                <a:sym typeface="Arial" panose="020B0604020202020204" pitchFamily="34" charset="0"/>
              </a:rPr>
              <a:t>多重技術の組み合せにより、</a:t>
            </a:r>
            <a:r>
              <a:rPr lang="en-US" altLang="en-US" sz="2000" b="1" dirty="0">
                <a:latin typeface="Arial" panose="020B0604020202020204"/>
                <a:ea typeface="Arial" panose="020B0604020202020204"/>
                <a:cs typeface="+mn-ea"/>
                <a:sym typeface="Arial" panose="020B0604020202020204" pitchFamily="34" charset="0"/>
              </a:rPr>
              <a:t>PVT</a:t>
            </a:r>
            <a:r>
              <a:rPr lang="ja-JP" altLang="en-US" sz="2000" b="1" dirty="0">
                <a:latin typeface="Arial" panose="020B0604020202020204"/>
                <a:ea typeface="Arial" panose="020B0604020202020204"/>
                <a:cs typeface="+mn-ea"/>
                <a:sym typeface="Arial" panose="020B0604020202020204" pitchFamily="34" charset="0"/>
              </a:rPr>
              <a:t>と</a:t>
            </a:r>
            <a:r>
              <a:rPr lang="en-US" altLang="en-US" sz="2000" b="1" dirty="0">
                <a:latin typeface="Arial" panose="020B0604020202020204"/>
                <a:ea typeface="Arial" panose="020B0604020202020204"/>
                <a:cs typeface="+mn-ea"/>
                <a:sym typeface="Arial" panose="020B0604020202020204" pitchFamily="34" charset="0"/>
              </a:rPr>
              <a:t>ヒートポンプ</a:t>
            </a:r>
            <a:r>
              <a:rPr lang="ja-JP" altLang="en-US" sz="2000" b="1" dirty="0">
                <a:latin typeface="Arial" panose="020B0604020202020204"/>
                <a:ea typeface="Arial" panose="020B0604020202020204"/>
                <a:cs typeface="+mn-ea"/>
                <a:sym typeface="Arial" panose="020B0604020202020204" pitchFamily="34" charset="0"/>
              </a:rPr>
              <a:t>を使用して季節をまたぐエネルギーの貯蔵ができ、発電、冷暖房、給湯</a:t>
            </a:r>
            <a:r>
              <a:rPr lang="ja-JP" altLang="en-US" sz="2000" b="1" dirty="0">
                <a:latin typeface="Arial" panose="020B0604020202020204"/>
                <a:ea typeface="Arial" panose="020B0604020202020204"/>
                <a:cs typeface="+mn-ea"/>
                <a:sym typeface="+mn-ea"/>
              </a:rPr>
              <a:t>フォーインワン機能を提供することができます。さらに製品、設計、設置、アフターサービスまで一貫したサービスを提供</a:t>
            </a:r>
            <a:r>
              <a:rPr lang="en-US" altLang="en-US" sz="2000" b="1" dirty="0">
                <a:latin typeface="Arial" panose="020B0604020202020204"/>
                <a:ea typeface="Arial" panose="020B0604020202020204"/>
                <a:cs typeface="+mn-ea"/>
                <a:sym typeface="Arial" panose="020B0604020202020204" pitchFamily="34" charset="0"/>
              </a:rPr>
              <a:t>すること</a:t>
            </a:r>
            <a:r>
              <a:rPr lang="ja-JP" altLang="en-US" sz="2000" b="1" dirty="0">
                <a:latin typeface="Arial" panose="020B0604020202020204"/>
                <a:ea typeface="Arial" panose="020B0604020202020204"/>
                <a:cs typeface="+mn-ea"/>
                <a:sym typeface="Arial" panose="020B0604020202020204" pitchFamily="34" charset="0"/>
              </a:rPr>
              <a:t>も</a:t>
            </a:r>
            <a:r>
              <a:rPr lang="en-US" altLang="en-US" sz="2000" b="1" dirty="0">
                <a:latin typeface="Arial" panose="020B0604020202020204"/>
                <a:ea typeface="Arial" panose="020B0604020202020204"/>
                <a:cs typeface="+mn-ea"/>
                <a:sym typeface="Arial" panose="020B0604020202020204" pitchFamily="34" charset="0"/>
              </a:rPr>
              <a:t>できます。</a:t>
            </a:r>
            <a:endParaRPr lang="ja-JP" altLang="en-US" sz="2000" b="1" dirty="0">
              <a:latin typeface="Arial" panose="020B0604020202020204"/>
              <a:ea typeface="Arial" panose="020B0604020202020204"/>
              <a:cs typeface="+mn-ea"/>
              <a:sym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22" y="692696"/>
            <a:ext cx="7200800" cy="450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05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807174" y="2213042"/>
            <a:ext cx="6623564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zh-CN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省エネ</a:t>
            </a:r>
          </a:p>
        </p:txBody>
      </p:sp>
      <p:sp>
        <p:nvSpPr>
          <p:cNvPr id="15" name="矩形 14"/>
          <p:cNvSpPr/>
          <p:nvPr/>
        </p:nvSpPr>
        <p:spPr>
          <a:xfrm>
            <a:off x="8400712" y="3532366"/>
            <a:ext cx="208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Energy conservation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18" name="矩形 17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bldLvl="0" animBg="1"/>
      <p:bldP spid="35" grpId="1" bldLvl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78"/>
          <p:cNvSpPr txBox="1"/>
          <p:nvPr/>
        </p:nvSpPr>
        <p:spPr>
          <a:xfrm>
            <a:off x="1054646" y="188640"/>
            <a:ext cx="26642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省エネ</a:t>
            </a:r>
          </a:p>
        </p:txBody>
      </p:sp>
      <p:sp>
        <p:nvSpPr>
          <p:cNvPr id="297" name="文本框 51"/>
          <p:cNvSpPr txBox="1"/>
          <p:nvPr/>
        </p:nvSpPr>
        <p:spPr>
          <a:xfrm>
            <a:off x="9094513" y="3730405"/>
            <a:ext cx="2435769" cy="2524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中国北部の</a:t>
            </a:r>
            <a:r>
              <a:rPr lang="ja-JP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家庭住宅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など暖房が必要な地域では、エネルギーの80％が低温暖房に、17％が給湯に、14％が電気製品に、4％が照明に</a:t>
            </a:r>
            <a:r>
              <a:rPr lang="ja-JP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使用され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、冷房はわずか1％</a:t>
            </a:r>
            <a:r>
              <a:rPr lang="ja-JP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、暖房は家庭用エネルギー消費量の大部分を占めています。PVTは、暖房と電力供給のほとんどのニーズを解決し、真のゼロカーボンビルを実現することができました。</a:t>
            </a:r>
          </a:p>
        </p:txBody>
      </p:sp>
      <p:grpSp>
        <p:nvGrpSpPr>
          <p:cNvPr id="306" name="组合 305"/>
          <p:cNvGrpSpPr/>
          <p:nvPr/>
        </p:nvGrpSpPr>
        <p:grpSpPr>
          <a:xfrm>
            <a:off x="10315534" y="1963276"/>
            <a:ext cx="976161" cy="1070222"/>
            <a:chOff x="3689350" y="833438"/>
            <a:chExt cx="4794250" cy="5256213"/>
          </a:xfrm>
          <a:solidFill>
            <a:schemeClr val="accent5">
              <a:lumMod val="50000"/>
            </a:schemeClr>
          </a:solidFill>
        </p:grpSpPr>
        <p:sp>
          <p:nvSpPr>
            <p:cNvPr id="307" name="Rectangle 161"/>
            <p:cNvSpPr>
              <a:spLocks noChangeArrowheads="1"/>
            </p:cNvSpPr>
            <p:nvPr/>
          </p:nvSpPr>
          <p:spPr bwMode="auto">
            <a:xfrm>
              <a:off x="7883525" y="4991101"/>
              <a:ext cx="600075" cy="9731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Freeform 162"/>
            <p:cNvSpPr/>
            <p:nvPr/>
          </p:nvSpPr>
          <p:spPr bwMode="auto">
            <a:xfrm>
              <a:off x="3689350" y="4281488"/>
              <a:ext cx="4129088" cy="1808163"/>
            </a:xfrm>
            <a:custGeom>
              <a:avLst/>
              <a:gdLst>
                <a:gd name="T0" fmla="*/ 1099 w 1099"/>
                <a:gd name="T1" fmla="*/ 210 h 481"/>
                <a:gd name="T2" fmla="*/ 1099 w 1099"/>
                <a:gd name="T3" fmla="*/ 423 h 481"/>
                <a:gd name="T4" fmla="*/ 825 w 1099"/>
                <a:gd name="T5" fmla="*/ 450 h 481"/>
                <a:gd name="T6" fmla="*/ 476 w 1099"/>
                <a:gd name="T7" fmla="*/ 450 h 481"/>
                <a:gd name="T8" fmla="*/ 264 w 1099"/>
                <a:gd name="T9" fmla="*/ 369 h 481"/>
                <a:gd name="T10" fmla="*/ 97 w 1099"/>
                <a:gd name="T11" fmla="*/ 241 h 481"/>
                <a:gd name="T12" fmla="*/ 27 w 1099"/>
                <a:gd name="T13" fmla="*/ 105 h 481"/>
                <a:gd name="T14" fmla="*/ 9 w 1099"/>
                <a:gd name="T15" fmla="*/ 33 h 481"/>
                <a:gd name="T16" fmla="*/ 86 w 1099"/>
                <a:gd name="T17" fmla="*/ 35 h 481"/>
                <a:gd name="T18" fmla="*/ 163 w 1099"/>
                <a:gd name="T19" fmla="*/ 167 h 481"/>
                <a:gd name="T20" fmla="*/ 346 w 1099"/>
                <a:gd name="T21" fmla="*/ 268 h 481"/>
                <a:gd name="T22" fmla="*/ 528 w 1099"/>
                <a:gd name="T23" fmla="*/ 268 h 481"/>
                <a:gd name="T24" fmla="*/ 633 w 1099"/>
                <a:gd name="T25" fmla="*/ 217 h 481"/>
                <a:gd name="T26" fmla="*/ 505 w 1099"/>
                <a:gd name="T27" fmla="*/ 217 h 481"/>
                <a:gd name="T28" fmla="*/ 404 w 1099"/>
                <a:gd name="T29" fmla="*/ 147 h 481"/>
                <a:gd name="T30" fmla="*/ 478 w 1099"/>
                <a:gd name="T31" fmla="*/ 105 h 481"/>
                <a:gd name="T32" fmla="*/ 540 w 1099"/>
                <a:gd name="T33" fmla="*/ 105 h 481"/>
                <a:gd name="T34" fmla="*/ 723 w 1099"/>
                <a:gd name="T35" fmla="*/ 105 h 481"/>
                <a:gd name="T36" fmla="*/ 797 w 1099"/>
                <a:gd name="T37" fmla="*/ 124 h 481"/>
                <a:gd name="T38" fmla="*/ 945 w 1099"/>
                <a:gd name="T39" fmla="*/ 190 h 481"/>
                <a:gd name="T40" fmla="*/ 1047 w 1099"/>
                <a:gd name="T41" fmla="*/ 210 h 481"/>
                <a:gd name="T42" fmla="*/ 1099 w 1099"/>
                <a:gd name="T43" fmla="*/ 21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9" h="481">
                  <a:moveTo>
                    <a:pt x="1099" y="210"/>
                  </a:moveTo>
                  <a:cubicBezTo>
                    <a:pt x="1099" y="423"/>
                    <a:pt x="1099" y="423"/>
                    <a:pt x="1099" y="423"/>
                  </a:cubicBezTo>
                  <a:cubicBezTo>
                    <a:pt x="1099" y="423"/>
                    <a:pt x="892" y="431"/>
                    <a:pt x="825" y="450"/>
                  </a:cubicBezTo>
                  <a:cubicBezTo>
                    <a:pt x="825" y="450"/>
                    <a:pt x="664" y="481"/>
                    <a:pt x="476" y="450"/>
                  </a:cubicBezTo>
                  <a:cubicBezTo>
                    <a:pt x="412" y="440"/>
                    <a:pt x="264" y="369"/>
                    <a:pt x="264" y="369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7" y="241"/>
                    <a:pt x="62" y="179"/>
                    <a:pt x="27" y="105"/>
                  </a:cubicBezTo>
                  <a:cubicBezTo>
                    <a:pt x="19" y="87"/>
                    <a:pt x="0" y="53"/>
                    <a:pt x="9" y="33"/>
                  </a:cubicBezTo>
                  <a:cubicBezTo>
                    <a:pt x="24" y="0"/>
                    <a:pt x="66" y="13"/>
                    <a:pt x="86" y="35"/>
                  </a:cubicBezTo>
                  <a:cubicBezTo>
                    <a:pt x="163" y="167"/>
                    <a:pt x="163" y="167"/>
                    <a:pt x="163" y="167"/>
                  </a:cubicBezTo>
                  <a:cubicBezTo>
                    <a:pt x="346" y="268"/>
                    <a:pt x="346" y="268"/>
                    <a:pt x="346" y="268"/>
                  </a:cubicBezTo>
                  <a:cubicBezTo>
                    <a:pt x="346" y="268"/>
                    <a:pt x="451" y="268"/>
                    <a:pt x="528" y="268"/>
                  </a:cubicBezTo>
                  <a:cubicBezTo>
                    <a:pt x="606" y="268"/>
                    <a:pt x="633" y="217"/>
                    <a:pt x="633" y="217"/>
                  </a:cubicBezTo>
                  <a:cubicBezTo>
                    <a:pt x="633" y="217"/>
                    <a:pt x="583" y="217"/>
                    <a:pt x="505" y="217"/>
                  </a:cubicBezTo>
                  <a:cubicBezTo>
                    <a:pt x="427" y="217"/>
                    <a:pt x="404" y="202"/>
                    <a:pt x="404" y="147"/>
                  </a:cubicBezTo>
                  <a:cubicBezTo>
                    <a:pt x="404" y="93"/>
                    <a:pt x="478" y="105"/>
                    <a:pt x="478" y="105"/>
                  </a:cubicBezTo>
                  <a:cubicBezTo>
                    <a:pt x="540" y="105"/>
                    <a:pt x="540" y="105"/>
                    <a:pt x="540" y="105"/>
                  </a:cubicBezTo>
                  <a:cubicBezTo>
                    <a:pt x="540" y="105"/>
                    <a:pt x="676" y="105"/>
                    <a:pt x="723" y="105"/>
                  </a:cubicBezTo>
                  <a:cubicBezTo>
                    <a:pt x="771" y="105"/>
                    <a:pt x="797" y="124"/>
                    <a:pt x="797" y="124"/>
                  </a:cubicBezTo>
                  <a:cubicBezTo>
                    <a:pt x="945" y="190"/>
                    <a:pt x="945" y="190"/>
                    <a:pt x="945" y="190"/>
                  </a:cubicBezTo>
                  <a:cubicBezTo>
                    <a:pt x="945" y="190"/>
                    <a:pt x="995" y="210"/>
                    <a:pt x="1047" y="210"/>
                  </a:cubicBezTo>
                  <a:cubicBezTo>
                    <a:pt x="1099" y="210"/>
                    <a:pt x="1099" y="210"/>
                    <a:pt x="1099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Freeform 163"/>
            <p:cNvSpPr/>
            <p:nvPr/>
          </p:nvSpPr>
          <p:spPr bwMode="auto">
            <a:xfrm>
              <a:off x="7319963" y="3703638"/>
              <a:ext cx="258763" cy="292100"/>
            </a:xfrm>
            <a:custGeom>
              <a:avLst/>
              <a:gdLst>
                <a:gd name="T0" fmla="*/ 69 w 69"/>
                <a:gd name="T1" fmla="*/ 31 h 78"/>
                <a:gd name="T2" fmla="*/ 69 w 69"/>
                <a:gd name="T3" fmla="*/ 78 h 78"/>
                <a:gd name="T4" fmla="*/ 5 w 69"/>
                <a:gd name="T5" fmla="*/ 78 h 78"/>
                <a:gd name="T6" fmla="*/ 12 w 69"/>
                <a:gd name="T7" fmla="*/ 66 h 78"/>
                <a:gd name="T8" fmla="*/ 0 w 69"/>
                <a:gd name="T9" fmla="*/ 21 h 78"/>
                <a:gd name="T10" fmla="*/ 30 w 69"/>
                <a:gd name="T11" fmla="*/ 0 h 78"/>
                <a:gd name="T12" fmla="*/ 69 w 69"/>
                <a:gd name="T13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31"/>
                  </a:moveTo>
                  <a:cubicBezTo>
                    <a:pt x="69" y="63"/>
                    <a:pt x="69" y="78"/>
                    <a:pt x="69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3" y="20"/>
                    <a:pt x="25" y="12"/>
                    <a:pt x="30" y="0"/>
                  </a:cubicBezTo>
                  <a:cubicBezTo>
                    <a:pt x="49" y="5"/>
                    <a:pt x="69" y="15"/>
                    <a:pt x="6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Freeform 164"/>
            <p:cNvSpPr>
              <a:spLocks noEditPoints="1"/>
            </p:cNvSpPr>
            <p:nvPr/>
          </p:nvSpPr>
          <p:spPr bwMode="auto">
            <a:xfrm>
              <a:off x="5053013" y="833438"/>
              <a:ext cx="2454275" cy="2452688"/>
            </a:xfrm>
            <a:custGeom>
              <a:avLst/>
              <a:gdLst>
                <a:gd name="T0" fmla="*/ 653 w 653"/>
                <a:gd name="T1" fmla="*/ 282 h 653"/>
                <a:gd name="T2" fmla="*/ 653 w 653"/>
                <a:gd name="T3" fmla="*/ 371 h 653"/>
                <a:gd name="T4" fmla="*/ 605 w 653"/>
                <a:gd name="T5" fmla="*/ 371 h 653"/>
                <a:gd name="T6" fmla="*/ 555 w 653"/>
                <a:gd name="T7" fmla="*/ 492 h 653"/>
                <a:gd name="T8" fmla="*/ 589 w 653"/>
                <a:gd name="T9" fmla="*/ 526 h 653"/>
                <a:gd name="T10" fmla="*/ 526 w 653"/>
                <a:gd name="T11" fmla="*/ 589 h 653"/>
                <a:gd name="T12" fmla="*/ 492 w 653"/>
                <a:gd name="T13" fmla="*/ 555 h 653"/>
                <a:gd name="T14" fmla="*/ 371 w 653"/>
                <a:gd name="T15" fmla="*/ 605 h 653"/>
                <a:gd name="T16" fmla="*/ 371 w 653"/>
                <a:gd name="T17" fmla="*/ 653 h 653"/>
                <a:gd name="T18" fmla="*/ 282 w 653"/>
                <a:gd name="T19" fmla="*/ 653 h 653"/>
                <a:gd name="T20" fmla="*/ 282 w 653"/>
                <a:gd name="T21" fmla="*/ 605 h 653"/>
                <a:gd name="T22" fmla="*/ 161 w 653"/>
                <a:gd name="T23" fmla="*/ 555 h 653"/>
                <a:gd name="T24" fmla="*/ 127 w 653"/>
                <a:gd name="T25" fmla="*/ 589 h 653"/>
                <a:gd name="T26" fmla="*/ 64 w 653"/>
                <a:gd name="T27" fmla="*/ 526 h 653"/>
                <a:gd name="T28" fmla="*/ 98 w 653"/>
                <a:gd name="T29" fmla="*/ 492 h 653"/>
                <a:gd name="T30" fmla="*/ 48 w 653"/>
                <a:gd name="T31" fmla="*/ 371 h 653"/>
                <a:gd name="T32" fmla="*/ 0 w 653"/>
                <a:gd name="T33" fmla="*/ 371 h 653"/>
                <a:gd name="T34" fmla="*/ 0 w 653"/>
                <a:gd name="T35" fmla="*/ 282 h 653"/>
                <a:gd name="T36" fmla="*/ 48 w 653"/>
                <a:gd name="T37" fmla="*/ 282 h 653"/>
                <a:gd name="T38" fmla="*/ 98 w 653"/>
                <a:gd name="T39" fmla="*/ 161 h 653"/>
                <a:gd name="T40" fmla="*/ 64 w 653"/>
                <a:gd name="T41" fmla="*/ 127 h 653"/>
                <a:gd name="T42" fmla="*/ 127 w 653"/>
                <a:gd name="T43" fmla="*/ 64 h 653"/>
                <a:gd name="T44" fmla="*/ 161 w 653"/>
                <a:gd name="T45" fmla="*/ 98 h 653"/>
                <a:gd name="T46" fmla="*/ 282 w 653"/>
                <a:gd name="T47" fmla="*/ 48 h 653"/>
                <a:gd name="T48" fmla="*/ 282 w 653"/>
                <a:gd name="T49" fmla="*/ 0 h 653"/>
                <a:gd name="T50" fmla="*/ 371 w 653"/>
                <a:gd name="T51" fmla="*/ 0 h 653"/>
                <a:gd name="T52" fmla="*/ 371 w 653"/>
                <a:gd name="T53" fmla="*/ 48 h 653"/>
                <a:gd name="T54" fmla="*/ 492 w 653"/>
                <a:gd name="T55" fmla="*/ 98 h 653"/>
                <a:gd name="T56" fmla="*/ 526 w 653"/>
                <a:gd name="T57" fmla="*/ 64 h 653"/>
                <a:gd name="T58" fmla="*/ 589 w 653"/>
                <a:gd name="T59" fmla="*/ 127 h 653"/>
                <a:gd name="T60" fmla="*/ 555 w 653"/>
                <a:gd name="T61" fmla="*/ 161 h 653"/>
                <a:gd name="T62" fmla="*/ 605 w 653"/>
                <a:gd name="T63" fmla="*/ 282 h 653"/>
                <a:gd name="T64" fmla="*/ 653 w 653"/>
                <a:gd name="T65" fmla="*/ 282 h 653"/>
                <a:gd name="T66" fmla="*/ 583 w 653"/>
                <a:gd name="T67" fmla="*/ 326 h 653"/>
                <a:gd name="T68" fmla="*/ 326 w 653"/>
                <a:gd name="T69" fmla="*/ 70 h 653"/>
                <a:gd name="T70" fmla="*/ 70 w 653"/>
                <a:gd name="T71" fmla="*/ 326 h 653"/>
                <a:gd name="T72" fmla="*/ 326 w 653"/>
                <a:gd name="T73" fmla="*/ 583 h 653"/>
                <a:gd name="T74" fmla="*/ 583 w 653"/>
                <a:gd name="T7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3" h="653">
                  <a:moveTo>
                    <a:pt x="653" y="282"/>
                  </a:moveTo>
                  <a:cubicBezTo>
                    <a:pt x="653" y="371"/>
                    <a:pt x="653" y="371"/>
                    <a:pt x="653" y="371"/>
                  </a:cubicBezTo>
                  <a:cubicBezTo>
                    <a:pt x="605" y="371"/>
                    <a:pt x="605" y="371"/>
                    <a:pt x="605" y="371"/>
                  </a:cubicBezTo>
                  <a:cubicBezTo>
                    <a:pt x="598" y="416"/>
                    <a:pt x="580" y="457"/>
                    <a:pt x="555" y="492"/>
                  </a:cubicBezTo>
                  <a:cubicBezTo>
                    <a:pt x="589" y="526"/>
                    <a:pt x="589" y="526"/>
                    <a:pt x="589" y="526"/>
                  </a:cubicBezTo>
                  <a:cubicBezTo>
                    <a:pt x="526" y="589"/>
                    <a:pt x="526" y="589"/>
                    <a:pt x="526" y="589"/>
                  </a:cubicBezTo>
                  <a:cubicBezTo>
                    <a:pt x="492" y="555"/>
                    <a:pt x="492" y="555"/>
                    <a:pt x="492" y="555"/>
                  </a:cubicBezTo>
                  <a:cubicBezTo>
                    <a:pt x="457" y="580"/>
                    <a:pt x="416" y="598"/>
                    <a:pt x="371" y="605"/>
                  </a:cubicBezTo>
                  <a:cubicBezTo>
                    <a:pt x="371" y="653"/>
                    <a:pt x="371" y="653"/>
                    <a:pt x="371" y="653"/>
                  </a:cubicBezTo>
                  <a:cubicBezTo>
                    <a:pt x="282" y="653"/>
                    <a:pt x="282" y="653"/>
                    <a:pt x="282" y="653"/>
                  </a:cubicBezTo>
                  <a:cubicBezTo>
                    <a:pt x="282" y="605"/>
                    <a:pt x="282" y="605"/>
                    <a:pt x="282" y="605"/>
                  </a:cubicBezTo>
                  <a:cubicBezTo>
                    <a:pt x="237" y="598"/>
                    <a:pt x="196" y="580"/>
                    <a:pt x="161" y="555"/>
                  </a:cubicBezTo>
                  <a:cubicBezTo>
                    <a:pt x="127" y="589"/>
                    <a:pt x="127" y="589"/>
                    <a:pt x="127" y="589"/>
                  </a:cubicBezTo>
                  <a:cubicBezTo>
                    <a:pt x="64" y="526"/>
                    <a:pt x="64" y="526"/>
                    <a:pt x="64" y="526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73" y="457"/>
                    <a:pt x="55" y="416"/>
                    <a:pt x="48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48" y="282"/>
                    <a:pt x="48" y="282"/>
                    <a:pt x="48" y="282"/>
                  </a:cubicBezTo>
                  <a:cubicBezTo>
                    <a:pt x="55" y="237"/>
                    <a:pt x="73" y="196"/>
                    <a:pt x="98" y="161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96" y="73"/>
                    <a:pt x="237" y="55"/>
                    <a:pt x="282" y="48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71" y="48"/>
                    <a:pt x="371" y="48"/>
                    <a:pt x="371" y="48"/>
                  </a:cubicBezTo>
                  <a:cubicBezTo>
                    <a:pt x="416" y="55"/>
                    <a:pt x="457" y="73"/>
                    <a:pt x="492" y="98"/>
                  </a:cubicBezTo>
                  <a:cubicBezTo>
                    <a:pt x="526" y="64"/>
                    <a:pt x="526" y="64"/>
                    <a:pt x="526" y="64"/>
                  </a:cubicBezTo>
                  <a:cubicBezTo>
                    <a:pt x="589" y="127"/>
                    <a:pt x="589" y="127"/>
                    <a:pt x="589" y="127"/>
                  </a:cubicBezTo>
                  <a:cubicBezTo>
                    <a:pt x="555" y="161"/>
                    <a:pt x="555" y="161"/>
                    <a:pt x="555" y="161"/>
                  </a:cubicBezTo>
                  <a:cubicBezTo>
                    <a:pt x="580" y="196"/>
                    <a:pt x="598" y="237"/>
                    <a:pt x="605" y="282"/>
                  </a:cubicBezTo>
                  <a:lnTo>
                    <a:pt x="653" y="282"/>
                  </a:lnTo>
                  <a:close/>
                  <a:moveTo>
                    <a:pt x="583" y="326"/>
                  </a:moveTo>
                  <a:cubicBezTo>
                    <a:pt x="583" y="185"/>
                    <a:pt x="468" y="70"/>
                    <a:pt x="326" y="70"/>
                  </a:cubicBezTo>
                  <a:cubicBezTo>
                    <a:pt x="185" y="70"/>
                    <a:pt x="70" y="185"/>
                    <a:pt x="70" y="326"/>
                  </a:cubicBezTo>
                  <a:cubicBezTo>
                    <a:pt x="70" y="468"/>
                    <a:pt x="185" y="583"/>
                    <a:pt x="326" y="583"/>
                  </a:cubicBezTo>
                  <a:cubicBezTo>
                    <a:pt x="468" y="583"/>
                    <a:pt x="583" y="468"/>
                    <a:pt x="583" y="3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Freeform 165"/>
            <p:cNvSpPr>
              <a:spLocks noEditPoints="1"/>
            </p:cNvSpPr>
            <p:nvPr/>
          </p:nvSpPr>
          <p:spPr bwMode="auto">
            <a:xfrm>
              <a:off x="7153275" y="3421063"/>
              <a:ext cx="304800" cy="301625"/>
            </a:xfrm>
            <a:custGeom>
              <a:avLst/>
              <a:gdLst>
                <a:gd name="T0" fmla="*/ 40 w 81"/>
                <a:gd name="T1" fmla="*/ 0 h 80"/>
                <a:gd name="T2" fmla="*/ 81 w 81"/>
                <a:gd name="T3" fmla="*/ 40 h 80"/>
                <a:gd name="T4" fmla="*/ 40 w 81"/>
                <a:gd name="T5" fmla="*/ 80 h 80"/>
                <a:gd name="T6" fmla="*/ 0 w 81"/>
                <a:gd name="T7" fmla="*/ 40 h 80"/>
                <a:gd name="T8" fmla="*/ 40 w 81"/>
                <a:gd name="T9" fmla="*/ 0 h 80"/>
                <a:gd name="T10" fmla="*/ 48 w 81"/>
                <a:gd name="T11" fmla="*/ 67 h 80"/>
                <a:gd name="T12" fmla="*/ 74 w 81"/>
                <a:gd name="T13" fmla="*/ 39 h 80"/>
                <a:gd name="T14" fmla="*/ 63 w 81"/>
                <a:gd name="T15" fmla="*/ 16 h 80"/>
                <a:gd name="T16" fmla="*/ 66 w 81"/>
                <a:gd name="T17" fmla="*/ 32 h 80"/>
                <a:gd name="T18" fmla="*/ 48 w 81"/>
                <a:gd name="T19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cubicBezTo>
                    <a:pt x="63" y="0"/>
                    <a:pt x="81" y="18"/>
                    <a:pt x="81" y="40"/>
                  </a:cubicBezTo>
                  <a:cubicBezTo>
                    <a:pt x="81" y="62"/>
                    <a:pt x="63" y="80"/>
                    <a:pt x="40" y="80"/>
                  </a:cubicBez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lose/>
                  <a:moveTo>
                    <a:pt x="48" y="67"/>
                  </a:moveTo>
                  <a:cubicBezTo>
                    <a:pt x="63" y="66"/>
                    <a:pt x="74" y="53"/>
                    <a:pt x="74" y="39"/>
                  </a:cubicBezTo>
                  <a:cubicBezTo>
                    <a:pt x="74" y="30"/>
                    <a:pt x="69" y="21"/>
                    <a:pt x="63" y="16"/>
                  </a:cubicBezTo>
                  <a:cubicBezTo>
                    <a:pt x="65" y="21"/>
                    <a:pt x="66" y="26"/>
                    <a:pt x="66" y="32"/>
                  </a:cubicBezTo>
                  <a:cubicBezTo>
                    <a:pt x="66" y="46"/>
                    <a:pt x="59" y="59"/>
                    <a:pt x="4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Freeform 166"/>
            <p:cNvSpPr/>
            <p:nvPr/>
          </p:nvSpPr>
          <p:spPr bwMode="auto">
            <a:xfrm>
              <a:off x="7040563" y="3703638"/>
              <a:ext cx="260350" cy="292100"/>
            </a:xfrm>
            <a:custGeom>
              <a:avLst/>
              <a:gdLst>
                <a:gd name="T0" fmla="*/ 69 w 69"/>
                <a:gd name="T1" fmla="*/ 21 h 78"/>
                <a:gd name="T2" fmla="*/ 56 w 69"/>
                <a:gd name="T3" fmla="*/ 66 h 78"/>
                <a:gd name="T4" fmla="*/ 64 w 69"/>
                <a:gd name="T5" fmla="*/ 78 h 78"/>
                <a:gd name="T6" fmla="*/ 0 w 69"/>
                <a:gd name="T7" fmla="*/ 78 h 78"/>
                <a:gd name="T8" fmla="*/ 0 w 69"/>
                <a:gd name="T9" fmla="*/ 31 h 78"/>
                <a:gd name="T10" fmla="*/ 39 w 69"/>
                <a:gd name="T11" fmla="*/ 0 h 78"/>
                <a:gd name="T12" fmla="*/ 69 w 69"/>
                <a:gd name="T13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21"/>
                  </a:moveTo>
                  <a:cubicBezTo>
                    <a:pt x="56" y="66"/>
                    <a:pt x="56" y="66"/>
                    <a:pt x="56" y="6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63"/>
                    <a:pt x="0" y="31"/>
                  </a:cubicBezTo>
                  <a:cubicBezTo>
                    <a:pt x="0" y="15"/>
                    <a:pt x="20" y="5"/>
                    <a:pt x="39" y="0"/>
                  </a:cubicBezTo>
                  <a:cubicBezTo>
                    <a:pt x="44" y="12"/>
                    <a:pt x="56" y="20"/>
                    <a:pt x="6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167"/>
            <p:cNvSpPr/>
            <p:nvPr/>
          </p:nvSpPr>
          <p:spPr bwMode="auto">
            <a:xfrm>
              <a:off x="6886575" y="3921126"/>
              <a:ext cx="846138" cy="349250"/>
            </a:xfrm>
            <a:custGeom>
              <a:avLst/>
              <a:gdLst>
                <a:gd name="T0" fmla="*/ 93 w 225"/>
                <a:gd name="T1" fmla="*/ 72 h 93"/>
                <a:gd name="T2" fmla="*/ 42 w 225"/>
                <a:gd name="T3" fmla="*/ 51 h 93"/>
                <a:gd name="T4" fmla="*/ 27 w 225"/>
                <a:gd name="T5" fmla="*/ 65 h 93"/>
                <a:gd name="T6" fmla="*/ 0 w 225"/>
                <a:gd name="T7" fmla="*/ 38 h 93"/>
                <a:gd name="T8" fmla="*/ 15 w 225"/>
                <a:gd name="T9" fmla="*/ 24 h 93"/>
                <a:gd name="T10" fmla="*/ 3 w 225"/>
                <a:gd name="T11" fmla="*/ 5 h 93"/>
                <a:gd name="T12" fmla="*/ 13 w 225"/>
                <a:gd name="T13" fmla="*/ 0 h 93"/>
                <a:gd name="T14" fmla="*/ 28 w 225"/>
                <a:gd name="T15" fmla="*/ 23 h 93"/>
                <a:gd name="T16" fmla="*/ 112 w 225"/>
                <a:gd name="T17" fmla="*/ 63 h 93"/>
                <a:gd name="T18" fmla="*/ 194 w 225"/>
                <a:gd name="T19" fmla="*/ 27 h 93"/>
                <a:gd name="T20" fmla="*/ 211 w 225"/>
                <a:gd name="T21" fmla="*/ 0 h 93"/>
                <a:gd name="T22" fmla="*/ 221 w 225"/>
                <a:gd name="T23" fmla="*/ 5 h 93"/>
                <a:gd name="T24" fmla="*/ 210 w 225"/>
                <a:gd name="T25" fmla="*/ 24 h 93"/>
                <a:gd name="T26" fmla="*/ 225 w 225"/>
                <a:gd name="T27" fmla="*/ 38 h 93"/>
                <a:gd name="T28" fmla="*/ 198 w 225"/>
                <a:gd name="T29" fmla="*/ 65 h 93"/>
                <a:gd name="T30" fmla="*/ 183 w 225"/>
                <a:gd name="T31" fmla="*/ 51 h 93"/>
                <a:gd name="T32" fmla="*/ 132 w 225"/>
                <a:gd name="T33" fmla="*/ 72 h 93"/>
                <a:gd name="T34" fmla="*/ 132 w 225"/>
                <a:gd name="T35" fmla="*/ 93 h 93"/>
                <a:gd name="T36" fmla="*/ 93 w 225"/>
                <a:gd name="T37" fmla="*/ 93 h 93"/>
                <a:gd name="T38" fmla="*/ 93 w 225"/>
                <a:gd name="T39" fmla="*/ 7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5" h="93">
                  <a:moveTo>
                    <a:pt x="93" y="72"/>
                  </a:moveTo>
                  <a:cubicBezTo>
                    <a:pt x="74" y="69"/>
                    <a:pt x="57" y="61"/>
                    <a:pt x="42" y="51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0" y="18"/>
                    <a:pt x="7" y="11"/>
                    <a:pt x="3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8"/>
                    <a:pt x="22" y="16"/>
                    <a:pt x="28" y="23"/>
                  </a:cubicBezTo>
                  <a:cubicBezTo>
                    <a:pt x="48" y="47"/>
                    <a:pt x="78" y="63"/>
                    <a:pt x="112" y="63"/>
                  </a:cubicBezTo>
                  <a:cubicBezTo>
                    <a:pt x="145" y="63"/>
                    <a:pt x="174" y="49"/>
                    <a:pt x="194" y="27"/>
                  </a:cubicBezTo>
                  <a:cubicBezTo>
                    <a:pt x="201" y="19"/>
                    <a:pt x="207" y="10"/>
                    <a:pt x="211" y="0"/>
                  </a:cubicBezTo>
                  <a:cubicBezTo>
                    <a:pt x="221" y="5"/>
                    <a:pt x="221" y="5"/>
                    <a:pt x="221" y="5"/>
                  </a:cubicBezTo>
                  <a:cubicBezTo>
                    <a:pt x="218" y="11"/>
                    <a:pt x="214" y="18"/>
                    <a:pt x="210" y="24"/>
                  </a:cubicBezTo>
                  <a:cubicBezTo>
                    <a:pt x="225" y="38"/>
                    <a:pt x="225" y="38"/>
                    <a:pt x="225" y="38"/>
                  </a:cubicBezTo>
                  <a:cubicBezTo>
                    <a:pt x="198" y="65"/>
                    <a:pt x="198" y="65"/>
                    <a:pt x="198" y="65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68" y="61"/>
                    <a:pt x="151" y="69"/>
                    <a:pt x="132" y="72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93" y="93"/>
                    <a:pt x="93" y="93"/>
                    <a:pt x="93" y="93"/>
                  </a:cubicBezTo>
                  <a:lnTo>
                    <a:pt x="93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" name="Freeform 168"/>
            <p:cNvSpPr/>
            <p:nvPr/>
          </p:nvSpPr>
          <p:spPr bwMode="auto">
            <a:xfrm>
              <a:off x="6300788" y="1966913"/>
              <a:ext cx="604838" cy="681038"/>
            </a:xfrm>
            <a:custGeom>
              <a:avLst/>
              <a:gdLst>
                <a:gd name="T0" fmla="*/ 161 w 161"/>
                <a:gd name="T1" fmla="*/ 73 h 181"/>
                <a:gd name="T2" fmla="*/ 161 w 161"/>
                <a:gd name="T3" fmla="*/ 181 h 181"/>
                <a:gd name="T4" fmla="*/ 12 w 161"/>
                <a:gd name="T5" fmla="*/ 181 h 181"/>
                <a:gd name="T6" fmla="*/ 30 w 161"/>
                <a:gd name="T7" fmla="*/ 154 h 181"/>
                <a:gd name="T8" fmla="*/ 0 w 161"/>
                <a:gd name="T9" fmla="*/ 48 h 181"/>
                <a:gd name="T10" fmla="*/ 71 w 161"/>
                <a:gd name="T11" fmla="*/ 0 h 181"/>
                <a:gd name="T12" fmla="*/ 161 w 161"/>
                <a:gd name="T13" fmla="*/ 7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73"/>
                  </a:moveTo>
                  <a:cubicBezTo>
                    <a:pt x="161" y="146"/>
                    <a:pt x="161" y="181"/>
                    <a:pt x="161" y="181"/>
                  </a:cubicBezTo>
                  <a:cubicBezTo>
                    <a:pt x="12" y="181"/>
                    <a:pt x="12" y="181"/>
                    <a:pt x="12" y="18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1" y="46"/>
                    <a:pt x="58" y="27"/>
                    <a:pt x="71" y="0"/>
                  </a:cubicBezTo>
                  <a:cubicBezTo>
                    <a:pt x="115" y="12"/>
                    <a:pt x="161" y="34"/>
                    <a:pt x="161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Freeform 169"/>
            <p:cNvSpPr/>
            <p:nvPr/>
          </p:nvSpPr>
          <p:spPr bwMode="auto">
            <a:xfrm>
              <a:off x="6781800" y="3217863"/>
              <a:ext cx="1052513" cy="722313"/>
            </a:xfrm>
            <a:custGeom>
              <a:avLst/>
              <a:gdLst>
                <a:gd name="T0" fmla="*/ 21 w 280"/>
                <a:gd name="T1" fmla="*/ 159 h 192"/>
                <a:gd name="T2" fmla="*/ 0 w 280"/>
                <a:gd name="T3" fmla="*/ 159 h 192"/>
                <a:gd name="T4" fmla="*/ 0 w 280"/>
                <a:gd name="T5" fmla="*/ 121 h 192"/>
                <a:gd name="T6" fmla="*/ 21 w 280"/>
                <a:gd name="T7" fmla="*/ 121 h 192"/>
                <a:gd name="T8" fmla="*/ 43 w 280"/>
                <a:gd name="T9" fmla="*/ 69 h 192"/>
                <a:gd name="T10" fmla="*/ 28 w 280"/>
                <a:gd name="T11" fmla="*/ 54 h 192"/>
                <a:gd name="T12" fmla="*/ 55 w 280"/>
                <a:gd name="T13" fmla="*/ 27 h 192"/>
                <a:gd name="T14" fmla="*/ 70 w 280"/>
                <a:gd name="T15" fmla="*/ 42 h 192"/>
                <a:gd name="T16" fmla="*/ 121 w 280"/>
                <a:gd name="T17" fmla="*/ 21 h 192"/>
                <a:gd name="T18" fmla="*/ 121 w 280"/>
                <a:gd name="T19" fmla="*/ 0 h 192"/>
                <a:gd name="T20" fmla="*/ 160 w 280"/>
                <a:gd name="T21" fmla="*/ 0 h 192"/>
                <a:gd name="T22" fmla="*/ 160 w 280"/>
                <a:gd name="T23" fmla="*/ 21 h 192"/>
                <a:gd name="T24" fmla="*/ 211 w 280"/>
                <a:gd name="T25" fmla="*/ 42 h 192"/>
                <a:gd name="T26" fmla="*/ 226 w 280"/>
                <a:gd name="T27" fmla="*/ 27 h 192"/>
                <a:gd name="T28" fmla="*/ 253 w 280"/>
                <a:gd name="T29" fmla="*/ 54 h 192"/>
                <a:gd name="T30" fmla="*/ 238 w 280"/>
                <a:gd name="T31" fmla="*/ 69 h 192"/>
                <a:gd name="T32" fmla="*/ 260 w 280"/>
                <a:gd name="T33" fmla="*/ 121 h 192"/>
                <a:gd name="T34" fmla="*/ 280 w 280"/>
                <a:gd name="T35" fmla="*/ 121 h 192"/>
                <a:gd name="T36" fmla="*/ 280 w 280"/>
                <a:gd name="T37" fmla="*/ 159 h 192"/>
                <a:gd name="T38" fmla="*/ 260 w 280"/>
                <a:gd name="T39" fmla="*/ 159 h 192"/>
                <a:gd name="T40" fmla="*/ 249 w 280"/>
                <a:gd name="T41" fmla="*/ 192 h 192"/>
                <a:gd name="T42" fmla="*/ 239 w 280"/>
                <a:gd name="T43" fmla="*/ 187 h 192"/>
                <a:gd name="T44" fmla="*/ 250 w 280"/>
                <a:gd name="T45" fmla="*/ 140 h 192"/>
                <a:gd name="T46" fmla="*/ 140 w 280"/>
                <a:gd name="T47" fmla="*/ 30 h 192"/>
                <a:gd name="T48" fmla="*/ 30 w 280"/>
                <a:gd name="T49" fmla="*/ 140 h 192"/>
                <a:gd name="T50" fmla="*/ 41 w 280"/>
                <a:gd name="T51" fmla="*/ 187 h 192"/>
                <a:gd name="T52" fmla="*/ 31 w 280"/>
                <a:gd name="T53" fmla="*/ 192 h 192"/>
                <a:gd name="T54" fmla="*/ 21 w 280"/>
                <a:gd name="T55" fmla="*/ 1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0" h="192">
                  <a:moveTo>
                    <a:pt x="21" y="159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4" y="102"/>
                    <a:pt x="32" y="84"/>
                    <a:pt x="43" y="69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85" y="31"/>
                    <a:pt x="102" y="24"/>
                    <a:pt x="121" y="21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21"/>
                    <a:pt x="160" y="21"/>
                    <a:pt x="160" y="21"/>
                  </a:cubicBezTo>
                  <a:cubicBezTo>
                    <a:pt x="179" y="24"/>
                    <a:pt x="196" y="31"/>
                    <a:pt x="211" y="42"/>
                  </a:cubicBezTo>
                  <a:cubicBezTo>
                    <a:pt x="226" y="27"/>
                    <a:pt x="226" y="27"/>
                    <a:pt x="226" y="27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9" y="84"/>
                    <a:pt x="257" y="102"/>
                    <a:pt x="260" y="121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0" y="159"/>
                    <a:pt x="280" y="159"/>
                    <a:pt x="280" y="159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58" y="171"/>
                    <a:pt x="254" y="182"/>
                    <a:pt x="249" y="192"/>
                  </a:cubicBezTo>
                  <a:cubicBezTo>
                    <a:pt x="239" y="187"/>
                    <a:pt x="239" y="187"/>
                    <a:pt x="239" y="187"/>
                  </a:cubicBezTo>
                  <a:cubicBezTo>
                    <a:pt x="246" y="173"/>
                    <a:pt x="250" y="157"/>
                    <a:pt x="250" y="140"/>
                  </a:cubicBezTo>
                  <a:cubicBezTo>
                    <a:pt x="250" y="79"/>
                    <a:pt x="201" y="30"/>
                    <a:pt x="140" y="30"/>
                  </a:cubicBezTo>
                  <a:cubicBezTo>
                    <a:pt x="80" y="30"/>
                    <a:pt x="30" y="79"/>
                    <a:pt x="30" y="140"/>
                  </a:cubicBezTo>
                  <a:cubicBezTo>
                    <a:pt x="30" y="157"/>
                    <a:pt x="34" y="173"/>
                    <a:pt x="41" y="187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26" y="182"/>
                    <a:pt x="23" y="171"/>
                    <a:pt x="21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Freeform 170"/>
            <p:cNvSpPr>
              <a:spLocks noEditPoints="1"/>
            </p:cNvSpPr>
            <p:nvPr/>
          </p:nvSpPr>
          <p:spPr bwMode="auto">
            <a:xfrm>
              <a:off x="5921375" y="1306513"/>
              <a:ext cx="703263" cy="701675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4 h 187"/>
                <a:gd name="T4" fmla="*/ 93 w 187"/>
                <a:gd name="T5" fmla="*/ 187 h 187"/>
                <a:gd name="T6" fmla="*/ 0 w 187"/>
                <a:gd name="T7" fmla="*/ 94 h 187"/>
                <a:gd name="T8" fmla="*/ 93 w 187"/>
                <a:gd name="T9" fmla="*/ 0 h 187"/>
                <a:gd name="T10" fmla="*/ 171 w 187"/>
                <a:gd name="T11" fmla="*/ 90 h 187"/>
                <a:gd name="T12" fmla="*/ 146 w 187"/>
                <a:gd name="T13" fmla="*/ 38 h 187"/>
                <a:gd name="T14" fmla="*/ 152 w 187"/>
                <a:gd name="T15" fmla="*/ 75 h 187"/>
                <a:gd name="T16" fmla="*/ 111 w 187"/>
                <a:gd name="T17" fmla="*/ 158 h 187"/>
                <a:gd name="T18" fmla="*/ 171 w 187"/>
                <a:gd name="T19" fmla="*/ 9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2"/>
                    <a:pt x="187" y="94"/>
                  </a:cubicBezTo>
                  <a:cubicBezTo>
                    <a:pt x="187" y="145"/>
                    <a:pt x="145" y="187"/>
                    <a:pt x="93" y="187"/>
                  </a:cubicBezTo>
                  <a:cubicBezTo>
                    <a:pt x="42" y="187"/>
                    <a:pt x="0" y="145"/>
                    <a:pt x="0" y="94"/>
                  </a:cubicBezTo>
                  <a:cubicBezTo>
                    <a:pt x="0" y="42"/>
                    <a:pt x="42" y="0"/>
                    <a:pt x="93" y="0"/>
                  </a:cubicBezTo>
                  <a:close/>
                  <a:moveTo>
                    <a:pt x="171" y="90"/>
                  </a:moveTo>
                  <a:cubicBezTo>
                    <a:pt x="171" y="69"/>
                    <a:pt x="161" y="50"/>
                    <a:pt x="146" y="38"/>
                  </a:cubicBezTo>
                  <a:cubicBezTo>
                    <a:pt x="150" y="49"/>
                    <a:pt x="152" y="61"/>
                    <a:pt x="152" y="75"/>
                  </a:cubicBezTo>
                  <a:cubicBezTo>
                    <a:pt x="152" y="108"/>
                    <a:pt x="136" y="138"/>
                    <a:pt x="111" y="158"/>
                  </a:cubicBezTo>
                  <a:cubicBezTo>
                    <a:pt x="145" y="153"/>
                    <a:pt x="171" y="125"/>
                    <a:pt x="171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" name="Freeform 171"/>
            <p:cNvSpPr/>
            <p:nvPr/>
          </p:nvSpPr>
          <p:spPr bwMode="auto">
            <a:xfrm>
              <a:off x="5651500" y="1966913"/>
              <a:ext cx="604838" cy="681038"/>
            </a:xfrm>
            <a:custGeom>
              <a:avLst/>
              <a:gdLst>
                <a:gd name="T0" fmla="*/ 161 w 161"/>
                <a:gd name="T1" fmla="*/ 48 h 181"/>
                <a:gd name="T2" fmla="*/ 132 w 161"/>
                <a:gd name="T3" fmla="*/ 154 h 181"/>
                <a:gd name="T4" fmla="*/ 150 w 161"/>
                <a:gd name="T5" fmla="*/ 181 h 181"/>
                <a:gd name="T6" fmla="*/ 0 w 161"/>
                <a:gd name="T7" fmla="*/ 181 h 181"/>
                <a:gd name="T8" fmla="*/ 0 w 161"/>
                <a:gd name="T9" fmla="*/ 73 h 181"/>
                <a:gd name="T10" fmla="*/ 91 w 161"/>
                <a:gd name="T11" fmla="*/ 0 h 181"/>
                <a:gd name="T12" fmla="*/ 161 w 161"/>
                <a:gd name="T13" fmla="*/ 4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48"/>
                  </a:moveTo>
                  <a:cubicBezTo>
                    <a:pt x="132" y="154"/>
                    <a:pt x="132" y="154"/>
                    <a:pt x="132" y="154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1"/>
                    <a:pt x="0" y="146"/>
                    <a:pt x="0" y="73"/>
                  </a:cubicBezTo>
                  <a:cubicBezTo>
                    <a:pt x="0" y="34"/>
                    <a:pt x="47" y="12"/>
                    <a:pt x="91" y="0"/>
                  </a:cubicBezTo>
                  <a:cubicBezTo>
                    <a:pt x="104" y="27"/>
                    <a:pt x="130" y="46"/>
                    <a:pt x="16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" name="Freeform 172"/>
            <p:cNvSpPr>
              <a:spLocks noEditPoints="1"/>
            </p:cNvSpPr>
            <p:nvPr/>
          </p:nvSpPr>
          <p:spPr bwMode="auto">
            <a:xfrm>
              <a:off x="4071938" y="2914651"/>
              <a:ext cx="1579563" cy="1577975"/>
            </a:xfrm>
            <a:custGeom>
              <a:avLst/>
              <a:gdLst>
                <a:gd name="T0" fmla="*/ 420 w 420"/>
                <a:gd name="T1" fmla="*/ 182 h 420"/>
                <a:gd name="T2" fmla="*/ 420 w 420"/>
                <a:gd name="T3" fmla="*/ 239 h 420"/>
                <a:gd name="T4" fmla="*/ 389 w 420"/>
                <a:gd name="T5" fmla="*/ 239 h 420"/>
                <a:gd name="T6" fmla="*/ 357 w 420"/>
                <a:gd name="T7" fmla="*/ 317 h 420"/>
                <a:gd name="T8" fmla="*/ 379 w 420"/>
                <a:gd name="T9" fmla="*/ 339 h 420"/>
                <a:gd name="T10" fmla="*/ 339 w 420"/>
                <a:gd name="T11" fmla="*/ 379 h 420"/>
                <a:gd name="T12" fmla="*/ 317 w 420"/>
                <a:gd name="T13" fmla="*/ 357 h 420"/>
                <a:gd name="T14" fmla="*/ 239 w 420"/>
                <a:gd name="T15" fmla="*/ 389 h 420"/>
                <a:gd name="T16" fmla="*/ 239 w 420"/>
                <a:gd name="T17" fmla="*/ 420 h 420"/>
                <a:gd name="T18" fmla="*/ 181 w 420"/>
                <a:gd name="T19" fmla="*/ 420 h 420"/>
                <a:gd name="T20" fmla="*/ 181 w 420"/>
                <a:gd name="T21" fmla="*/ 389 h 420"/>
                <a:gd name="T22" fmla="*/ 104 w 420"/>
                <a:gd name="T23" fmla="*/ 357 h 420"/>
                <a:gd name="T24" fmla="*/ 82 w 420"/>
                <a:gd name="T25" fmla="*/ 379 h 420"/>
                <a:gd name="T26" fmla="*/ 41 w 420"/>
                <a:gd name="T27" fmla="*/ 339 h 420"/>
                <a:gd name="T28" fmla="*/ 63 w 420"/>
                <a:gd name="T29" fmla="*/ 317 h 420"/>
                <a:gd name="T30" fmla="*/ 31 w 420"/>
                <a:gd name="T31" fmla="*/ 239 h 420"/>
                <a:gd name="T32" fmla="*/ 0 w 420"/>
                <a:gd name="T33" fmla="*/ 239 h 420"/>
                <a:gd name="T34" fmla="*/ 0 w 420"/>
                <a:gd name="T35" fmla="*/ 182 h 420"/>
                <a:gd name="T36" fmla="*/ 31 w 420"/>
                <a:gd name="T37" fmla="*/ 182 h 420"/>
                <a:gd name="T38" fmla="*/ 63 w 420"/>
                <a:gd name="T39" fmla="*/ 104 h 420"/>
                <a:gd name="T40" fmla="*/ 41 w 420"/>
                <a:gd name="T41" fmla="*/ 82 h 420"/>
                <a:gd name="T42" fmla="*/ 82 w 420"/>
                <a:gd name="T43" fmla="*/ 41 h 420"/>
                <a:gd name="T44" fmla="*/ 104 w 420"/>
                <a:gd name="T45" fmla="*/ 63 h 420"/>
                <a:gd name="T46" fmla="*/ 181 w 420"/>
                <a:gd name="T47" fmla="*/ 31 h 420"/>
                <a:gd name="T48" fmla="*/ 181 w 420"/>
                <a:gd name="T49" fmla="*/ 0 h 420"/>
                <a:gd name="T50" fmla="*/ 239 w 420"/>
                <a:gd name="T51" fmla="*/ 0 h 420"/>
                <a:gd name="T52" fmla="*/ 239 w 420"/>
                <a:gd name="T53" fmla="*/ 31 h 420"/>
                <a:gd name="T54" fmla="*/ 317 w 420"/>
                <a:gd name="T55" fmla="*/ 63 h 420"/>
                <a:gd name="T56" fmla="*/ 338 w 420"/>
                <a:gd name="T57" fmla="*/ 41 h 420"/>
                <a:gd name="T58" fmla="*/ 379 w 420"/>
                <a:gd name="T59" fmla="*/ 82 h 420"/>
                <a:gd name="T60" fmla="*/ 357 w 420"/>
                <a:gd name="T61" fmla="*/ 104 h 420"/>
                <a:gd name="T62" fmla="*/ 389 w 420"/>
                <a:gd name="T63" fmla="*/ 182 h 420"/>
                <a:gd name="T64" fmla="*/ 420 w 420"/>
                <a:gd name="T65" fmla="*/ 182 h 420"/>
                <a:gd name="T66" fmla="*/ 375 w 420"/>
                <a:gd name="T67" fmla="*/ 210 h 420"/>
                <a:gd name="T68" fmla="*/ 210 w 420"/>
                <a:gd name="T69" fmla="*/ 45 h 420"/>
                <a:gd name="T70" fmla="*/ 45 w 420"/>
                <a:gd name="T71" fmla="*/ 210 h 420"/>
                <a:gd name="T72" fmla="*/ 210 w 420"/>
                <a:gd name="T73" fmla="*/ 375 h 420"/>
                <a:gd name="T74" fmla="*/ 375 w 420"/>
                <a:gd name="T75" fmla="*/ 21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0" h="420">
                  <a:moveTo>
                    <a:pt x="420" y="182"/>
                  </a:moveTo>
                  <a:cubicBezTo>
                    <a:pt x="420" y="239"/>
                    <a:pt x="420" y="239"/>
                    <a:pt x="420" y="239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85" y="268"/>
                    <a:pt x="374" y="294"/>
                    <a:pt x="357" y="317"/>
                  </a:cubicBezTo>
                  <a:cubicBezTo>
                    <a:pt x="379" y="339"/>
                    <a:pt x="379" y="339"/>
                    <a:pt x="379" y="339"/>
                  </a:cubicBezTo>
                  <a:cubicBezTo>
                    <a:pt x="339" y="379"/>
                    <a:pt x="339" y="379"/>
                    <a:pt x="339" y="379"/>
                  </a:cubicBezTo>
                  <a:cubicBezTo>
                    <a:pt x="317" y="357"/>
                    <a:pt x="317" y="357"/>
                    <a:pt x="317" y="357"/>
                  </a:cubicBezTo>
                  <a:cubicBezTo>
                    <a:pt x="294" y="374"/>
                    <a:pt x="268" y="385"/>
                    <a:pt x="239" y="389"/>
                  </a:cubicBezTo>
                  <a:cubicBezTo>
                    <a:pt x="239" y="420"/>
                    <a:pt x="239" y="420"/>
                    <a:pt x="239" y="420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1" y="389"/>
                    <a:pt x="181" y="389"/>
                    <a:pt x="181" y="389"/>
                  </a:cubicBezTo>
                  <a:cubicBezTo>
                    <a:pt x="153" y="385"/>
                    <a:pt x="126" y="374"/>
                    <a:pt x="104" y="357"/>
                  </a:cubicBezTo>
                  <a:cubicBezTo>
                    <a:pt x="82" y="379"/>
                    <a:pt x="82" y="379"/>
                    <a:pt x="82" y="379"/>
                  </a:cubicBezTo>
                  <a:cubicBezTo>
                    <a:pt x="41" y="339"/>
                    <a:pt x="41" y="339"/>
                    <a:pt x="41" y="339"/>
                  </a:cubicBezTo>
                  <a:cubicBezTo>
                    <a:pt x="63" y="317"/>
                    <a:pt x="63" y="317"/>
                    <a:pt x="63" y="317"/>
                  </a:cubicBezTo>
                  <a:cubicBezTo>
                    <a:pt x="47" y="294"/>
                    <a:pt x="36" y="268"/>
                    <a:pt x="31" y="23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6" y="153"/>
                    <a:pt x="47" y="126"/>
                    <a:pt x="63" y="104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26" y="47"/>
                    <a:pt x="153" y="36"/>
                    <a:pt x="181" y="31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68" y="36"/>
                    <a:pt x="294" y="47"/>
                    <a:pt x="317" y="63"/>
                  </a:cubicBezTo>
                  <a:cubicBezTo>
                    <a:pt x="338" y="41"/>
                    <a:pt x="338" y="41"/>
                    <a:pt x="338" y="41"/>
                  </a:cubicBezTo>
                  <a:cubicBezTo>
                    <a:pt x="379" y="82"/>
                    <a:pt x="379" y="82"/>
                    <a:pt x="379" y="82"/>
                  </a:cubicBezTo>
                  <a:cubicBezTo>
                    <a:pt x="357" y="104"/>
                    <a:pt x="357" y="104"/>
                    <a:pt x="357" y="104"/>
                  </a:cubicBezTo>
                  <a:cubicBezTo>
                    <a:pt x="373" y="126"/>
                    <a:pt x="385" y="153"/>
                    <a:pt x="389" y="182"/>
                  </a:cubicBezTo>
                  <a:lnTo>
                    <a:pt x="420" y="182"/>
                  </a:lnTo>
                  <a:close/>
                  <a:moveTo>
                    <a:pt x="375" y="210"/>
                  </a:moveTo>
                  <a:cubicBezTo>
                    <a:pt x="375" y="119"/>
                    <a:pt x="301" y="45"/>
                    <a:pt x="210" y="45"/>
                  </a:cubicBezTo>
                  <a:cubicBezTo>
                    <a:pt x="119" y="45"/>
                    <a:pt x="45" y="119"/>
                    <a:pt x="45" y="210"/>
                  </a:cubicBezTo>
                  <a:cubicBezTo>
                    <a:pt x="45" y="301"/>
                    <a:pt x="119" y="375"/>
                    <a:pt x="210" y="375"/>
                  </a:cubicBezTo>
                  <a:cubicBezTo>
                    <a:pt x="301" y="375"/>
                    <a:pt x="375" y="301"/>
                    <a:pt x="375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" name="Freeform 173"/>
            <p:cNvSpPr/>
            <p:nvPr/>
          </p:nvSpPr>
          <p:spPr bwMode="auto">
            <a:xfrm>
              <a:off x="4876800" y="3646488"/>
              <a:ext cx="390525" cy="436563"/>
            </a:xfrm>
            <a:custGeom>
              <a:avLst/>
              <a:gdLst>
                <a:gd name="T0" fmla="*/ 104 w 104"/>
                <a:gd name="T1" fmla="*/ 46 h 116"/>
                <a:gd name="T2" fmla="*/ 104 w 104"/>
                <a:gd name="T3" fmla="*/ 116 h 116"/>
                <a:gd name="T4" fmla="*/ 8 w 104"/>
                <a:gd name="T5" fmla="*/ 116 h 116"/>
                <a:gd name="T6" fmla="*/ 19 w 104"/>
                <a:gd name="T7" fmla="*/ 99 h 116"/>
                <a:gd name="T8" fmla="*/ 0 w 104"/>
                <a:gd name="T9" fmla="*/ 30 h 116"/>
                <a:gd name="T10" fmla="*/ 45 w 104"/>
                <a:gd name="T11" fmla="*/ 0 h 116"/>
                <a:gd name="T12" fmla="*/ 104 w 104"/>
                <a:gd name="T13" fmla="*/ 4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16">
                  <a:moveTo>
                    <a:pt x="104" y="46"/>
                  </a:moveTo>
                  <a:cubicBezTo>
                    <a:pt x="104" y="94"/>
                    <a:pt x="104" y="116"/>
                    <a:pt x="104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0" y="29"/>
                    <a:pt x="37" y="17"/>
                    <a:pt x="45" y="0"/>
                  </a:cubicBezTo>
                  <a:cubicBezTo>
                    <a:pt x="74" y="7"/>
                    <a:pt x="104" y="21"/>
                    <a:pt x="10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" name="Freeform 174"/>
            <p:cNvSpPr>
              <a:spLocks noEditPoints="1"/>
            </p:cNvSpPr>
            <p:nvPr/>
          </p:nvSpPr>
          <p:spPr bwMode="auto">
            <a:xfrm>
              <a:off x="4632325" y="3217863"/>
              <a:ext cx="450850" cy="455613"/>
            </a:xfrm>
            <a:custGeom>
              <a:avLst/>
              <a:gdLst>
                <a:gd name="T0" fmla="*/ 71 w 120"/>
                <a:gd name="T1" fmla="*/ 102 h 121"/>
                <a:gd name="T2" fmla="*/ 110 w 120"/>
                <a:gd name="T3" fmla="*/ 58 h 121"/>
                <a:gd name="T4" fmla="*/ 93 w 120"/>
                <a:gd name="T5" fmla="*/ 24 h 121"/>
                <a:gd name="T6" fmla="*/ 98 w 120"/>
                <a:gd name="T7" fmla="*/ 48 h 121"/>
                <a:gd name="T8" fmla="*/ 71 w 120"/>
                <a:gd name="T9" fmla="*/ 102 h 121"/>
                <a:gd name="T10" fmla="*/ 60 w 120"/>
                <a:gd name="T11" fmla="*/ 0 h 121"/>
                <a:gd name="T12" fmla="*/ 120 w 120"/>
                <a:gd name="T13" fmla="*/ 61 h 121"/>
                <a:gd name="T14" fmla="*/ 60 w 120"/>
                <a:gd name="T15" fmla="*/ 121 h 121"/>
                <a:gd name="T16" fmla="*/ 0 w 120"/>
                <a:gd name="T17" fmla="*/ 61 h 121"/>
                <a:gd name="T18" fmla="*/ 60 w 120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1">
                  <a:moveTo>
                    <a:pt x="71" y="102"/>
                  </a:moveTo>
                  <a:cubicBezTo>
                    <a:pt x="93" y="99"/>
                    <a:pt x="110" y="81"/>
                    <a:pt x="110" y="58"/>
                  </a:cubicBezTo>
                  <a:cubicBezTo>
                    <a:pt x="110" y="45"/>
                    <a:pt x="103" y="32"/>
                    <a:pt x="93" y="24"/>
                  </a:cubicBezTo>
                  <a:cubicBezTo>
                    <a:pt x="96" y="32"/>
                    <a:pt x="98" y="40"/>
                    <a:pt x="98" y="48"/>
                  </a:cubicBezTo>
                  <a:cubicBezTo>
                    <a:pt x="98" y="70"/>
                    <a:pt x="87" y="89"/>
                    <a:pt x="71" y="102"/>
                  </a:cubicBezTo>
                  <a:close/>
                  <a:moveTo>
                    <a:pt x="60" y="0"/>
                  </a:moveTo>
                  <a:cubicBezTo>
                    <a:pt x="93" y="0"/>
                    <a:pt x="120" y="27"/>
                    <a:pt x="120" y="61"/>
                  </a:cubicBezTo>
                  <a:cubicBezTo>
                    <a:pt x="120" y="94"/>
                    <a:pt x="93" y="121"/>
                    <a:pt x="60" y="121"/>
                  </a:cubicBezTo>
                  <a:cubicBezTo>
                    <a:pt x="27" y="121"/>
                    <a:pt x="0" y="94"/>
                    <a:pt x="0" y="61"/>
                  </a:cubicBezTo>
                  <a:cubicBezTo>
                    <a:pt x="0" y="27"/>
                    <a:pt x="27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" name="Freeform 175"/>
            <p:cNvSpPr/>
            <p:nvPr/>
          </p:nvSpPr>
          <p:spPr bwMode="auto">
            <a:xfrm>
              <a:off x="4459288" y="3646488"/>
              <a:ext cx="387350" cy="436563"/>
            </a:xfrm>
            <a:custGeom>
              <a:avLst/>
              <a:gdLst>
                <a:gd name="T0" fmla="*/ 103 w 103"/>
                <a:gd name="T1" fmla="*/ 30 h 116"/>
                <a:gd name="T2" fmla="*/ 84 w 103"/>
                <a:gd name="T3" fmla="*/ 99 h 116"/>
                <a:gd name="T4" fmla="*/ 96 w 103"/>
                <a:gd name="T5" fmla="*/ 116 h 116"/>
                <a:gd name="T6" fmla="*/ 0 w 103"/>
                <a:gd name="T7" fmla="*/ 116 h 116"/>
                <a:gd name="T8" fmla="*/ 0 w 103"/>
                <a:gd name="T9" fmla="*/ 46 h 116"/>
                <a:gd name="T10" fmla="*/ 58 w 103"/>
                <a:gd name="T11" fmla="*/ 0 h 116"/>
                <a:gd name="T12" fmla="*/ 103 w 103"/>
                <a:gd name="T13" fmla="*/ 3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16">
                  <a:moveTo>
                    <a:pt x="103" y="30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94"/>
                    <a:pt x="0" y="46"/>
                  </a:cubicBezTo>
                  <a:cubicBezTo>
                    <a:pt x="0" y="21"/>
                    <a:pt x="30" y="7"/>
                    <a:pt x="58" y="0"/>
                  </a:cubicBezTo>
                  <a:cubicBezTo>
                    <a:pt x="66" y="17"/>
                    <a:pt x="83" y="29"/>
                    <a:pt x="10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8923085" y="3217181"/>
            <a:ext cx="3148785" cy="389320"/>
            <a:chOff x="8689807" y="1821077"/>
            <a:chExt cx="3148785" cy="389320"/>
          </a:xfrm>
        </p:grpSpPr>
        <p:sp>
          <p:nvSpPr>
            <p:cNvPr id="323" name="矩形 322"/>
            <p:cNvSpPr/>
            <p:nvPr/>
          </p:nvSpPr>
          <p:spPr>
            <a:xfrm>
              <a:off x="8728070" y="1821077"/>
              <a:ext cx="2894498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98" name="文本框 53"/>
            <p:cNvSpPr txBox="1"/>
            <p:nvPr/>
          </p:nvSpPr>
          <p:spPr>
            <a:xfrm>
              <a:off x="8689807" y="1824252"/>
              <a:ext cx="31487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なぜ暖房に</a:t>
              </a:r>
              <a:r>
                <a:rPr lang="ja-JP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注目する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のか？</a:t>
              </a:r>
            </a:p>
          </p:txBody>
        </p:sp>
      </p:grpSp>
      <p:pic>
        <p:nvPicPr>
          <p:cNvPr id="301" name="图片 30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2212" y="1247047"/>
            <a:ext cx="7047250" cy="468521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B92E456-DB1E-4F06-A365-ADCC93086E98}"/>
              </a:ext>
            </a:extLst>
          </p:cNvPr>
          <p:cNvSpPr txBox="1"/>
          <p:nvPr/>
        </p:nvSpPr>
        <p:spPr>
          <a:xfrm>
            <a:off x="1475364" y="1443841"/>
            <a:ext cx="3827754" cy="4247317"/>
          </a:xfrm>
          <a:prstGeom prst="rect">
            <a:avLst/>
          </a:prstGeom>
          <a:solidFill>
            <a:srgbClr val="E5E5E5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なぜ暖房に</a:t>
            </a:r>
            <a:r>
              <a:rPr lang="ja-JP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注目する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のか？</a:t>
            </a:r>
          </a:p>
          <a:p>
            <a:r>
              <a:rPr lang="ja-JP" altLang="en-US" dirty="0"/>
              <a:t>カナダでは、家庭用エネルギー消費量の</a:t>
            </a:r>
            <a:r>
              <a:rPr lang="en-US" altLang="ja-JP" dirty="0"/>
              <a:t>80</a:t>
            </a:r>
            <a:r>
              <a:rPr lang="ja-JP" altLang="en-US" dirty="0"/>
              <a:t>％は低温暖房に使用されます。</a:t>
            </a:r>
          </a:p>
          <a:p>
            <a:r>
              <a:rPr lang="ja-JP" altLang="en-US" dirty="0"/>
              <a:t>主に再生不可であり、大量の温室効果ガスが排出されます。</a:t>
            </a:r>
          </a:p>
          <a:p>
            <a:endParaRPr lang="ja-JP" altLang="en-US" dirty="0"/>
          </a:p>
          <a:p>
            <a:r>
              <a:rPr lang="ja-JP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なぜソーラー暖房なのか？</a:t>
            </a:r>
          </a:p>
          <a:p>
            <a:r>
              <a:rPr lang="ja-JP" altLang="en-US" dirty="0"/>
              <a:t>EEアップグレードはより高価であり、家庭EEが増加するにつれて、省エネ効果が低下していきます。</a:t>
            </a:r>
          </a:p>
          <a:p>
            <a:r>
              <a:rPr lang="ja-JP" altLang="en-US" dirty="0"/>
              <a:t>太陽熱集熱器は低温集熱効率が非常に高いです。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78"/>
          <p:cNvSpPr txBox="1"/>
          <p:nvPr/>
        </p:nvSpPr>
        <p:spPr>
          <a:xfrm>
            <a:off x="1054735" y="188595"/>
            <a:ext cx="8615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な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ぜ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季節をまたぐエネルギーの貯蔵に</a:t>
            </a:r>
            <a:r>
              <a:rPr lang="ja-JP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注目する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のか？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8108" y="1412776"/>
            <a:ext cx="9514197" cy="472888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D23B3F1-140E-470C-B070-C9451E2B8DBA}"/>
              </a:ext>
            </a:extLst>
          </p:cNvPr>
          <p:cNvSpPr txBox="1"/>
          <p:nvPr/>
        </p:nvSpPr>
        <p:spPr>
          <a:xfrm>
            <a:off x="1630710" y="1484784"/>
            <a:ext cx="5040560" cy="4770537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ja-JP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な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ぜ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季節</a:t>
            </a:r>
            <a:r>
              <a:rPr lang="ja-JP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間蓄熱な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のか？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ja-JP" altLang="zh-CN" dirty="0"/>
              <a:t>太陽エネルギーの利用可能量と暖房需要の間には大きなミスマッチがあります。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ja-JP" altLang="zh-CN" dirty="0"/>
              <a:t>ドレイクランディングの場合、年間暖房負荷の60%が、年間集熱量が16%の月に発生します。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ja-JP" altLang="zh-CN" dirty="0">
                <a:sym typeface="+mn-ea"/>
              </a:rPr>
              <a:t>カナダでは、</a:t>
            </a:r>
            <a:r>
              <a:rPr lang="ja-JP" altLang="zh-CN" dirty="0"/>
              <a:t>短期間蓄熱太陽熱暖房システムは、40～50％の太陽熱依存率を得られます。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ja-JP" altLang="zh-CN" dirty="0"/>
              <a:t>季節間蓄熱</a:t>
            </a:r>
            <a:r>
              <a:rPr lang="ja-JP" altLang="zh-CN" dirty="0">
                <a:sym typeface="+mn-ea"/>
              </a:rPr>
              <a:t>太陽熱暖房システムは、90～5100%の太陽熱依存率を得られます。</a:t>
            </a:r>
            <a:endParaRPr lang="en-US" altLang="ja-JP" dirty="0">
              <a:sym typeface="+mn-ea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ja-JP" dirty="0">
              <a:sym typeface="+mn-ea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ja-JP" dirty="0">
              <a:sym typeface="+mn-ea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ja-JP" altLang="zh-CN" dirty="0">
              <a:sym typeface="+mn-ea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-7317" y="1551040"/>
            <a:ext cx="12190410" cy="303613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342405" y="5301208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会社概要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6779" y="5301208"/>
            <a:ext cx="2316480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</a:p>
          <a:p>
            <a:pPr lvl="0" algn="ctr"/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テクノロジー</a:t>
            </a:r>
            <a:endParaRPr lang="ja-JP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42681" y="5301208"/>
            <a:ext cx="1960880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</a:p>
          <a:p>
            <a:pPr lvl="0" algn="ctr"/>
            <a:r>
              <a:rPr lang="ja-JP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応用シーン</a:t>
            </a:r>
          </a:p>
        </p:txBody>
      </p:sp>
      <p:sp>
        <p:nvSpPr>
          <p:cNvPr id="9" name="矩形 8"/>
          <p:cNvSpPr/>
          <p:nvPr/>
        </p:nvSpPr>
        <p:spPr>
          <a:xfrm>
            <a:off x="6804025" y="5300980"/>
            <a:ext cx="390525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最新PVT分散型</a:t>
            </a:r>
          </a:p>
          <a:p>
            <a:pPr lvl="0" algn="ctr"/>
            <a:r>
              <a:rPr 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地域</a:t>
            </a:r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マイクログリッドフォーインワン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92014" y="3928876"/>
            <a:ext cx="1297399" cy="1284485"/>
            <a:chOff x="1486694" y="2665507"/>
            <a:chExt cx="1297399" cy="1284485"/>
          </a:xfrm>
        </p:grpSpPr>
        <p:sp>
          <p:nvSpPr>
            <p:cNvPr id="11" name="Freeform 5"/>
            <p:cNvSpPr/>
            <p:nvPr/>
          </p:nvSpPr>
          <p:spPr bwMode="auto">
            <a:xfrm rot="5400000">
              <a:off x="1476182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486694" y="3047437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01</a:t>
              </a:r>
              <a:endParaRPr lang="zh-CN" altLang="en-US" sz="4800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005060" y="3925129"/>
            <a:ext cx="1297399" cy="1284485"/>
            <a:chOff x="4222998" y="2665507"/>
            <a:chExt cx="1297399" cy="1284485"/>
          </a:xfrm>
        </p:grpSpPr>
        <p:sp>
          <p:nvSpPr>
            <p:cNvPr id="14" name="Freeform 5"/>
            <p:cNvSpPr/>
            <p:nvPr/>
          </p:nvSpPr>
          <p:spPr bwMode="auto">
            <a:xfrm rot="5400000">
              <a:off x="4226425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4222998" y="3078969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02</a:t>
              </a:r>
              <a:endParaRPr lang="zh-CN" altLang="en-US" sz="48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418106" y="3919768"/>
            <a:ext cx="1297399" cy="1284485"/>
            <a:chOff x="6940252" y="2689493"/>
            <a:chExt cx="1297399" cy="1284485"/>
          </a:xfrm>
        </p:grpSpPr>
        <p:sp>
          <p:nvSpPr>
            <p:cNvPr id="17" name="Freeform 5"/>
            <p:cNvSpPr/>
            <p:nvPr/>
          </p:nvSpPr>
          <p:spPr bwMode="auto">
            <a:xfrm rot="5400000">
              <a:off x="6967655" y="2752168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6940252" y="3087353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03</a:t>
              </a:r>
              <a:endParaRPr lang="zh-CN" altLang="en-US" sz="4800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31152" y="3919768"/>
            <a:ext cx="1297399" cy="1284485"/>
            <a:chOff x="9441482" y="2562069"/>
            <a:chExt cx="1297399" cy="1284485"/>
          </a:xfrm>
        </p:grpSpPr>
        <p:sp>
          <p:nvSpPr>
            <p:cNvPr id="20" name="Freeform 5"/>
            <p:cNvSpPr/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04</a:t>
              </a:r>
              <a:endParaRPr lang="zh-CN" altLang="en-US" sz="4800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908720"/>
            <a:ext cx="6840760" cy="1284643"/>
            <a:chOff x="0" y="908720"/>
            <a:chExt cx="6840760" cy="1284643"/>
          </a:xfrm>
        </p:grpSpPr>
        <p:sp>
          <p:nvSpPr>
            <p:cNvPr id="28" name="流程图: 决策 27"/>
            <p:cNvSpPr/>
            <p:nvPr/>
          </p:nvSpPr>
          <p:spPr>
            <a:xfrm flipV="1">
              <a:off x="0" y="908720"/>
              <a:ext cx="6840760" cy="1284643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635681" y="1648386"/>
              <a:ext cx="3682058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2644315" y="1052621"/>
              <a:ext cx="1800200" cy="6451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zh-CN" sz="3600" b="1" spc="600" dirty="0">
                  <a:solidFill>
                    <a:schemeClr val="bg1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rPr>
                <a:t>目次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10343281" y="5301208"/>
            <a:ext cx="168283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省エネ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0244199" y="3919768"/>
            <a:ext cx="1297399" cy="1284485"/>
            <a:chOff x="9441482" y="2562069"/>
            <a:chExt cx="1297399" cy="1284485"/>
          </a:xfrm>
        </p:grpSpPr>
        <p:sp>
          <p:nvSpPr>
            <p:cNvPr id="25" name="Freeform 5"/>
            <p:cNvSpPr/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05</a:t>
              </a:r>
              <a:endParaRPr lang="zh-CN" altLang="en-US" sz="4800" dirty="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586740" y="3728085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テクノロジー</a:t>
            </a:r>
            <a:endParaRPr lang="ja-JP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449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325228" y="662132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-7317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文本框 3"/>
          <p:cNvSpPr txBox="1"/>
          <p:nvPr/>
        </p:nvSpPr>
        <p:spPr>
          <a:xfrm>
            <a:off x="262255" y="4796790"/>
            <a:ext cx="9465945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ja-JP" altLang="zh-CN" sz="44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ご清聴ありがとうございました！</a:t>
            </a:r>
          </a:p>
        </p:txBody>
      </p:sp>
      <p:sp>
        <p:nvSpPr>
          <p:cNvPr id="9" name="流程图: 决策 8"/>
          <p:cNvSpPr/>
          <p:nvPr/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决策 16"/>
          <p:cNvSpPr/>
          <p:nvPr/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决策 20"/>
          <p:cNvSpPr/>
          <p:nvPr/>
        </p:nvSpPr>
        <p:spPr>
          <a:xfrm>
            <a:off x="10943632" y="312213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45"/>
          <p:cNvSpPr txBox="1"/>
          <p:nvPr/>
        </p:nvSpPr>
        <p:spPr>
          <a:xfrm>
            <a:off x="1513556" y="5714839"/>
            <a:ext cx="4869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Science and technology is the first productive force, </a:t>
            </a: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the people are the first resource</a:t>
            </a:r>
          </a:p>
        </p:txBody>
      </p:sp>
      <p:sp>
        <p:nvSpPr>
          <p:cNvPr id="23" name="流程图: 决策 22"/>
          <p:cNvSpPr/>
          <p:nvPr/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800"/>
                            </p:stCondLst>
                            <p:childTnLst>
                              <p:par>
                                <p:cTn id="50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0" grpId="0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959302" y="3563724"/>
            <a:ext cx="228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Company introduction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306922" y="3709240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72442" y="2394046"/>
            <a:ext cx="4186594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zh-CN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会社概要</a:t>
            </a:r>
            <a:endParaRPr lang="zh-CN" altLang="en-US" sz="7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 bldLvl="0" animBg="1"/>
      <p:bldP spid="3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>
            <a:off x="5624367" y="1914120"/>
            <a:ext cx="2703087" cy="3456384"/>
          </a:xfrm>
          <a:prstGeom prst="flowChartDelay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3175211" y="3224771"/>
            <a:ext cx="5709727" cy="835083"/>
          </a:xfrm>
          <a:prstGeom prst="rect">
            <a:avLst/>
          </a:prstGeom>
        </p:spPr>
      </p:pic>
      <p:sp>
        <p:nvSpPr>
          <p:cNvPr id="4" name="流程图: 延期 3"/>
          <p:cNvSpPr/>
          <p:nvPr/>
        </p:nvSpPr>
        <p:spPr>
          <a:xfrm>
            <a:off x="8512316" y="1914120"/>
            <a:ext cx="2703087" cy="3456384"/>
          </a:xfrm>
          <a:prstGeom prst="flowChartDelay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6063160" y="3224771"/>
            <a:ext cx="5709727" cy="83508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54011" y="2423322"/>
            <a:ext cx="42484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16年以上の太陽熱研究、6年以上の太陽光発電システムの研究、4年以上の太陽光発電</a:t>
            </a:r>
            <a:r>
              <a:rPr lang="ja-JP" altLang="zh-CN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・</a:t>
            </a:r>
            <a:r>
              <a:rPr lang="zh-CN" altLang="en-US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太陽熱統合システムの研究に取り組んで</a:t>
            </a:r>
            <a:r>
              <a:rPr lang="ja-JP" altLang="zh-CN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来て、中国</a:t>
            </a:r>
            <a:r>
              <a:rPr lang="zh-CN" altLang="en-US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国内</a:t>
            </a:r>
            <a:r>
              <a:rPr lang="ja-JP" altLang="zh-CN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では複数の</a:t>
            </a:r>
            <a:r>
              <a:rPr lang="zh-CN" altLang="en-US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発明特許を獲得し</a:t>
            </a:r>
            <a:r>
              <a:rPr lang="ja-JP" altLang="zh-CN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た</a:t>
            </a:r>
            <a:r>
              <a:rPr lang="zh-CN" altLang="en-US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嘉</a:t>
            </a:r>
            <a:r>
              <a:rPr lang="ja-JP" altLang="zh-CN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興</a:t>
            </a:r>
            <a:r>
              <a:rPr lang="zh-CN" altLang="en-US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筠宇</a:t>
            </a:r>
            <a:r>
              <a:rPr lang="ja-JP" altLang="zh-CN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太陽エネルギーは、国家カーボンニュートラル・CO2排出ピークアウトに微力を捧げることができるように大規模生産と</a:t>
            </a:r>
            <a:r>
              <a:rPr lang="zh-CN" altLang="en-US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太陽光発電</a:t>
            </a:r>
            <a:r>
              <a:rPr lang="ja-JP" altLang="zh-CN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・</a:t>
            </a:r>
            <a:r>
              <a:rPr lang="zh-CN" altLang="en-US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太陽熱統合システムの</a:t>
            </a:r>
            <a:r>
              <a:rPr lang="ja-JP" altLang="zh-CN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全体</a:t>
            </a:r>
            <a:r>
              <a:rPr lang="ja-JP" altLang="zh-CN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設計研究と設置に専念しております。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123206" y="1980223"/>
            <a:ext cx="3096344" cy="389320"/>
            <a:chOff x="8873322" y="1821077"/>
            <a:chExt cx="2290515" cy="389320"/>
          </a:xfrm>
        </p:grpSpPr>
        <p:sp>
          <p:nvSpPr>
            <p:cNvPr id="8" name="矩形 7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文本框 53"/>
            <p:cNvSpPr txBox="1"/>
            <p:nvPr/>
          </p:nvSpPr>
          <p:spPr>
            <a:xfrm>
              <a:off x="8975526" y="1824220"/>
              <a:ext cx="202204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嘉興筠宇新能源有限公司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23206" y="169476"/>
            <a:ext cx="20196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会社概要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310332" y="3572614"/>
            <a:ext cx="3452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Photovoltaic/ thermal solar system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441680" y="3938965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955665" y="2420620"/>
            <a:ext cx="6327140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6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テクノロジー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 bldLvl="0" animBg="1"/>
      <p:bldP spid="35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490" y="169545"/>
            <a:ext cx="326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テクノロジー</a:t>
            </a:r>
          </a:p>
        </p:txBody>
      </p:sp>
      <p:sp>
        <p:nvSpPr>
          <p:cNvPr id="3" name="矩形 2"/>
          <p:cNvSpPr/>
          <p:nvPr/>
        </p:nvSpPr>
        <p:spPr>
          <a:xfrm>
            <a:off x="6298227" y="3662769"/>
            <a:ext cx="3037338" cy="210661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638821" y="1472019"/>
            <a:ext cx="3103780" cy="210661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5"/>
          <p:cNvGrpSpPr/>
          <p:nvPr/>
        </p:nvGrpSpPr>
        <p:grpSpPr bwMode="auto">
          <a:xfrm>
            <a:off x="5471139" y="1510119"/>
            <a:ext cx="4872539" cy="2106613"/>
            <a:chOff x="5831780" y="1788244"/>
            <a:chExt cx="3895118" cy="1684286"/>
          </a:xfrm>
          <a:solidFill>
            <a:srgbClr val="09C989"/>
          </a:solidFill>
        </p:grpSpPr>
        <p:sp>
          <p:nvSpPr>
            <p:cNvPr id="6" name="Rectangle 1"/>
            <p:cNvSpPr/>
            <p:nvPr/>
          </p:nvSpPr>
          <p:spPr bwMode="auto">
            <a:xfrm>
              <a:off x="6075438" y="1788244"/>
              <a:ext cx="3651460" cy="1684286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7" name="等腰三角形 6"/>
            <p:cNvSpPr/>
            <p:nvPr/>
          </p:nvSpPr>
          <p:spPr>
            <a:xfrm rot="16200000">
              <a:off x="5812088" y="3002295"/>
              <a:ext cx="286849" cy="247465"/>
            </a:xfrm>
            <a:prstGeom prst="triangl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25"/>
          <p:cNvGrpSpPr/>
          <p:nvPr/>
        </p:nvGrpSpPr>
        <p:grpSpPr bwMode="auto">
          <a:xfrm>
            <a:off x="1701800" y="3624580"/>
            <a:ext cx="4886960" cy="2183130"/>
            <a:chOff x="5907365" y="1787673"/>
            <a:chExt cx="3905900" cy="1745210"/>
          </a:xfrm>
          <a:solidFill>
            <a:srgbClr val="05B32E"/>
          </a:solidFill>
        </p:grpSpPr>
        <p:sp>
          <p:nvSpPr>
            <p:cNvPr id="9" name="Rectangle 1"/>
            <p:cNvSpPr/>
            <p:nvPr/>
          </p:nvSpPr>
          <p:spPr bwMode="auto">
            <a:xfrm flipH="1">
              <a:off x="5907365" y="1787673"/>
              <a:ext cx="3663510" cy="174521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10" name="等腰三角形 9"/>
            <p:cNvSpPr/>
            <p:nvPr/>
          </p:nvSpPr>
          <p:spPr>
            <a:xfrm rot="5400000" flipH="1">
              <a:off x="9545474" y="3002357"/>
              <a:ext cx="288118" cy="247465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22975" y="1510030"/>
            <a:ext cx="4320540" cy="20364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テクノロジーとは、太陽熱利用システムと太陽光発電システムを組み合わせたコージェネレーション技術であります。従来のソーラーパネルでは、ソーラーパネルに照射された100％太陽エネルギーのうち、約17〜23％のみ電気エネルギーに変換され、5％が反射され、残りの65％〜70％は廃熱となって吸収され、最終的に空中に放散されますが、当社のPVT技術は、これらの</a:t>
            </a:r>
            <a:r>
              <a:rPr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ソーラーパネルの</a:t>
            </a:r>
            <a:r>
              <a:rPr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廃熱を最大限に吸収し、循環ポンプを介してタンクに蓄熱し、ヒートポンプや水源ヒートポンプなどの技術を駆使してさらに一定温度を保つことができ、給湯や暖房ニーズに応えました。PVTテクノロジーは、総合効率を上げ、太陽光スペクトルの更なる有効活用を実現しました。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18970" y="3611245"/>
            <a:ext cx="4242435" cy="2158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PVTパネルは、ソーラーパネルの廃熱を吸収すると同時に、ソーラーパネルの冷却効果も図るため、年間を通じて約11％、夏場は最大21％の発電量を増加させることができます。</a:t>
            </a: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ほとんどの太陽電池（シリコン系など）は、</a:t>
            </a:r>
            <a:r>
              <a:rPr lang="ja-JP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電池モジュール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温度が上がると</a:t>
            </a:r>
            <a:r>
              <a:rPr lang="ja-JP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変換効率が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低下</a:t>
            </a:r>
            <a:r>
              <a:rPr lang="ja-JP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します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r>
              <a:rPr lang="ja-JP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ケルビン温度の上昇により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太陽電池の変換効率が0.2～0.5％低下することが証明されています。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6094571" y="3523502"/>
            <a:ext cx="401064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134766" y="5733256"/>
            <a:ext cx="32724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447675" y="5485765"/>
            <a:ext cx="1119187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zh-CN" altLang="en-US" sz="20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Arial" panose="020B0604020202020204" pitchFamily="34" charset="0"/>
              </a:rPr>
              <a:t>ソーラーパネルは、適切な温度でなければ十分に電気に変換することができません。 </a:t>
            </a:r>
          </a:p>
          <a:p>
            <a:pPr indent="457200">
              <a:lnSpc>
                <a:spcPct val="150000"/>
              </a:lnSpc>
            </a:pPr>
            <a:r>
              <a:rPr lang="en-US" altLang="zh-CN" sz="20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Arial" panose="020B0604020202020204" pitchFamily="34" charset="0"/>
              </a:rPr>
              <a:t> </a:t>
            </a:r>
            <a:r>
              <a:rPr lang="zh-CN" altLang="en-US" sz="20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Arial" panose="020B0604020202020204" pitchFamily="34" charset="0"/>
              </a:rPr>
              <a:t>当社のPVTパネルは、ソーラーパネルの表面温度を下げ、発電効率を向上させることができます。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02995" y="169545"/>
            <a:ext cx="3044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テクノロジー</a:t>
            </a:r>
          </a:p>
        </p:txBody>
      </p:sp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12" y="1052736"/>
            <a:ext cx="7315781" cy="4218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2995" y="169545"/>
            <a:ext cx="3562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テクノロジー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0750" y="1772816"/>
            <a:ext cx="4911906" cy="45513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3358" y="1439688"/>
            <a:ext cx="2446917" cy="485536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03164" y="940577"/>
            <a:ext cx="7315781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当社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PVT</a:t>
            </a:r>
            <a:r>
              <a:rPr lang="ja-JP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パネルの構成図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2995" y="169545"/>
            <a:ext cx="3448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テクノロジー</a:t>
            </a:r>
          </a:p>
        </p:txBody>
      </p:sp>
      <p:pic>
        <p:nvPicPr>
          <p:cNvPr id="8" name="图片 7" descr="电脑游戏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14" y="1184683"/>
            <a:ext cx="9472386" cy="4914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DBlZWU1OTllZjZmNTJjNzViMWQ3Mzk5MmQzMjg2MD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1241</Words>
  <Application>Microsoft Office PowerPoint</Application>
  <PresentationFormat>自定义</PresentationFormat>
  <Paragraphs>141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MS PGothic</vt:lpstr>
      <vt:lpstr>锐字荣光黑简1.0</vt:lpstr>
      <vt:lpstr>微软雅黑</vt:lpstr>
      <vt:lpstr>Arial</vt:lpstr>
      <vt:lpstr>Arial Black</vt:lpstr>
      <vt:lpstr>Calibri</vt:lpstr>
      <vt:lpstr>Impact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公司简介</dc:title>
  <dc:creator>第一PPT</dc:creator>
  <cp:keywords>www.1ppt.com</cp:keywords>
  <dc:description>www.1ppt.com</dc:description>
  <cp:lastModifiedBy>li qianfei</cp:lastModifiedBy>
  <cp:revision>356</cp:revision>
  <dcterms:created xsi:type="dcterms:W3CDTF">2016-04-14T03:39:00Z</dcterms:created>
  <dcterms:modified xsi:type="dcterms:W3CDTF">2022-05-17T05:59:45Z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3EDDD55CD5E9477C86B5863E26711574</vt:lpwstr>
  </property>
  <property fmtid="{D5CDD505-2E9C-101B-9397-08002B2CF9AE}" pid="3" name="KSOProductBuildVer">
    <vt:lpwstr>2052-11.1.0.11365</vt:lpwstr>
  </property>
</Properties>
</file>