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283" r:id="rId3"/>
    <p:sldId id="286" r:id="rId4"/>
    <p:sldId id="284" r:id="rId5"/>
    <p:sldId id="325"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289" r:id="rId20"/>
    <p:sldId id="340" r:id="rId21"/>
    <p:sldId id="323" r:id="rId22"/>
  </p:sldIdLst>
  <p:sldSz cx="12190413"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C3FF"/>
    <a:srgbClr val="00C0A9"/>
    <a:srgbClr val="00A1DA"/>
    <a:srgbClr val="FF6600"/>
    <a:srgbClr val="FFFFFF"/>
    <a:srgbClr val="F9FF0D"/>
    <a:srgbClr val="E96565"/>
    <a:srgbClr val="FF9933"/>
    <a:srgbClr val="DDE2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2" autoAdjust="0"/>
    <p:restoredTop sz="93080" autoAdjust="0"/>
  </p:normalViewPr>
  <p:slideViewPr>
    <p:cSldViewPr>
      <p:cViewPr varScale="1">
        <p:scale>
          <a:sx n="106" d="100"/>
          <a:sy n="106" d="100"/>
        </p:scale>
        <p:origin x="606" y="-60"/>
      </p:cViewPr>
      <p:guideLst>
        <p:guide orient="horz" pos="2160"/>
        <p:guide pos="3839"/>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t>2022/6/14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2022/6/14</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2022/6/14</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8117" y="5445224"/>
            <a:ext cx="24681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8117" y="6165304"/>
            <a:ext cx="246810"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080" y="764704"/>
            <a:ext cx="11449272"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570" y="168029"/>
            <a:ext cx="246810"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380" y="414839"/>
            <a:ext cx="246810"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10851972" y="314346"/>
            <a:ext cx="1093995" cy="369332"/>
          </a:xfrm>
          <a:prstGeom prst="rect">
            <a:avLst/>
          </a:prstGeom>
        </p:spPr>
        <p:txBody>
          <a:bodyPr/>
          <a:lstStyle/>
          <a:p>
            <a:pPr algn="ct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第 </a:t>
            </a:r>
            <a:fld id="{2EEF1883-7A0E-4F66-9932-E581691AD397}" type="slidenum">
              <a:rPr lang="zh-CN" altLang="en-US" sz="1600">
                <a:solidFill>
                  <a:schemeClr val="tx1">
                    <a:lumMod val="75000"/>
                    <a:lumOff val="25000"/>
                  </a:schemeClr>
                </a:solidFill>
              </a:rPr>
              <a:t>‹#›</a:t>
            </a:fld>
            <a:r>
              <a:rPr lang="zh-CN" altLang="en-US" sz="1600" dirty="0">
                <a:solidFill>
                  <a:schemeClr val="tx1">
                    <a:lumMod val="75000"/>
                    <a:lumOff val="25000"/>
                  </a:schemeClr>
                </a:solidFill>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页</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2.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1.png"/><Relationship Id="rId2" Type="http://schemas.openxmlformats.org/officeDocument/2006/relationships/tags" Target="../tags/tag3.xml"/><Relationship Id="rId16" Type="http://schemas.openxmlformats.org/officeDocument/2006/relationships/notesSlide" Target="../notesSlides/notesSlide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2.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A_图片 3"/>
          <p:cNvPicPr>
            <a:picLocks noChangeAspect="1" noChangeArrowheads="1"/>
          </p:cNvPicPr>
          <p:nvPr>
            <p:custDataLst>
              <p:tags r:id="rId1"/>
            </p:custDataLst>
          </p:nvPr>
        </p:nvPicPr>
        <p:blipFill rotWithShape="1">
          <a:blip r:embed="rId17" cstate="screen"/>
          <a:srcRect/>
          <a:stretch>
            <a:fill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A_图片 2"/>
          <p:cNvPicPr>
            <a:picLocks noChangeAspect="1" noChangeArrowheads="1"/>
          </p:cNvPicPr>
          <p:nvPr>
            <p:custDataLst>
              <p:tags r:id="rId2"/>
            </p:custDataLst>
          </p:nvPr>
        </p:nvPicPr>
        <p:blipFill>
          <a:blip r:embed="rId18" cstate="screen"/>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PA_文本框 3"/>
          <p:cNvSpPr txBox="1"/>
          <p:nvPr>
            <p:custDataLst>
              <p:tags r:id="rId3"/>
            </p:custDataLst>
          </p:nvPr>
        </p:nvSpPr>
        <p:spPr>
          <a:xfrm>
            <a:off x="217563" y="4910336"/>
            <a:ext cx="5734635" cy="1014730"/>
          </a:xfrm>
          <a:prstGeom prst="rect">
            <a:avLst/>
          </a:prstGeom>
          <a:noFill/>
          <a:effectLst/>
        </p:spPr>
        <p:txBody>
          <a:bodyPr wrap="square" rtlCol="0">
            <a:spAutoFit/>
          </a:bodyPr>
          <a:lstStyle/>
          <a:p>
            <a:r>
              <a:rPr lang="el-GR" sz="6000" b="1">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Times New Roman" panose="02020603050405020304" charset="0"/>
                <a:ea typeface="微软雅黑" panose="020B0503020204020204" pitchFamily="34" charset="-122"/>
                <a:cs typeface="Times New Roman" panose="02020603050405020304" charset="0"/>
              </a:rPr>
              <a:t>Σύστημα PVT</a:t>
            </a:r>
          </a:p>
        </p:txBody>
      </p:sp>
      <p:sp>
        <p:nvSpPr>
          <p:cNvPr id="6" name="PA_文本框 3"/>
          <p:cNvSpPr txBox="1"/>
          <p:nvPr>
            <p:custDataLst>
              <p:tags r:id="rId4"/>
            </p:custDataLst>
          </p:nvPr>
        </p:nvSpPr>
        <p:spPr>
          <a:xfrm>
            <a:off x="5725160" y="5516245"/>
            <a:ext cx="5857240" cy="460375"/>
          </a:xfrm>
          <a:prstGeom prst="rect">
            <a:avLst/>
          </a:prstGeom>
          <a:noFill/>
          <a:effectLst/>
        </p:spPr>
        <p:txBody>
          <a:bodyPr wrap="square" rtlCol="0">
            <a:spAutoFit/>
          </a:bodyPr>
          <a:lstStyle/>
          <a:p>
            <a:pPr algn="ctr"/>
            <a:r>
              <a:rPr lang="el-GR" sz="2400" b="1">
                <a:solidFill>
                  <a:srgbClr val="0070C0"/>
                </a:solidFill>
                <a:latin typeface="Times New Roman" panose="02020603050405020304" charset="0"/>
                <a:ea typeface="微软雅黑" panose="020B0503020204020204" pitchFamily="34" charset="-122"/>
                <a:cs typeface="Times New Roman" panose="02020603050405020304" charset="0"/>
              </a:rPr>
              <a:t>Jiaxing Zhenyu Νέα Ενέργεια Co, Ltd</a:t>
            </a:r>
          </a:p>
        </p:txBody>
      </p:sp>
      <p:sp>
        <p:nvSpPr>
          <p:cNvPr id="9" name="PA_Flowchart: Decision 8"/>
          <p:cNvSpPr/>
          <p:nvPr>
            <p:custDataLst>
              <p:tags r:id="rId5"/>
            </p:custDataLst>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1" name="PA_Flowchart: Decision 10"/>
          <p:cNvSpPr/>
          <p:nvPr>
            <p:custDataLst>
              <p:tags r:id="rId6"/>
            </p:custDataLst>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4" name="PA_Flowchart: Decision 13"/>
          <p:cNvSpPr/>
          <p:nvPr>
            <p:custDataLst>
              <p:tags r:id="rId7"/>
            </p:custDataLst>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5" name="PA_Flowchart: Decision 14"/>
          <p:cNvSpPr/>
          <p:nvPr>
            <p:custDataLst>
              <p:tags r:id="rId8"/>
            </p:custDataLst>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7" name="PA_Flowchart: Decision 16"/>
          <p:cNvSpPr/>
          <p:nvPr>
            <p:custDataLst>
              <p:tags r:id="rId9"/>
            </p:custDataLst>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8" name="PA_文本框 3"/>
          <p:cNvSpPr txBox="1"/>
          <p:nvPr>
            <p:custDataLst>
              <p:tags r:id="rId10"/>
            </p:custDataLst>
          </p:nvPr>
        </p:nvSpPr>
        <p:spPr>
          <a:xfrm>
            <a:off x="5883910" y="4869180"/>
            <a:ext cx="3607435" cy="337185"/>
          </a:xfrm>
          <a:prstGeom prst="rect">
            <a:avLst/>
          </a:prstGeom>
          <a:noFill/>
          <a:effectLst/>
        </p:spPr>
        <p:txBody>
          <a:bodyPr wrap="square" rtlCol="0">
            <a:spAutoFit/>
          </a:bodyPr>
          <a:lstStyle/>
          <a:p>
            <a:r>
              <a:rPr lang="el-GR" sz="1600">
                <a:solidFill>
                  <a:srgbClr val="0070C0"/>
                </a:solidFill>
                <a:latin typeface="Times New Roman" panose="02020603050405020304" charset="0"/>
                <a:ea typeface="微软雅黑" panose="020B0503020204020204" pitchFamily="34" charset="-122"/>
                <a:cs typeface="Times New Roman" panose="02020603050405020304" charset="0"/>
              </a:rPr>
              <a:t>Εστίαση | Ποιότητα | Ακεραιότητα</a:t>
            </a:r>
          </a:p>
        </p:txBody>
      </p:sp>
      <p:cxnSp>
        <p:nvCxnSpPr>
          <p:cNvPr id="13" name="PA_直接连接符 12"/>
          <p:cNvCxnSpPr/>
          <p:nvPr>
            <p:custDataLst>
              <p:tags r:id="rId11"/>
            </p:custDataLst>
          </p:nvPr>
        </p:nvCxnSpPr>
        <p:spPr>
          <a:xfrm>
            <a:off x="5651605" y="4799678"/>
            <a:ext cx="0" cy="1603086"/>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21" name="PA_Flowchart: Decision 20"/>
          <p:cNvSpPr/>
          <p:nvPr>
            <p:custDataLst>
              <p:tags r:id="rId12"/>
            </p:custDataLst>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0" name="PA_文本框 45"/>
          <p:cNvSpPr txBox="1"/>
          <p:nvPr>
            <p:custDataLst>
              <p:tags r:id="rId13"/>
            </p:custDataLst>
          </p:nvPr>
        </p:nvSpPr>
        <p:spPr>
          <a:xfrm>
            <a:off x="5989943" y="6022449"/>
            <a:ext cx="4869682" cy="398780"/>
          </a:xfrm>
          <a:prstGeom prst="rect">
            <a:avLst/>
          </a:prstGeom>
          <a:noFill/>
        </p:spPr>
        <p:txBody>
          <a:bodyPr wrap="square" rtlCol="0">
            <a:spAutoFit/>
          </a:bodyPr>
          <a:lstStyle/>
          <a:p>
            <a:r>
              <a:rPr lang="el-GR" sz="1000">
                <a:solidFill>
                  <a:schemeClr val="bg1">
                    <a:lumMod val="50000"/>
                  </a:schemeClr>
                </a:solidFill>
                <a:latin typeface="Times New Roman" panose="02020603050405020304" charset="0"/>
                <a:ea typeface="方正细圆简体" pitchFamily="2" charset="-122"/>
                <a:cs typeface="Times New Roman" panose="02020603050405020304" charset="0"/>
              </a:rPr>
              <a:t>Η επιστήμη και η τεχνολογία είναι η πρώτη παραγωγική δύναμη, </a:t>
            </a:r>
          </a:p>
          <a:p>
            <a:r>
              <a:rPr lang="el-GR" sz="1000">
                <a:solidFill>
                  <a:schemeClr val="bg1">
                    <a:lumMod val="50000"/>
                  </a:schemeClr>
                </a:solidFill>
                <a:latin typeface="Times New Roman" panose="02020603050405020304" charset="0"/>
                <a:ea typeface="方正细圆简体" pitchFamily="2" charset="-122"/>
                <a:cs typeface="Times New Roman" panose="02020603050405020304" charset="0"/>
              </a:rPr>
              <a:t>οι άνθρωποι είναι ο πρώτος πόρος</a:t>
            </a:r>
          </a:p>
        </p:txBody>
      </p:sp>
      <p:sp>
        <p:nvSpPr>
          <p:cNvPr id="23" name="PA_Flowchart: Decision 22"/>
          <p:cNvSpPr/>
          <p:nvPr>
            <p:custDataLst>
              <p:tags r:id="rId14"/>
            </p:custDataLst>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750" fill="hold"/>
                                        <p:tgtEl>
                                          <p:spTgt spid="1026"/>
                                        </p:tgtEl>
                                        <p:attrNameLst>
                                          <p:attrName>ppt_w</p:attrName>
                                        </p:attrNameLst>
                                      </p:cBhvr>
                                      <p:tavLst>
                                        <p:tav tm="0">
                                          <p:val>
                                            <p:strVal val="4/3*#ppt_w"/>
                                          </p:val>
                                        </p:tav>
                                        <p:tav tm="100000">
                                          <p:val>
                                            <p:strVal val="#ppt_w"/>
                                          </p:val>
                                        </p:tav>
                                      </p:tavLst>
                                    </p:anim>
                                    <p:anim calcmode="lin" valueType="num">
                                      <p:cBhvr>
                                        <p:cTn id="8" dur="375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50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20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16" presetClass="entr" presetSubtype="42"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Horizontal)">
                                      <p:cBhvr>
                                        <p:cTn id="45" dur="500"/>
                                        <p:tgtEl>
                                          <p:spTgt spid="13"/>
                                        </p:tgtEl>
                                      </p:cBhvr>
                                    </p:animEffect>
                                  </p:childTnLst>
                                </p:cTn>
                              </p:par>
                            </p:childTnLst>
                          </p:cTn>
                        </p:par>
                        <p:par>
                          <p:cTn id="46" fill="hold">
                            <p:stCondLst>
                              <p:cond delay="4500"/>
                            </p:stCondLst>
                            <p:childTnLst>
                              <p:par>
                                <p:cTn id="47" presetID="12" presetClass="entr" presetSubtype="2" fill="hold" grpId="0" nodeType="after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left)">
                                      <p:cBhvr>
                                        <p:cTn id="50" dur="500"/>
                                        <p:tgtEl>
                                          <p:spTgt spid="18"/>
                                        </p:tgtEl>
                                      </p:cBhvr>
                                    </p:animEffect>
                                  </p:childTnLst>
                                </p:cTn>
                              </p:par>
                            </p:childTnLst>
                          </p:cTn>
                        </p:par>
                        <p:par>
                          <p:cTn id="51" fill="hold">
                            <p:stCondLst>
                              <p:cond delay="6300"/>
                            </p:stCondLst>
                            <p:childTnLst>
                              <p:par>
                                <p:cTn id="52" presetID="2" presetClass="entr" presetSubtype="4" fill="hold" grpId="0" nodeType="afterEffect">
                                  <p:stCondLst>
                                    <p:cond delay="0"/>
                                  </p:stCondLst>
                                  <p:iterate type="lt">
                                    <p:tmPct val="10000"/>
                                  </p:iterate>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47" presetClass="entr" presetSubtype="0" fill="hold" grpId="0" nodeType="withEffect">
                                  <p:stCondLst>
                                    <p:cond delay="0"/>
                                  </p:stCondLst>
                                  <p:iterate type="lt">
                                    <p:tmPct val="4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8639"/>
                            </p:stCondLst>
                            <p:childTnLst>
                              <p:par>
                                <p:cTn id="62" presetID="27" presetClass="emph" presetSubtype="0" repeatCount="3000" fill="remove" grpId="1" nodeType="afterEffect">
                                  <p:stCondLst>
                                    <p:cond delay="0"/>
                                  </p:stCondLst>
                                  <p:childTnLst>
                                    <p:animClr clrSpc="rgb" dir="cw">
                                      <p:cBhvr override="childStyle">
                                        <p:cTn id="63" dur="250" autoRev="1" fill="remove"/>
                                        <p:tgtEl>
                                          <p:spTgt spid="9"/>
                                        </p:tgtEl>
                                        <p:attrNameLst>
                                          <p:attrName>style.color</p:attrName>
                                        </p:attrNameLst>
                                      </p:cBhvr>
                                      <p:to>
                                        <a:schemeClr val="bg1"/>
                                      </p:to>
                                    </p:animClr>
                                    <p:animClr clrSpc="rgb" dir="cw">
                                      <p:cBhvr>
                                        <p:cTn id="64" dur="250" autoRev="1" fill="remove"/>
                                        <p:tgtEl>
                                          <p:spTgt spid="9"/>
                                        </p:tgtEl>
                                        <p:attrNameLst>
                                          <p:attrName>fillcolor</p:attrName>
                                        </p:attrNameLst>
                                      </p:cBhvr>
                                      <p:to>
                                        <a:schemeClr val="bg1"/>
                                      </p:to>
                                    </p:animClr>
                                    <p:set>
                                      <p:cBhvr>
                                        <p:cTn id="65" dur="250" autoRev="1" fill="remove"/>
                                        <p:tgtEl>
                                          <p:spTgt spid="9"/>
                                        </p:tgtEl>
                                        <p:attrNameLst>
                                          <p:attrName>fill.type</p:attrName>
                                        </p:attrNameLst>
                                      </p:cBhvr>
                                      <p:to>
                                        <p:strVal val="solid"/>
                                      </p:to>
                                    </p:set>
                                    <p:set>
                                      <p:cBhvr>
                                        <p:cTn id="66" dur="250" autoRev="1" fill="remove"/>
                                        <p:tgtEl>
                                          <p:spTgt spid="9"/>
                                        </p:tgtEl>
                                        <p:attrNameLst>
                                          <p:attrName>fill.on</p:attrName>
                                        </p:attrNameLst>
                                      </p:cBhvr>
                                      <p:to>
                                        <p:strVal val="true"/>
                                      </p:to>
                                    </p:set>
                                  </p:childTnLst>
                                </p:cTn>
                              </p:par>
                              <p:par>
                                <p:cTn id="67" presetID="27" presetClass="emph" presetSubtype="0" repeatCount="3000" fill="remove" grpId="1" nodeType="withEffect">
                                  <p:stCondLst>
                                    <p:cond delay="250"/>
                                  </p:stCondLst>
                                  <p:childTnLst>
                                    <p:animClr clrSpc="rgb" dir="cw">
                                      <p:cBhvr override="childStyle">
                                        <p:cTn id="68" dur="375" autoRev="1" fill="remove"/>
                                        <p:tgtEl>
                                          <p:spTgt spid="14"/>
                                        </p:tgtEl>
                                        <p:attrNameLst>
                                          <p:attrName>style.color</p:attrName>
                                        </p:attrNameLst>
                                      </p:cBhvr>
                                      <p:to>
                                        <a:schemeClr val="bg1"/>
                                      </p:to>
                                    </p:animClr>
                                    <p:animClr clrSpc="rgb" dir="cw">
                                      <p:cBhvr>
                                        <p:cTn id="69" dur="375" autoRev="1" fill="remove"/>
                                        <p:tgtEl>
                                          <p:spTgt spid="14"/>
                                        </p:tgtEl>
                                        <p:attrNameLst>
                                          <p:attrName>fillcolor</p:attrName>
                                        </p:attrNameLst>
                                      </p:cBhvr>
                                      <p:to>
                                        <a:schemeClr val="bg1"/>
                                      </p:to>
                                    </p:animClr>
                                    <p:set>
                                      <p:cBhvr>
                                        <p:cTn id="70" dur="375" autoRev="1" fill="remove"/>
                                        <p:tgtEl>
                                          <p:spTgt spid="14"/>
                                        </p:tgtEl>
                                        <p:attrNameLst>
                                          <p:attrName>fill.type</p:attrName>
                                        </p:attrNameLst>
                                      </p:cBhvr>
                                      <p:to>
                                        <p:strVal val="solid"/>
                                      </p:to>
                                    </p:set>
                                    <p:set>
                                      <p:cBhvr>
                                        <p:cTn id="71" dur="375" autoRev="1" fill="remove"/>
                                        <p:tgtEl>
                                          <p:spTgt spid="14"/>
                                        </p:tgtEl>
                                        <p:attrNameLst>
                                          <p:attrName>fill.on</p:attrName>
                                        </p:attrNameLst>
                                      </p:cBhvr>
                                      <p:to>
                                        <p:strVal val="true"/>
                                      </p:to>
                                    </p:set>
                                  </p:childTnLst>
                                </p:cTn>
                              </p:par>
                              <p:par>
                                <p:cTn id="72" presetID="26" presetClass="emph" presetSubtype="0" repeatCount="3000" fill="hold" grpId="1" nodeType="withEffect">
                                  <p:stCondLst>
                                    <p:cond delay="0"/>
                                  </p:stCondLst>
                                  <p:childTnLst>
                                    <p:animEffect transition="out" filter="fade">
                                      <p:cBhvr>
                                        <p:cTn id="73" dur="500" tmFilter="0, 0; .2, .5; .8, .5; 1, 0"/>
                                        <p:tgtEl>
                                          <p:spTgt spid="15"/>
                                        </p:tgtEl>
                                      </p:cBhvr>
                                    </p:animEffect>
                                    <p:animScale>
                                      <p:cBhvr>
                                        <p:cTn id="74" dur="250" autoRev="1" fill="hold"/>
                                        <p:tgtEl>
                                          <p:spTgt spid="15"/>
                                        </p:tgtEl>
                                      </p:cBhvr>
                                      <p:by x="105000" y="105000"/>
                                    </p:animScale>
                                  </p:childTnLst>
                                </p:cTn>
                              </p:par>
                              <p:par>
                                <p:cTn id="75" presetID="27" presetClass="emph" presetSubtype="0" repeatCount="3000" fill="remove" grpId="1" nodeType="withEffect">
                                  <p:stCondLst>
                                    <p:cond delay="250"/>
                                  </p:stCondLst>
                                  <p:childTnLst>
                                    <p:animClr clrSpc="rgb" dir="cw">
                                      <p:cBhvr override="childStyle">
                                        <p:cTn id="76" dur="250" autoRev="1" fill="remove"/>
                                        <p:tgtEl>
                                          <p:spTgt spid="23"/>
                                        </p:tgtEl>
                                        <p:attrNameLst>
                                          <p:attrName>style.color</p:attrName>
                                        </p:attrNameLst>
                                      </p:cBhvr>
                                      <p:to>
                                        <a:schemeClr val="bg1"/>
                                      </p:to>
                                    </p:animClr>
                                    <p:animClr clrSpc="rgb" dir="cw">
                                      <p:cBhvr>
                                        <p:cTn id="77" dur="250" autoRev="1" fill="remove"/>
                                        <p:tgtEl>
                                          <p:spTgt spid="23"/>
                                        </p:tgtEl>
                                        <p:attrNameLst>
                                          <p:attrName>fillcolor</p:attrName>
                                        </p:attrNameLst>
                                      </p:cBhvr>
                                      <p:to>
                                        <a:schemeClr val="bg1"/>
                                      </p:to>
                                    </p:animClr>
                                    <p:set>
                                      <p:cBhvr>
                                        <p:cTn id="78" dur="250" autoRev="1" fill="remove"/>
                                        <p:tgtEl>
                                          <p:spTgt spid="23"/>
                                        </p:tgtEl>
                                        <p:attrNameLst>
                                          <p:attrName>fill.type</p:attrName>
                                        </p:attrNameLst>
                                      </p:cBhvr>
                                      <p:to>
                                        <p:strVal val="solid"/>
                                      </p:to>
                                    </p:set>
                                    <p:set>
                                      <p:cBhvr>
                                        <p:cTn id="79" dur="250" autoRev="1" fill="remove"/>
                                        <p:tgtEl>
                                          <p:spTgt spid="23"/>
                                        </p:tgtEl>
                                        <p:attrNameLst>
                                          <p:attrName>fill.on</p:attrName>
                                        </p:attrNameLst>
                                      </p:cBhvr>
                                      <p:to>
                                        <p:strVal val="true"/>
                                      </p:to>
                                    </p:set>
                                  </p:childTnLst>
                                </p:cTn>
                              </p:par>
                              <p:par>
                                <p:cTn id="80" presetID="27" presetClass="emph" presetSubtype="0" repeatCount="3000" fill="remove" grpId="1" nodeType="withEffect">
                                  <p:stCondLst>
                                    <p:cond delay="250"/>
                                  </p:stCondLst>
                                  <p:childTnLst>
                                    <p:animClr clrSpc="rgb" dir="cw">
                                      <p:cBhvr override="childStyle">
                                        <p:cTn id="81" dur="250" autoRev="1" fill="remove"/>
                                        <p:tgtEl>
                                          <p:spTgt spid="17"/>
                                        </p:tgtEl>
                                        <p:attrNameLst>
                                          <p:attrName>style.color</p:attrName>
                                        </p:attrNameLst>
                                      </p:cBhvr>
                                      <p:to>
                                        <a:schemeClr val="bg1"/>
                                      </p:to>
                                    </p:animClr>
                                    <p:animClr clrSpc="rgb" dir="cw">
                                      <p:cBhvr>
                                        <p:cTn id="82" dur="250" autoRev="1" fill="remove"/>
                                        <p:tgtEl>
                                          <p:spTgt spid="17"/>
                                        </p:tgtEl>
                                        <p:attrNameLst>
                                          <p:attrName>fillcolor</p:attrName>
                                        </p:attrNameLst>
                                      </p:cBhvr>
                                      <p:to>
                                        <a:schemeClr val="bg1"/>
                                      </p:to>
                                    </p:animClr>
                                    <p:set>
                                      <p:cBhvr>
                                        <p:cTn id="83" dur="250" autoRev="1" fill="remove"/>
                                        <p:tgtEl>
                                          <p:spTgt spid="17"/>
                                        </p:tgtEl>
                                        <p:attrNameLst>
                                          <p:attrName>fill.type</p:attrName>
                                        </p:attrNameLst>
                                      </p:cBhvr>
                                      <p:to>
                                        <p:strVal val="solid"/>
                                      </p:to>
                                    </p:set>
                                    <p:set>
                                      <p:cBhvr>
                                        <p:cTn id="84" dur="250" autoRev="1" fill="remove"/>
                                        <p:tgtEl>
                                          <p:spTgt spid="17"/>
                                        </p:tgtEl>
                                        <p:attrNameLst>
                                          <p:attrName>fill.on</p:attrName>
                                        </p:attrNameLst>
                                      </p:cBhvr>
                                      <p:to>
                                        <p:strVal val="true"/>
                                      </p:to>
                                    </p:set>
                                  </p:childTnLst>
                                </p:cTn>
                              </p:par>
                              <p:par>
                                <p:cTn id="85" presetID="26" presetClass="emph" presetSubtype="0" repeatCount="3000" fill="hold" grpId="1" nodeType="withEffect">
                                  <p:stCondLst>
                                    <p:cond delay="50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18" grpId="0" bldLvl="0" animBg="1"/>
      <p:bldP spid="21" grpId="0" animBg="1"/>
      <p:bldP spid="20" grpId="0"/>
      <p:bldP spid="23" grpId="0" animBg="1"/>
      <p:bldP spid="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3" name="矩形 22"/>
          <p:cNvSpPr/>
          <p:nvPr/>
        </p:nvSpPr>
        <p:spPr>
          <a:xfrm>
            <a:off x="8383387" y="3532366"/>
            <a:ext cx="2081467" cy="369332"/>
          </a:xfrm>
          <a:prstGeom prst="rect">
            <a:avLst/>
          </a:prstGeom>
        </p:spPr>
        <p:txBody>
          <a:bodyPr wrap="none">
            <a:spAutoFit/>
          </a:bodyPr>
          <a:lstStyle/>
          <a:p>
            <a:r>
              <a:rPr lang="el-GR">
                <a:solidFill>
                  <a:schemeClr val="accent5">
                    <a:lumMod val="50000"/>
                  </a:schemeClr>
                </a:solidFill>
                <a:latin typeface="Times New Roman" panose="02020603050405020304" charset="0"/>
                <a:cs typeface="Times New Roman" panose="02020603050405020304" charset="0"/>
              </a:rPr>
              <a:t>Scope of application</a:t>
            </a:r>
          </a:p>
        </p:txBody>
      </p:sp>
      <p:grpSp>
        <p:nvGrpSpPr>
          <p:cNvPr id="34" name="组合 33"/>
          <p:cNvGrpSpPr/>
          <p:nvPr/>
        </p:nvGrpSpPr>
        <p:grpSpPr>
          <a:xfrm>
            <a:off x="10559702" y="3683144"/>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l-GR" sz="4400" b="1">
                  <a:solidFill>
                    <a:schemeClr val="bg1"/>
                  </a:solidFill>
                  <a:latin typeface="Times New Roman" panose="02020603050405020304" charset="0"/>
                  <a:ea typeface="锐字荣光黑简1.0" pitchFamily="2" charset="-122"/>
                  <a:cs typeface="Times New Roman" panose="02020603050405020304" charset="0"/>
                </a:rPr>
                <a:t>03</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l-GR" sz="1400" b="1">
                  <a:solidFill>
                    <a:schemeClr val="bg1"/>
                  </a:solidFill>
                  <a:latin typeface="Times New Roman" panose="02020603050405020304" charset="0"/>
                  <a:ea typeface="微软雅黑" panose="020B0503020204020204" pitchFamily="34" charset="-122"/>
                  <a:cs typeface="Times New Roman" panose="02020603050405020304" charset="0"/>
                </a:rPr>
                <a:t>——CONTENTS——</a:t>
              </a:r>
            </a:p>
          </p:txBody>
        </p:sp>
      </p:grpSp>
      <p:sp>
        <p:nvSpPr>
          <p:cNvPr id="35" name="文本框 3"/>
          <p:cNvSpPr txBox="1"/>
          <p:nvPr/>
        </p:nvSpPr>
        <p:spPr>
          <a:xfrm>
            <a:off x="5807174" y="2213042"/>
            <a:ext cx="6623564" cy="768350"/>
          </a:xfrm>
          <a:prstGeom prst="rect">
            <a:avLst/>
          </a:prstGeom>
          <a:noFill/>
          <a:effectLst/>
        </p:spPr>
        <p:txBody>
          <a:bodyPr wrap="square" rtlCol="0">
            <a:spAutoFit/>
          </a:bodyPr>
          <a:lstStyle/>
          <a:p>
            <a:pPr algn="ctr"/>
            <a:r>
              <a:rPr lang="el-GR" sz="4400" b="1">
                <a:solidFill>
                  <a:srgbClr val="0070C0"/>
                </a:solidFill>
                <a:latin typeface="Times New Roman" panose="02020603050405020304" charset="0"/>
                <a:ea typeface="微软雅黑" panose="020B0503020204020204" pitchFamily="34" charset="-122"/>
                <a:cs typeface="Times New Roman" panose="02020603050405020304" charset="0"/>
              </a:rPr>
              <a:t>Πεδίο εφαρμογής PVT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8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3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2664296" cy="306705"/>
          </a:xfrm>
          <a:prstGeom prst="rect">
            <a:avLst/>
          </a:prstGeom>
          <a:noFill/>
        </p:spPr>
        <p:txBody>
          <a:bodyPr wrap="square" rtlCol="0">
            <a:spAutoFit/>
          </a:bodyPr>
          <a:lstStyle/>
          <a:p>
            <a:r>
              <a:rPr lang="el-GR" sz="14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Πεδίο εφαρμογής 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imes New Roman" panose="02020603050405020304" charset="0"/>
              <a:cs typeface="Times New Roman" panose="02020603050405020304" charset="0"/>
            </a:endParaRPr>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6" name="TextBox 5"/>
          <p:cNvSpPr txBox="1"/>
          <p:nvPr/>
        </p:nvSpPr>
        <p:spPr>
          <a:xfrm>
            <a:off x="9115231" y="824307"/>
            <a:ext cx="2844000" cy="415290"/>
          </a:xfrm>
          <a:prstGeom prst="rect">
            <a:avLst/>
          </a:prstGeom>
          <a:noFill/>
        </p:spPr>
        <p:txBody>
          <a:bodyPr vert="horz" wrap="square" lIns="0" tIns="0" rIns="0" bIns="0" rtlCol="0" anchor="ctr">
            <a:spAutoFit/>
          </a:bodyPr>
          <a:lstStyle/>
          <a:p>
            <a:pPr algn="ctr"/>
            <a:r>
              <a:rPr lang="el-GR" sz="700">
                <a:solidFill>
                  <a:schemeClr val="bg1"/>
                </a:solidFill>
                <a:latin typeface="Times New Roman" panose="02020603050405020304" charset="0"/>
                <a:ea typeface="微软雅黑" panose="020B0503020204020204" pitchFamily="34" charset="-122"/>
                <a:cs typeface="Times New Roman" panose="02020603050405020304" charset="0"/>
              </a:rPr>
              <a:t>04  </a:t>
            </a:r>
            <a:r>
              <a:rPr lang="el-GR" sz="900" b="1">
                <a:solidFill>
                  <a:schemeClr val="bg1"/>
                </a:solidFill>
                <a:latin typeface="Times New Roman" panose="02020603050405020304" charset="0"/>
                <a:ea typeface="微软雅黑" panose="020B0503020204020204" pitchFamily="34" charset="-122"/>
                <a:cs typeface="Times New Roman" panose="02020603050405020304" charset="0"/>
              </a:rPr>
              <a:t>Παροχή της θέρμανσης και του ζεστού νερού και της βελτίωσης λίπανσης για θερμοκήπιο και αγρόκτημα</a:t>
            </a:r>
          </a:p>
        </p:txBody>
      </p:sp>
      <p:sp>
        <p:nvSpPr>
          <p:cNvPr id="67" name="TextBox 6"/>
          <p:cNvSpPr txBox="1"/>
          <p:nvPr/>
        </p:nvSpPr>
        <p:spPr>
          <a:xfrm>
            <a:off x="305075" y="885903"/>
            <a:ext cx="2844000" cy="292100"/>
          </a:xfrm>
          <a:prstGeom prst="rect">
            <a:avLst/>
          </a:prstGeom>
          <a:noFill/>
        </p:spPr>
        <p:txBody>
          <a:bodyPr vert="horz" wrap="square" lIns="0" tIns="0" rIns="0" bIns="0" rtlCol="0" anchor="ctr">
            <a:spAutoFit/>
          </a:bodyPr>
          <a:lstStyle/>
          <a:p>
            <a:pPr algn="ctr"/>
            <a:r>
              <a:rPr lang="el-GR" sz="1000">
                <a:solidFill>
                  <a:schemeClr val="bg1"/>
                </a:solidFill>
                <a:latin typeface="Times New Roman" panose="02020603050405020304" charset="0"/>
                <a:ea typeface="微软雅黑" panose="020B0503020204020204" pitchFamily="34" charset="-122"/>
                <a:cs typeface="Times New Roman" panose="02020603050405020304" charset="0"/>
              </a:rPr>
              <a:t>01  </a:t>
            </a:r>
            <a:r>
              <a:rPr lang="el-GR" sz="900" b="1">
                <a:solidFill>
                  <a:schemeClr val="bg1"/>
                </a:solidFill>
                <a:latin typeface="Times New Roman" panose="02020603050405020304" charset="0"/>
                <a:ea typeface="微软雅黑" panose="020B0503020204020204" pitchFamily="34" charset="-122"/>
                <a:cs typeface="Times New Roman" panose="02020603050405020304" charset="0"/>
              </a:rPr>
              <a:t>Παροχή της οικιακής θέρμανσης και του ζεστού νερού</a:t>
            </a:r>
          </a:p>
        </p:txBody>
      </p:sp>
      <p:sp>
        <p:nvSpPr>
          <p:cNvPr id="68" name="TextBox 7"/>
          <p:cNvSpPr txBox="1"/>
          <p:nvPr/>
        </p:nvSpPr>
        <p:spPr>
          <a:xfrm>
            <a:off x="3241794" y="978294"/>
            <a:ext cx="2844000" cy="107315"/>
          </a:xfrm>
          <a:prstGeom prst="rect">
            <a:avLst/>
          </a:prstGeom>
          <a:noFill/>
        </p:spPr>
        <p:txBody>
          <a:bodyPr vert="horz" wrap="square" lIns="0" tIns="0" rIns="0" bIns="0" rtlCol="0" anchor="ctr">
            <a:spAutoFit/>
          </a:bodyPr>
          <a:lstStyle/>
          <a:p>
            <a:pPr algn="ctr"/>
            <a:r>
              <a:rPr lang="el-GR" sz="700">
                <a:solidFill>
                  <a:schemeClr val="bg1"/>
                </a:solidFill>
                <a:latin typeface="Times New Roman" panose="02020603050405020304" charset="0"/>
                <a:ea typeface="微软雅黑" panose="020B0503020204020204" pitchFamily="34" charset="-122"/>
                <a:cs typeface="Times New Roman" panose="02020603050405020304" charset="0"/>
              </a:rPr>
              <a:t>02  Θέρμανση πισίνας</a:t>
            </a:r>
          </a:p>
        </p:txBody>
      </p:sp>
      <p:sp>
        <p:nvSpPr>
          <p:cNvPr id="69" name="TextBox 8"/>
          <p:cNvSpPr txBox="1"/>
          <p:nvPr/>
        </p:nvSpPr>
        <p:spPr>
          <a:xfrm>
            <a:off x="6178513" y="893522"/>
            <a:ext cx="2844000" cy="276860"/>
          </a:xfrm>
          <a:prstGeom prst="rect">
            <a:avLst/>
          </a:prstGeom>
          <a:noFill/>
        </p:spPr>
        <p:txBody>
          <a:bodyPr vert="horz" wrap="square" lIns="0" tIns="0" rIns="0" bIns="0" rtlCol="0" anchor="ctr">
            <a:spAutoFit/>
          </a:bodyPr>
          <a:lstStyle/>
          <a:p>
            <a:pPr algn="ctr"/>
            <a:r>
              <a:rPr lang="el-GR" sz="700">
                <a:solidFill>
                  <a:schemeClr val="bg1"/>
                </a:solidFill>
                <a:latin typeface="Times New Roman" panose="02020603050405020304" charset="0"/>
                <a:ea typeface="微软雅黑" panose="020B0503020204020204" pitchFamily="34" charset="-122"/>
                <a:cs typeface="Times New Roman" panose="02020603050405020304" charset="0"/>
              </a:rPr>
              <a:t>03  </a:t>
            </a:r>
            <a:r>
              <a:rPr lang="el-GR" sz="900" b="1">
                <a:solidFill>
                  <a:schemeClr val="bg1"/>
                </a:solidFill>
                <a:latin typeface="Times New Roman" panose="02020603050405020304" charset="0"/>
                <a:ea typeface="微软雅黑" panose="020B0503020204020204" pitchFamily="34" charset="-122"/>
                <a:cs typeface="Times New Roman" panose="02020603050405020304" charset="0"/>
              </a:rPr>
              <a:t>Παροχή της θέρμανσης και του ζεστού νερού για σχολεία και νοσοκομεία</a:t>
            </a:r>
          </a:p>
        </p:txBody>
      </p:sp>
      <p:pic>
        <p:nvPicPr>
          <p:cNvPr id="70" name="图片 69" descr="图示&#10;&#10;描述已自动生成"/>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907" y="1846912"/>
            <a:ext cx="11521440" cy="4133024"/>
          </a:xfrm>
          <a:prstGeom prst="rect">
            <a:avLst/>
          </a:prstGeom>
        </p:spPr>
      </p:pic>
      <p:sp>
        <p:nvSpPr>
          <p:cNvPr id="12" name="文本框 11">
            <a:extLst>
              <a:ext uri="{FF2B5EF4-FFF2-40B4-BE49-F238E27FC236}">
                <a16:creationId xmlns:a16="http://schemas.microsoft.com/office/drawing/2014/main" id="{72422595-19B9-447C-A528-14520B8DBA4A}"/>
              </a:ext>
            </a:extLst>
          </p:cNvPr>
          <p:cNvSpPr txBox="1"/>
          <p:nvPr/>
        </p:nvSpPr>
        <p:spPr>
          <a:xfrm>
            <a:off x="406574" y="5013177"/>
            <a:ext cx="667172" cy="24622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Δεξαμενή επέκτασης</a:t>
            </a:r>
            <a:endParaRPr lang="zh-CN" altLang="en-US" sz="800" dirty="0">
              <a:latin typeface="Times New Roman" panose="02020603050405020304" pitchFamily="18" charset="0"/>
              <a:ea typeface="宋体" panose="02010600030101010101" pitchFamily="2" charset="-122"/>
            </a:endParaRPr>
          </a:p>
        </p:txBody>
      </p:sp>
      <p:sp>
        <p:nvSpPr>
          <p:cNvPr id="13" name="文本框 12">
            <a:extLst>
              <a:ext uri="{FF2B5EF4-FFF2-40B4-BE49-F238E27FC236}">
                <a16:creationId xmlns:a16="http://schemas.microsoft.com/office/drawing/2014/main" id="{F5C909CB-000A-4DC3-BBC6-3FAA0E13643A}"/>
              </a:ext>
            </a:extLst>
          </p:cNvPr>
          <p:cNvSpPr txBox="1"/>
          <p:nvPr/>
        </p:nvSpPr>
        <p:spPr>
          <a:xfrm>
            <a:off x="1342678" y="5259397"/>
            <a:ext cx="432196"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Βαλβίδα</a:t>
            </a:r>
            <a:endParaRPr lang="zh-CN" altLang="en-US" sz="800" dirty="0">
              <a:latin typeface="Times New Roman" panose="02020603050405020304" pitchFamily="18" charset="0"/>
              <a:ea typeface="宋体" panose="02010600030101010101" pitchFamily="2" charset="-122"/>
            </a:endParaRPr>
          </a:p>
        </p:txBody>
      </p:sp>
      <p:sp>
        <p:nvSpPr>
          <p:cNvPr id="14" name="文本框 13">
            <a:extLst>
              <a:ext uri="{FF2B5EF4-FFF2-40B4-BE49-F238E27FC236}">
                <a16:creationId xmlns:a16="http://schemas.microsoft.com/office/drawing/2014/main" id="{F023275A-463C-49E3-84A8-2AD8939992EF}"/>
              </a:ext>
            </a:extLst>
          </p:cNvPr>
          <p:cNvSpPr txBox="1"/>
          <p:nvPr/>
        </p:nvSpPr>
        <p:spPr>
          <a:xfrm>
            <a:off x="1294879" y="4293096"/>
            <a:ext cx="432196"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Βαλβίδα</a:t>
            </a:r>
            <a:endParaRPr lang="zh-CN" altLang="en-US" sz="800" dirty="0">
              <a:latin typeface="Times New Roman" panose="02020603050405020304" pitchFamily="18" charset="0"/>
              <a:ea typeface="宋体" panose="02010600030101010101" pitchFamily="2" charset="-122"/>
            </a:endParaRPr>
          </a:p>
        </p:txBody>
      </p:sp>
      <p:sp>
        <p:nvSpPr>
          <p:cNvPr id="15" name="文本框 14">
            <a:extLst>
              <a:ext uri="{FF2B5EF4-FFF2-40B4-BE49-F238E27FC236}">
                <a16:creationId xmlns:a16="http://schemas.microsoft.com/office/drawing/2014/main" id="{EC064CC7-3464-4AF9-A528-2354250B1001}"/>
              </a:ext>
            </a:extLst>
          </p:cNvPr>
          <p:cNvSpPr txBox="1"/>
          <p:nvPr/>
        </p:nvSpPr>
        <p:spPr>
          <a:xfrm>
            <a:off x="6527254" y="4581128"/>
            <a:ext cx="432196"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Βαλβίδα</a:t>
            </a:r>
            <a:endParaRPr lang="zh-CN" altLang="en-US" sz="800" dirty="0">
              <a:latin typeface="Times New Roman" panose="02020603050405020304" pitchFamily="18" charset="0"/>
              <a:ea typeface="宋体" panose="02010600030101010101" pitchFamily="2" charset="-122"/>
            </a:endParaRPr>
          </a:p>
        </p:txBody>
      </p:sp>
      <p:sp>
        <p:nvSpPr>
          <p:cNvPr id="16" name="文本框 15">
            <a:extLst>
              <a:ext uri="{FF2B5EF4-FFF2-40B4-BE49-F238E27FC236}">
                <a16:creationId xmlns:a16="http://schemas.microsoft.com/office/drawing/2014/main" id="{21D04AF1-A5CF-4D89-AECB-4475EFCDC708}"/>
              </a:ext>
            </a:extLst>
          </p:cNvPr>
          <p:cNvSpPr txBox="1"/>
          <p:nvPr/>
        </p:nvSpPr>
        <p:spPr>
          <a:xfrm>
            <a:off x="4583038" y="5445224"/>
            <a:ext cx="432196"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Βαλβίδα</a:t>
            </a:r>
            <a:endParaRPr lang="zh-CN" altLang="en-US" sz="800" dirty="0">
              <a:latin typeface="Times New Roman" panose="02020603050405020304" pitchFamily="18" charset="0"/>
              <a:ea typeface="宋体" panose="02010600030101010101" pitchFamily="2" charset="-122"/>
            </a:endParaRPr>
          </a:p>
        </p:txBody>
      </p:sp>
      <p:sp>
        <p:nvSpPr>
          <p:cNvPr id="17" name="文本框 16">
            <a:extLst>
              <a:ext uri="{FF2B5EF4-FFF2-40B4-BE49-F238E27FC236}">
                <a16:creationId xmlns:a16="http://schemas.microsoft.com/office/drawing/2014/main" id="{2B7EFFA6-9277-4FDC-8A56-5568F1033DB5}"/>
              </a:ext>
            </a:extLst>
          </p:cNvPr>
          <p:cNvSpPr txBox="1"/>
          <p:nvPr/>
        </p:nvSpPr>
        <p:spPr>
          <a:xfrm>
            <a:off x="1440100" y="4642683"/>
            <a:ext cx="573950" cy="24622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Σταθμός εργασίας</a:t>
            </a:r>
            <a:endParaRPr lang="az-Cyrl-AZ" altLang="zh-CN" sz="800" dirty="0">
              <a:latin typeface="Times New Roman" panose="02020603050405020304" pitchFamily="18" charset="0"/>
              <a:ea typeface="宋体" panose="02010600030101010101" pitchFamily="2" charset="-122"/>
            </a:endParaRPr>
          </a:p>
        </p:txBody>
      </p:sp>
      <p:sp>
        <p:nvSpPr>
          <p:cNvPr id="18" name="文本框 17">
            <a:extLst>
              <a:ext uri="{FF2B5EF4-FFF2-40B4-BE49-F238E27FC236}">
                <a16:creationId xmlns:a16="http://schemas.microsoft.com/office/drawing/2014/main" id="{FC496CED-8821-4DAB-AE27-93D7279A72EF}"/>
              </a:ext>
            </a:extLst>
          </p:cNvPr>
          <p:cNvSpPr txBox="1"/>
          <p:nvPr/>
        </p:nvSpPr>
        <p:spPr>
          <a:xfrm>
            <a:off x="4225186" y="3489397"/>
            <a:ext cx="636814" cy="24622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Νερό οικιακής χρήσης</a:t>
            </a:r>
            <a:endParaRPr lang="az-Cyrl-AZ" altLang="zh-CN" sz="800" dirty="0">
              <a:latin typeface="Times New Roman" panose="02020603050405020304" pitchFamily="18" charset="0"/>
              <a:ea typeface="宋体" panose="02010600030101010101" pitchFamily="2" charset="-122"/>
            </a:endParaRPr>
          </a:p>
        </p:txBody>
      </p:sp>
      <p:sp>
        <p:nvSpPr>
          <p:cNvPr id="19" name="文本框 18">
            <a:extLst>
              <a:ext uri="{FF2B5EF4-FFF2-40B4-BE49-F238E27FC236}">
                <a16:creationId xmlns:a16="http://schemas.microsoft.com/office/drawing/2014/main" id="{1E53D282-C4CE-49D2-967E-43DEB6E93A92}"/>
              </a:ext>
            </a:extLst>
          </p:cNvPr>
          <p:cNvSpPr txBox="1"/>
          <p:nvPr/>
        </p:nvSpPr>
        <p:spPr>
          <a:xfrm>
            <a:off x="3358902" y="5571582"/>
            <a:ext cx="866284"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Δεξαμενή με 2 πηνία</a:t>
            </a:r>
            <a:endParaRPr lang="az-Cyrl-AZ" altLang="zh-CN" sz="800" dirty="0">
              <a:latin typeface="Times New Roman" panose="02020603050405020304" pitchFamily="18" charset="0"/>
              <a:ea typeface="宋体" panose="02010600030101010101" pitchFamily="2" charset="-122"/>
            </a:endParaRPr>
          </a:p>
        </p:txBody>
      </p:sp>
      <p:sp>
        <p:nvSpPr>
          <p:cNvPr id="20" name="文本框 19">
            <a:extLst>
              <a:ext uri="{FF2B5EF4-FFF2-40B4-BE49-F238E27FC236}">
                <a16:creationId xmlns:a16="http://schemas.microsoft.com/office/drawing/2014/main" id="{9AB8F913-EC9D-4718-9DC8-8C02320C784E}"/>
              </a:ext>
            </a:extLst>
          </p:cNvPr>
          <p:cNvSpPr txBox="1"/>
          <p:nvPr/>
        </p:nvSpPr>
        <p:spPr>
          <a:xfrm>
            <a:off x="4196611" y="5221535"/>
            <a:ext cx="423664"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Αντλία</a:t>
            </a:r>
            <a:endParaRPr lang="az-Cyrl-AZ" altLang="zh-CN" sz="800" dirty="0">
              <a:latin typeface="Times New Roman" panose="02020603050405020304" pitchFamily="18" charset="0"/>
              <a:ea typeface="宋体" panose="02010600030101010101" pitchFamily="2" charset="-122"/>
            </a:endParaRPr>
          </a:p>
        </p:txBody>
      </p:sp>
      <p:sp>
        <p:nvSpPr>
          <p:cNvPr id="21" name="文本框 20">
            <a:extLst>
              <a:ext uri="{FF2B5EF4-FFF2-40B4-BE49-F238E27FC236}">
                <a16:creationId xmlns:a16="http://schemas.microsoft.com/office/drawing/2014/main" id="{44080DEF-72D6-4CA6-B6C2-04BB4CDD74A6}"/>
              </a:ext>
            </a:extLst>
          </p:cNvPr>
          <p:cNvSpPr txBox="1"/>
          <p:nvPr/>
        </p:nvSpPr>
        <p:spPr>
          <a:xfrm>
            <a:off x="4296063" y="4533453"/>
            <a:ext cx="432196"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Βαλβίδα</a:t>
            </a:r>
            <a:endParaRPr lang="zh-CN" altLang="en-US" sz="800" dirty="0">
              <a:latin typeface="Times New Roman" panose="02020603050405020304" pitchFamily="18" charset="0"/>
              <a:ea typeface="宋体" panose="02010600030101010101" pitchFamily="2" charset="-122"/>
            </a:endParaRPr>
          </a:p>
        </p:txBody>
      </p:sp>
      <p:sp>
        <p:nvSpPr>
          <p:cNvPr id="22" name="文本框 21">
            <a:extLst>
              <a:ext uri="{FF2B5EF4-FFF2-40B4-BE49-F238E27FC236}">
                <a16:creationId xmlns:a16="http://schemas.microsoft.com/office/drawing/2014/main" id="{657CF8AF-6A6B-4248-98FA-74C2A9B7BC0A}"/>
              </a:ext>
            </a:extLst>
          </p:cNvPr>
          <p:cNvSpPr txBox="1"/>
          <p:nvPr/>
        </p:nvSpPr>
        <p:spPr>
          <a:xfrm>
            <a:off x="4862000" y="5289618"/>
            <a:ext cx="1521237"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Σύστημα νερού οικιακής χρήσης</a:t>
            </a:r>
            <a:endParaRPr lang="zh-CN" altLang="en-US" sz="800" dirty="0">
              <a:latin typeface="Times New Roman" panose="02020603050405020304" pitchFamily="18" charset="0"/>
              <a:ea typeface="宋体" panose="02010600030101010101" pitchFamily="2" charset="-122"/>
            </a:endParaRPr>
          </a:p>
        </p:txBody>
      </p:sp>
      <p:sp>
        <p:nvSpPr>
          <p:cNvPr id="23" name="文本框 22">
            <a:extLst>
              <a:ext uri="{FF2B5EF4-FFF2-40B4-BE49-F238E27FC236}">
                <a16:creationId xmlns:a16="http://schemas.microsoft.com/office/drawing/2014/main" id="{0BE14A63-D2FB-4558-88DA-82408A02EA7F}"/>
              </a:ext>
            </a:extLst>
          </p:cNvPr>
          <p:cNvSpPr txBox="1"/>
          <p:nvPr/>
        </p:nvSpPr>
        <p:spPr>
          <a:xfrm>
            <a:off x="4793574" y="4186900"/>
            <a:ext cx="1521237" cy="24622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Μονάδα κεντρικής θέρμανσης αερίου</a:t>
            </a:r>
            <a:endParaRPr lang="zh-CN" altLang="en-US" sz="800" dirty="0">
              <a:latin typeface="Times New Roman" panose="02020603050405020304" pitchFamily="18" charset="0"/>
              <a:ea typeface="宋体" panose="02010600030101010101" pitchFamily="2" charset="-122"/>
            </a:endParaRPr>
          </a:p>
        </p:txBody>
      </p:sp>
      <p:sp>
        <p:nvSpPr>
          <p:cNvPr id="24" name="文本框 23">
            <a:extLst>
              <a:ext uri="{FF2B5EF4-FFF2-40B4-BE49-F238E27FC236}">
                <a16:creationId xmlns:a16="http://schemas.microsoft.com/office/drawing/2014/main" id="{A3F51A8A-C73D-4064-83F1-4F21152FFDED}"/>
              </a:ext>
            </a:extLst>
          </p:cNvPr>
          <p:cNvSpPr txBox="1"/>
          <p:nvPr/>
        </p:nvSpPr>
        <p:spPr>
          <a:xfrm>
            <a:off x="6540708" y="4248454"/>
            <a:ext cx="423664"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Αντλία</a:t>
            </a:r>
            <a:endParaRPr lang="az-Cyrl-AZ" altLang="zh-CN" sz="800" dirty="0">
              <a:latin typeface="Times New Roman" panose="02020603050405020304" pitchFamily="18" charset="0"/>
              <a:ea typeface="宋体" panose="02010600030101010101" pitchFamily="2" charset="-122"/>
            </a:endParaRPr>
          </a:p>
        </p:txBody>
      </p:sp>
      <p:sp>
        <p:nvSpPr>
          <p:cNvPr id="25" name="文本框 24">
            <a:extLst>
              <a:ext uri="{FF2B5EF4-FFF2-40B4-BE49-F238E27FC236}">
                <a16:creationId xmlns:a16="http://schemas.microsoft.com/office/drawing/2014/main" id="{882F78AE-7DA5-4352-A199-2F6920A08C18}"/>
              </a:ext>
            </a:extLst>
          </p:cNvPr>
          <p:cNvSpPr txBox="1"/>
          <p:nvPr/>
        </p:nvSpPr>
        <p:spPr>
          <a:xfrm>
            <a:off x="5752885" y="3207292"/>
            <a:ext cx="573950"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Καλοριφέρ</a:t>
            </a:r>
            <a:endParaRPr lang="az-Cyrl-AZ" altLang="zh-CN" sz="800" dirty="0">
              <a:latin typeface="Times New Roman" panose="02020603050405020304" pitchFamily="18" charset="0"/>
              <a:ea typeface="宋体" panose="02010600030101010101" pitchFamily="2" charset="-122"/>
            </a:endParaRPr>
          </a:p>
        </p:txBody>
      </p:sp>
      <p:sp>
        <p:nvSpPr>
          <p:cNvPr id="26" name="文本框 25">
            <a:extLst>
              <a:ext uri="{FF2B5EF4-FFF2-40B4-BE49-F238E27FC236}">
                <a16:creationId xmlns:a16="http://schemas.microsoft.com/office/drawing/2014/main" id="{38CC52E3-A5D2-470D-8CB0-41D83F596EA1}"/>
              </a:ext>
            </a:extLst>
          </p:cNvPr>
          <p:cNvSpPr txBox="1"/>
          <p:nvPr/>
        </p:nvSpPr>
        <p:spPr>
          <a:xfrm>
            <a:off x="1822440" y="2003585"/>
            <a:ext cx="672365" cy="123111"/>
          </a:xfrm>
          <a:prstGeom prst="rect">
            <a:avLst/>
          </a:prstGeom>
          <a:solidFill>
            <a:srgbClr val="D0D0D0"/>
          </a:solidFill>
        </p:spPr>
        <p:txBody>
          <a:bodyPr wrap="square" lIns="0" tIns="0" rIns="0" bIns="0">
            <a:spAutoFit/>
          </a:bodyPr>
          <a:lstStyle/>
          <a:p>
            <a:r>
              <a:rPr lang="el-GR" altLang="zh-CN" sz="800" dirty="0">
                <a:latin typeface="Times New Roman" panose="02020603050405020304" pitchFamily="18" charset="0"/>
                <a:ea typeface="宋体" panose="02010600030101010101" pitchFamily="2" charset="-122"/>
              </a:rPr>
              <a:t>Αντιστροφέας</a:t>
            </a:r>
            <a:endParaRPr lang="az-Cyrl-AZ" altLang="zh-CN" sz="800" dirty="0">
              <a:latin typeface="Times New Roman" panose="02020603050405020304" pitchFamily="18"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26" presetClass="emph" presetSubtype="0" fill="hold" grpId="0" nodeType="after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ppt_w</p:attrName>
                                        </p:attrNameLst>
                                      </p:cBhvr>
                                      <p:tavLst>
                                        <p:tav tm="0">
                                          <p:val>
                                            <p:fltVal val="0"/>
                                          </p:val>
                                        </p:tav>
                                        <p:tav tm="100000">
                                          <p:val>
                                            <p:strVal val="#ppt_w"/>
                                          </p:val>
                                        </p:tav>
                                      </p:tavLst>
                                    </p:anim>
                                    <p:anim calcmode="lin" valueType="num">
                                      <p:cBhvr>
                                        <p:cTn id="17" dur="500" fill="hold"/>
                                        <p:tgtEl>
                                          <p:spTgt spid="70"/>
                                        </p:tgtEl>
                                        <p:attrNameLst>
                                          <p:attrName>ppt_h</p:attrName>
                                        </p:attrNameLst>
                                      </p:cBhvr>
                                      <p:tavLst>
                                        <p:tav tm="0">
                                          <p:val>
                                            <p:fltVal val="0"/>
                                          </p:val>
                                        </p:tav>
                                        <p:tav tm="100000">
                                          <p:val>
                                            <p:strVal val="#ppt_h"/>
                                          </p:val>
                                        </p:tav>
                                      </p:tavLst>
                                    </p:anim>
                                    <p:animEffect transition="in" filter="fade">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2664296" cy="306705"/>
          </a:xfrm>
          <a:prstGeom prst="rect">
            <a:avLst/>
          </a:prstGeom>
          <a:noFill/>
        </p:spPr>
        <p:txBody>
          <a:bodyPr wrap="square" rtlCol="0">
            <a:spAutoFit/>
          </a:bodyPr>
          <a:lstStyle/>
          <a:p>
            <a:r>
              <a:rPr lang="el-GR" sz="14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Πεδίο εφαρμογής 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imes New Roman" panose="02020603050405020304" charset="0"/>
              <a:cs typeface="Times New Roman" panose="02020603050405020304" charset="0"/>
            </a:endParaRPr>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6" name="TextBox 5"/>
          <p:cNvSpPr txBox="1"/>
          <p:nvPr/>
        </p:nvSpPr>
        <p:spPr>
          <a:xfrm>
            <a:off x="9115231" y="801118"/>
            <a:ext cx="2844000" cy="461665"/>
          </a:xfrm>
          <a:prstGeom prst="rect">
            <a:avLst/>
          </a:prstGeom>
          <a:noFill/>
        </p:spPr>
        <p:txBody>
          <a:bodyPr vert="horz" wrap="square" lIns="0" tIns="0" rIns="0" bIns="0" rtlCol="0" anchor="ctr">
            <a:spAutoFit/>
          </a:bodyPr>
          <a:lstStyle/>
          <a:p>
            <a:pPr algn="ctr"/>
            <a:r>
              <a:rPr lang="el-GR" sz="1000">
                <a:solidFill>
                  <a:schemeClr val="bg1"/>
                </a:solidFill>
                <a:latin typeface="Times New Roman" panose="02020603050405020304" charset="0"/>
                <a:ea typeface="微软雅黑" panose="020B0503020204020204" pitchFamily="34" charset="-122"/>
                <a:cs typeface="Times New Roman" panose="02020603050405020304" charset="0"/>
              </a:rPr>
              <a:t>04  Παροχή της θέρμανσης και του ζεστού νερού και της βελτίωσης λίπανσης για θερμοκήπιο και αγρόκτημα</a:t>
            </a:r>
          </a:p>
        </p:txBody>
      </p:sp>
      <p:sp>
        <p:nvSpPr>
          <p:cNvPr id="67" name="TextBox 6"/>
          <p:cNvSpPr txBox="1"/>
          <p:nvPr/>
        </p:nvSpPr>
        <p:spPr>
          <a:xfrm>
            <a:off x="305075" y="853455"/>
            <a:ext cx="2844000" cy="307777"/>
          </a:xfrm>
          <a:prstGeom prst="rect">
            <a:avLst/>
          </a:prstGeom>
          <a:noFill/>
        </p:spPr>
        <p:txBody>
          <a:bodyPr vert="horz" wrap="square" lIns="0" tIns="0" rIns="0" bIns="0" rtlCol="0" anchor="ctr">
            <a:spAutoFit/>
          </a:bodyPr>
          <a:lstStyle/>
          <a:p>
            <a:pPr algn="ctr"/>
            <a:r>
              <a:rPr lang="el-GR" sz="1000" b="1" dirty="0">
                <a:solidFill>
                  <a:schemeClr val="bg1"/>
                </a:solidFill>
                <a:latin typeface="Times New Roman" panose="02020603050405020304" charset="0"/>
                <a:ea typeface="微软雅黑" panose="020B0503020204020204" pitchFamily="34" charset="-122"/>
                <a:cs typeface="Times New Roman" panose="02020603050405020304" charset="0"/>
              </a:rPr>
              <a:t>01  Παροχή της οικιακής θέρμανσης και του ζεστού νερού</a:t>
            </a:r>
          </a:p>
        </p:txBody>
      </p:sp>
      <p:sp>
        <p:nvSpPr>
          <p:cNvPr id="68" name="TextBox 7"/>
          <p:cNvSpPr txBox="1"/>
          <p:nvPr/>
        </p:nvSpPr>
        <p:spPr>
          <a:xfrm>
            <a:off x="3241794" y="955007"/>
            <a:ext cx="2844000" cy="153888"/>
          </a:xfrm>
          <a:prstGeom prst="rect">
            <a:avLst/>
          </a:prstGeom>
          <a:noFill/>
        </p:spPr>
        <p:txBody>
          <a:bodyPr vert="horz" wrap="square" lIns="0" tIns="0" rIns="0" bIns="0" rtlCol="0" anchor="ctr">
            <a:spAutoFit/>
          </a:bodyPr>
          <a:lstStyle/>
          <a:p>
            <a:pPr algn="ctr"/>
            <a:r>
              <a:rPr lang="el-GR" sz="1000" b="1">
                <a:solidFill>
                  <a:schemeClr val="bg1"/>
                </a:solidFill>
                <a:latin typeface="Times New Roman" panose="02020603050405020304" charset="0"/>
                <a:ea typeface="微软雅黑" panose="020B0503020204020204" pitchFamily="34" charset="-122"/>
                <a:cs typeface="Times New Roman" panose="02020603050405020304" charset="0"/>
              </a:rPr>
              <a:t>02  Θέρμανση πισίνας</a:t>
            </a:r>
          </a:p>
        </p:txBody>
      </p:sp>
      <p:sp>
        <p:nvSpPr>
          <p:cNvPr id="69" name="TextBox 8"/>
          <p:cNvSpPr txBox="1"/>
          <p:nvPr/>
        </p:nvSpPr>
        <p:spPr>
          <a:xfrm>
            <a:off x="6178513" y="878063"/>
            <a:ext cx="2844000" cy="307777"/>
          </a:xfrm>
          <a:prstGeom prst="rect">
            <a:avLst/>
          </a:prstGeom>
          <a:noFill/>
        </p:spPr>
        <p:txBody>
          <a:bodyPr vert="horz" wrap="square" lIns="0" tIns="0" rIns="0" bIns="0" rtlCol="0" anchor="ctr">
            <a:spAutoFit/>
          </a:bodyPr>
          <a:lstStyle/>
          <a:p>
            <a:pPr algn="ctr"/>
            <a:r>
              <a:rPr lang="el-GR" sz="1000">
                <a:solidFill>
                  <a:schemeClr val="bg1"/>
                </a:solidFill>
                <a:latin typeface="Times New Roman" panose="02020603050405020304" charset="0"/>
                <a:ea typeface="微软雅黑" panose="020B0503020204020204" pitchFamily="34" charset="-122"/>
                <a:cs typeface="Times New Roman" panose="02020603050405020304" charset="0"/>
              </a:rPr>
              <a:t>03  Παροχή της θέρμανσης και του ζεστού νερού για σχολεία και νοσοκομεία</a:t>
            </a:r>
          </a:p>
        </p:txBody>
      </p:sp>
      <p:pic>
        <p:nvPicPr>
          <p:cNvPr id="13" name="图片 12"/>
          <p:cNvPicPr>
            <a:picLocks noChangeAspect="1"/>
          </p:cNvPicPr>
          <p:nvPr/>
        </p:nvPicPr>
        <p:blipFill>
          <a:blip r:embed="rId3">
            <a:clrChange>
              <a:clrFrom>
                <a:srgbClr val="FFFFFF"/>
              </a:clrFrom>
              <a:clrTo>
                <a:srgbClr val="FFFFFF">
                  <a:alpha val="0"/>
                </a:srgbClr>
              </a:clrTo>
            </a:clrChange>
          </a:blip>
          <a:stretch>
            <a:fillRect/>
          </a:stretch>
        </p:blipFill>
        <p:spPr>
          <a:xfrm>
            <a:off x="859880" y="1224533"/>
            <a:ext cx="10470652" cy="5526086"/>
          </a:xfrm>
          <a:prstGeom prst="rect">
            <a:avLst/>
          </a:prstGeom>
        </p:spPr>
      </p:pic>
      <p:pic>
        <p:nvPicPr>
          <p:cNvPr id="14" name="图片 13" descr="C:/Users/Administrator/AppData/Roaming/JisuOffice/ETemp/37912_18796320/fImage28149519403723.jpe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211477" y="1272540"/>
            <a:ext cx="2896235" cy="2156460"/>
          </a:xfrm>
          <a:prstGeom prst="rect">
            <a:avLst/>
          </a:prstGeom>
          <a:noFill/>
        </p:spPr>
      </p:pic>
      <p:sp>
        <p:nvSpPr>
          <p:cNvPr id="15" name="文本框 14">
            <a:extLst>
              <a:ext uri="{FF2B5EF4-FFF2-40B4-BE49-F238E27FC236}">
                <a16:creationId xmlns:a16="http://schemas.microsoft.com/office/drawing/2014/main" id="{1FD41D51-FEAA-4145-B245-931A86AFB42B}"/>
              </a:ext>
            </a:extLst>
          </p:cNvPr>
          <p:cNvSpPr txBox="1"/>
          <p:nvPr/>
        </p:nvSpPr>
        <p:spPr>
          <a:xfrm>
            <a:off x="4799062" y="1677569"/>
            <a:ext cx="679884"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Αντιστροφέας</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658DCEFD-18BA-4701-A66F-99CCE41C4F21}"/>
              </a:ext>
            </a:extLst>
          </p:cNvPr>
          <p:cNvSpPr txBox="1"/>
          <p:nvPr/>
        </p:nvSpPr>
        <p:spPr>
          <a:xfrm>
            <a:off x="4447770" y="5670773"/>
            <a:ext cx="1215388" cy="123111"/>
          </a:xfrm>
          <a:prstGeom prst="rect">
            <a:avLst/>
          </a:prstGeom>
          <a:solidFill>
            <a:srgbClr val="E3E3E3"/>
          </a:solidFill>
        </p:spPr>
        <p:txBody>
          <a:bodyPr wrap="square" lIns="0" tIns="0" rIns="0" bIns="0">
            <a:spAutoFit/>
          </a:bodyPr>
          <a:lstStyle/>
          <a:p>
            <a:r>
              <a:rPr lang="pl-PL"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Powietrzna pompa ciepła</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7F154BF3-F982-479D-B2F0-0F12298159C4}"/>
              </a:ext>
            </a:extLst>
          </p:cNvPr>
          <p:cNvSpPr txBox="1"/>
          <p:nvPr/>
        </p:nvSpPr>
        <p:spPr>
          <a:xfrm>
            <a:off x="5320250" y="6112346"/>
            <a:ext cx="342908"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40F1FEEA-BBF4-43C1-80DE-5747EC419292}"/>
              </a:ext>
            </a:extLst>
          </p:cNvPr>
          <p:cNvSpPr txBox="1"/>
          <p:nvPr/>
        </p:nvSpPr>
        <p:spPr>
          <a:xfrm>
            <a:off x="4062545" y="6399961"/>
            <a:ext cx="342908"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1FB53E6B-8736-46B6-B278-66F007BF2EDC}"/>
              </a:ext>
            </a:extLst>
          </p:cNvPr>
          <p:cNvSpPr txBox="1"/>
          <p:nvPr/>
        </p:nvSpPr>
        <p:spPr>
          <a:xfrm>
            <a:off x="4631982" y="6599663"/>
            <a:ext cx="846964" cy="24622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Είσοδος κρύου νερού</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D28840CF-7FBE-4BC9-9774-2E66D2A570D2}"/>
              </a:ext>
            </a:extLst>
          </p:cNvPr>
          <p:cNvSpPr txBox="1"/>
          <p:nvPr/>
        </p:nvSpPr>
        <p:spPr>
          <a:xfrm>
            <a:off x="7364513" y="5462349"/>
            <a:ext cx="530893" cy="24622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Εναλλάκτης θερμότητας</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B3B25919-EC40-4820-A36E-D12EC1D455F5}"/>
              </a:ext>
            </a:extLst>
          </p:cNvPr>
          <p:cNvSpPr txBox="1"/>
          <p:nvPr/>
        </p:nvSpPr>
        <p:spPr>
          <a:xfrm>
            <a:off x="9479582" y="5500831"/>
            <a:ext cx="530893"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Πισίνα</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2" name="文本框 21">
            <a:extLst>
              <a:ext uri="{FF2B5EF4-FFF2-40B4-BE49-F238E27FC236}">
                <a16:creationId xmlns:a16="http://schemas.microsoft.com/office/drawing/2014/main" id="{B5E60F9A-BB8B-4F4B-A889-6DB6256DAF15}"/>
              </a:ext>
            </a:extLst>
          </p:cNvPr>
          <p:cNvSpPr txBox="1"/>
          <p:nvPr/>
        </p:nvSpPr>
        <p:spPr>
          <a:xfrm>
            <a:off x="5913066" y="6418395"/>
            <a:ext cx="798402" cy="123111"/>
          </a:xfrm>
          <a:prstGeom prst="rect">
            <a:avLst/>
          </a:prstGeom>
          <a:solidFill>
            <a:srgbClr val="E3E3E3"/>
          </a:solidFill>
        </p:spPr>
        <p:txBody>
          <a:bodyPr wrap="square" lIns="0" tIns="0" rIns="0" bIns="0">
            <a:spAutoFit/>
          </a:bodyPr>
          <a:lstStyle/>
          <a:p>
            <a:r>
              <a:rPr lang="pl-PL"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ZBIORNIK WODNY</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3" name="文本框 22">
            <a:extLst>
              <a:ext uri="{FF2B5EF4-FFF2-40B4-BE49-F238E27FC236}">
                <a16:creationId xmlns:a16="http://schemas.microsoft.com/office/drawing/2014/main" id="{907FC2D6-E30A-45CB-A841-1159A6A12B5E}"/>
              </a:ext>
            </a:extLst>
          </p:cNvPr>
          <p:cNvSpPr txBox="1"/>
          <p:nvPr/>
        </p:nvSpPr>
        <p:spPr>
          <a:xfrm>
            <a:off x="7112843" y="6245571"/>
            <a:ext cx="342908"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BD2F4AC0-8A47-44A7-A03B-3AEDC34627B7}"/>
              </a:ext>
            </a:extLst>
          </p:cNvPr>
          <p:cNvSpPr txBox="1"/>
          <p:nvPr/>
        </p:nvSpPr>
        <p:spPr>
          <a:xfrm>
            <a:off x="7904931" y="6276011"/>
            <a:ext cx="342908"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8"/>
                                        </p:tgtEl>
                                      </p:cBhvr>
                                    </p:animEffect>
                                    <p:animScale>
                                      <p:cBhvr>
                                        <p:cTn id="7" dur="250" autoRev="1" fill="hold"/>
                                        <p:tgtEl>
                                          <p:spTgt spid="68"/>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2664296" cy="337185"/>
          </a:xfrm>
          <a:prstGeom prst="rect">
            <a:avLst/>
          </a:prstGeom>
          <a:noFill/>
        </p:spPr>
        <p:txBody>
          <a:bodyPr wrap="square" rtlCol="0">
            <a:spAutoFit/>
          </a:bodyPr>
          <a:lstStyle/>
          <a:p>
            <a:r>
              <a:rPr lang="el-GR" sz="16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Πεδίο εφαρμογής 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charset="0"/>
              <a:cs typeface="Times New Roman" panose="02020603050405020304" charset="0"/>
            </a:endParaRPr>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0">
              <a:latin typeface="Times New Roman" panose="02020603050405020304" charset="0"/>
              <a:cs typeface="Times New Roman" panose="02020603050405020304" charset="0"/>
            </a:endParaRPr>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0">
              <a:latin typeface="Times New Roman" panose="02020603050405020304" charset="0"/>
              <a:cs typeface="Times New Roman" panose="02020603050405020304" charset="0"/>
            </a:endParaRPr>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0">
              <a:latin typeface="Times New Roman" panose="02020603050405020304" charset="0"/>
              <a:cs typeface="Times New Roman" panose="02020603050405020304" charset="0"/>
            </a:endParaRPr>
          </a:p>
        </p:txBody>
      </p:sp>
      <p:sp>
        <p:nvSpPr>
          <p:cNvPr id="66" name="TextBox 5"/>
          <p:cNvSpPr txBox="1"/>
          <p:nvPr/>
        </p:nvSpPr>
        <p:spPr>
          <a:xfrm>
            <a:off x="9115231" y="909079"/>
            <a:ext cx="2844000" cy="245745"/>
          </a:xfrm>
          <a:prstGeom prst="rect">
            <a:avLst/>
          </a:prstGeom>
          <a:noFill/>
        </p:spPr>
        <p:txBody>
          <a:bodyPr vert="horz" wrap="square" lIns="0" tIns="0" rIns="0" bIns="0" rtlCol="0" anchor="ctr">
            <a:spAutoFit/>
          </a:bodyPr>
          <a:lstStyle/>
          <a:p>
            <a:pPr algn="ctr"/>
            <a:r>
              <a:rPr lang="el-GR" sz="800">
                <a:solidFill>
                  <a:schemeClr val="bg1"/>
                </a:solidFill>
                <a:latin typeface="Times New Roman" panose="02020603050405020304" charset="0"/>
                <a:ea typeface="微软雅黑" panose="020B0503020204020204" pitchFamily="34" charset="-122"/>
                <a:cs typeface="Times New Roman" panose="02020603050405020304" charset="0"/>
              </a:rPr>
              <a:t>04  Παροχή της θέρμανσης και του ζεστού νερού και της βελτίωσης λίπανσης για θερμοκήπιο και αγρόκτημα</a:t>
            </a:r>
          </a:p>
        </p:txBody>
      </p:sp>
      <p:sp>
        <p:nvSpPr>
          <p:cNvPr id="67" name="TextBox 6"/>
          <p:cNvSpPr txBox="1"/>
          <p:nvPr/>
        </p:nvSpPr>
        <p:spPr>
          <a:xfrm>
            <a:off x="305075" y="876851"/>
            <a:ext cx="2844000" cy="260985"/>
          </a:xfrm>
          <a:prstGeom prst="rect">
            <a:avLst/>
          </a:prstGeom>
          <a:noFill/>
        </p:spPr>
        <p:txBody>
          <a:bodyPr vert="horz" wrap="square" lIns="0" tIns="0" rIns="0" bIns="0" rtlCol="0" anchor="ctr">
            <a:spAutoFit/>
          </a:bodyPr>
          <a:lstStyle/>
          <a:p>
            <a:pPr algn="ctr"/>
            <a:r>
              <a:rPr lang="el-GR" sz="900" b="1">
                <a:solidFill>
                  <a:schemeClr val="bg1"/>
                </a:solidFill>
                <a:latin typeface="Times New Roman" panose="02020603050405020304" charset="0"/>
                <a:ea typeface="微软雅黑" panose="020B0503020204020204" pitchFamily="34" charset="-122"/>
                <a:cs typeface="Times New Roman" panose="02020603050405020304" charset="0"/>
              </a:rPr>
              <a:t>01  </a:t>
            </a:r>
            <a:r>
              <a:rPr lang="el-GR" sz="800" b="1">
                <a:solidFill>
                  <a:schemeClr val="bg1"/>
                </a:solidFill>
                <a:latin typeface="Times New Roman" panose="02020603050405020304" charset="0"/>
                <a:ea typeface="微软雅黑" panose="020B0503020204020204" pitchFamily="34" charset="-122"/>
                <a:cs typeface="Times New Roman" panose="02020603050405020304" charset="0"/>
              </a:rPr>
              <a:t>Παροχή της οικιακής θέρμανσης και του ζεστού νερού</a:t>
            </a:r>
          </a:p>
        </p:txBody>
      </p:sp>
      <p:sp>
        <p:nvSpPr>
          <p:cNvPr id="68" name="TextBox 7"/>
          <p:cNvSpPr txBox="1"/>
          <p:nvPr/>
        </p:nvSpPr>
        <p:spPr>
          <a:xfrm>
            <a:off x="3241794" y="970674"/>
            <a:ext cx="2844000" cy="122555"/>
          </a:xfrm>
          <a:prstGeom prst="rect">
            <a:avLst/>
          </a:prstGeom>
          <a:noFill/>
        </p:spPr>
        <p:txBody>
          <a:bodyPr vert="horz" wrap="square" lIns="0" tIns="0" rIns="0" bIns="0" rtlCol="0" anchor="ctr">
            <a:spAutoFit/>
          </a:bodyPr>
          <a:lstStyle/>
          <a:p>
            <a:pPr algn="ctr"/>
            <a:r>
              <a:rPr lang="el-GR" sz="800">
                <a:solidFill>
                  <a:schemeClr val="bg1"/>
                </a:solidFill>
                <a:latin typeface="Times New Roman" panose="02020603050405020304" charset="0"/>
                <a:ea typeface="微软雅黑" panose="020B0503020204020204" pitchFamily="34" charset="-122"/>
                <a:cs typeface="Times New Roman" panose="02020603050405020304" charset="0"/>
              </a:rPr>
              <a:t>02  Θέρμανση πισίνας</a:t>
            </a:r>
          </a:p>
        </p:txBody>
      </p:sp>
      <p:sp>
        <p:nvSpPr>
          <p:cNvPr id="69" name="TextBox 8"/>
          <p:cNvSpPr txBox="1"/>
          <p:nvPr/>
        </p:nvSpPr>
        <p:spPr>
          <a:xfrm>
            <a:off x="6178513" y="878283"/>
            <a:ext cx="2844000" cy="307340"/>
          </a:xfrm>
          <a:prstGeom prst="rect">
            <a:avLst/>
          </a:prstGeom>
          <a:noFill/>
        </p:spPr>
        <p:txBody>
          <a:bodyPr vert="horz" wrap="square" lIns="0" tIns="0" rIns="0" bIns="0" rtlCol="0" anchor="ctr">
            <a:spAutoFit/>
          </a:bodyPr>
          <a:lstStyle/>
          <a:p>
            <a:pPr algn="ctr"/>
            <a:r>
              <a:rPr lang="el-GR" sz="1000" b="1">
                <a:solidFill>
                  <a:schemeClr val="bg1"/>
                </a:solidFill>
                <a:latin typeface="Times New Roman" panose="02020603050405020304" charset="0"/>
                <a:ea typeface="微软雅黑" panose="020B0503020204020204" pitchFamily="34" charset="-122"/>
                <a:cs typeface="Times New Roman" panose="02020603050405020304" charset="0"/>
              </a:rPr>
              <a:t>03  Παροχή της θέρμανσης και του ζεστού νερού για σχολεία και νοσοκομεία</a:t>
            </a:r>
          </a:p>
        </p:txBody>
      </p:sp>
      <p:grpSp>
        <p:nvGrpSpPr>
          <p:cNvPr id="15" name="组合 14"/>
          <p:cNvGrpSpPr/>
          <p:nvPr/>
        </p:nvGrpSpPr>
        <p:grpSpPr>
          <a:xfrm>
            <a:off x="406574" y="1772816"/>
            <a:ext cx="11058704" cy="4729536"/>
            <a:chOff x="622191" y="1179334"/>
            <a:chExt cx="11058704" cy="4729536"/>
          </a:xfrm>
        </p:grpSpPr>
        <p:pic>
          <p:nvPicPr>
            <p:cNvPr id="16" name="图片 15" descr="C:/Users/Administrator/AppData/Roaming/JisuOffice/ETemp/41676_14956432/fImage598942327558.jpeg"/>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622191" y="1197160"/>
              <a:ext cx="8376035" cy="4711710"/>
            </a:xfrm>
            <a:prstGeom prst="rect">
              <a:avLst/>
            </a:prstGeom>
            <a:noFill/>
          </p:spPr>
        </p:pic>
        <p:pic>
          <p:nvPicPr>
            <p:cNvPr id="17" name="图片 16" descr="C:/Users/Administrator/AppData/Roaming/JisuOffice/ETemp/37912_18796320/fImage26037319394470.jpe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880545" y="1179334"/>
              <a:ext cx="2800350" cy="2108835"/>
            </a:xfrm>
            <a:prstGeom prst="rect">
              <a:avLst/>
            </a:prstGeom>
            <a:noFill/>
          </p:spPr>
        </p:pic>
        <p:pic>
          <p:nvPicPr>
            <p:cNvPr id="18" name="图片 17" descr="C:/Users/Administrator/AppData/Roaming/JisuOffice/ETemp/37912_18796320/fImage60996519418243.jpeg"/>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8880545" y="3726479"/>
              <a:ext cx="2800350" cy="2182391"/>
            </a:xfrm>
            <a:prstGeom prst="rect">
              <a:avLst/>
            </a:prstGeom>
            <a:noFill/>
          </p:spPr>
        </p:pic>
      </p:grpSp>
      <p:sp>
        <p:nvSpPr>
          <p:cNvPr id="19" name="文本框 18">
            <a:extLst>
              <a:ext uri="{FF2B5EF4-FFF2-40B4-BE49-F238E27FC236}">
                <a16:creationId xmlns:a16="http://schemas.microsoft.com/office/drawing/2014/main" id="{08B3F284-96A2-4384-BB07-77AA20E33C86}"/>
              </a:ext>
            </a:extLst>
          </p:cNvPr>
          <p:cNvSpPr txBox="1"/>
          <p:nvPr/>
        </p:nvSpPr>
        <p:spPr>
          <a:xfrm>
            <a:off x="2422798" y="2286397"/>
            <a:ext cx="432048" cy="24622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Αντιστροφέας</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E7DA9E10-FD6A-4902-87B5-96B4FEB69C91}"/>
              </a:ext>
            </a:extLst>
          </p:cNvPr>
          <p:cNvSpPr txBox="1"/>
          <p:nvPr/>
        </p:nvSpPr>
        <p:spPr>
          <a:xfrm>
            <a:off x="5612992" y="3645024"/>
            <a:ext cx="842254" cy="24622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Ελεγκτής (Ζεστό νερό)</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E7417E1C-4C69-4CB4-B4FC-91FFA95C19F2}"/>
              </a:ext>
            </a:extLst>
          </p:cNvPr>
          <p:cNvSpPr txBox="1"/>
          <p:nvPr/>
        </p:nvSpPr>
        <p:spPr>
          <a:xfrm>
            <a:off x="5337747" y="4725144"/>
            <a:ext cx="842254" cy="24622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δεξαμενή νερού κυκλοφορίας</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2" name="文本框 21">
            <a:extLst>
              <a:ext uri="{FF2B5EF4-FFF2-40B4-BE49-F238E27FC236}">
                <a16:creationId xmlns:a16="http://schemas.microsoft.com/office/drawing/2014/main" id="{722113D2-5A35-4B02-928C-A94345E34120}"/>
              </a:ext>
            </a:extLst>
          </p:cNvPr>
          <p:cNvSpPr txBox="1"/>
          <p:nvPr/>
        </p:nvSpPr>
        <p:spPr>
          <a:xfrm>
            <a:off x="5337747" y="5259630"/>
            <a:ext cx="1426059"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 θερμότητας πηγής νερού</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3" name="文本框 22">
            <a:extLst>
              <a:ext uri="{FF2B5EF4-FFF2-40B4-BE49-F238E27FC236}">
                <a16:creationId xmlns:a16="http://schemas.microsoft.com/office/drawing/2014/main" id="{1B56F2BD-0637-4696-8CD2-327CB48E703B}"/>
              </a:ext>
            </a:extLst>
          </p:cNvPr>
          <p:cNvSpPr txBox="1"/>
          <p:nvPr/>
        </p:nvSpPr>
        <p:spPr>
          <a:xfrm>
            <a:off x="7175326" y="5411156"/>
            <a:ext cx="1080120" cy="24622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δεξαμενή αποθήκευσης ζεστού νερού</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2D77B91F-5FAA-47D1-8ED4-8037D28AF295}"/>
              </a:ext>
            </a:extLst>
          </p:cNvPr>
          <p:cNvSpPr txBox="1"/>
          <p:nvPr/>
        </p:nvSpPr>
        <p:spPr>
          <a:xfrm>
            <a:off x="3358902" y="5589240"/>
            <a:ext cx="1080120"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 ενίσχυσης</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a:extLst>
              <a:ext uri="{FF2B5EF4-FFF2-40B4-BE49-F238E27FC236}">
                <a16:creationId xmlns:a16="http://schemas.microsoft.com/office/drawing/2014/main" id="{369338A5-F61F-40FC-B34C-18EA9DF9B732}"/>
              </a:ext>
            </a:extLst>
          </p:cNvPr>
          <p:cNvSpPr txBox="1"/>
          <p:nvPr/>
        </p:nvSpPr>
        <p:spPr>
          <a:xfrm>
            <a:off x="5309172" y="5795270"/>
            <a:ext cx="423664"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6" name="文本框 25">
            <a:extLst>
              <a:ext uri="{FF2B5EF4-FFF2-40B4-BE49-F238E27FC236}">
                <a16:creationId xmlns:a16="http://schemas.microsoft.com/office/drawing/2014/main" id="{88D03E83-4A8C-4D53-BBFD-B78BE69CA509}"/>
              </a:ext>
            </a:extLst>
          </p:cNvPr>
          <p:cNvSpPr txBox="1"/>
          <p:nvPr/>
        </p:nvSpPr>
        <p:spPr>
          <a:xfrm>
            <a:off x="6340143" y="5807990"/>
            <a:ext cx="423664" cy="123111"/>
          </a:xfrm>
          <a:prstGeom prst="rect">
            <a:avLst/>
          </a:prstGeom>
          <a:solidFill>
            <a:srgbClr val="E3E3E3"/>
          </a:solidFill>
        </p:spPr>
        <p:txBody>
          <a:bodyPr wrap="square" lIns="0" tIns="0" rIns="0" bIns="0">
            <a:spAutoFit/>
          </a:bodyPr>
          <a:lstStyle/>
          <a:p>
            <a:r>
              <a:rPr lang="el-GR" altLang="zh-CN" sz="8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αντλία</a:t>
            </a:r>
            <a:endParaRPr lang="zh-CN" altLang="en-US" sz="8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9"/>
                                        </p:tgtEl>
                                      </p:cBhvr>
                                    </p:animEffect>
                                    <p:animScale>
                                      <p:cBhvr>
                                        <p:cTn id="7" dur="250" autoRev="1" fill="hold"/>
                                        <p:tgtEl>
                                          <p:spTgt spid="69"/>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电脑游戏的截图&#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54" y="1512123"/>
            <a:ext cx="10850880" cy="5085229"/>
          </a:xfrm>
          <a:prstGeom prst="rect">
            <a:avLst/>
          </a:prstGeom>
        </p:spPr>
      </p:pic>
      <p:sp>
        <p:nvSpPr>
          <p:cNvPr id="2" name="TextBox 1"/>
          <p:cNvSpPr txBox="1"/>
          <p:nvPr/>
        </p:nvSpPr>
        <p:spPr>
          <a:xfrm>
            <a:off x="1054646" y="188640"/>
            <a:ext cx="2664296" cy="306705"/>
          </a:xfrm>
          <a:prstGeom prst="rect">
            <a:avLst/>
          </a:prstGeom>
          <a:noFill/>
        </p:spPr>
        <p:txBody>
          <a:bodyPr wrap="square" rtlCol="0">
            <a:spAutoFit/>
          </a:bodyPr>
          <a:lstStyle/>
          <a:p>
            <a:r>
              <a:rPr lang="el-GR" sz="14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Πεδίο εφαρμογής PVT</a:t>
            </a:r>
          </a:p>
        </p:txBody>
      </p:sp>
      <p:sp>
        <p:nvSpPr>
          <p:cNvPr id="62" name="矩形 61"/>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imes New Roman" panose="02020603050405020304" charset="0"/>
              <a:cs typeface="Times New Roman" panose="02020603050405020304" charset="0"/>
            </a:endParaRPr>
          </a:p>
        </p:txBody>
      </p:sp>
      <p:sp>
        <p:nvSpPr>
          <p:cNvPr id="63" name="矩形 62"/>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4" name="矩形 63"/>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a:latin typeface="Times New Roman" panose="02020603050405020304" charset="0"/>
              <a:cs typeface="Times New Roman" panose="02020603050405020304" charset="0"/>
            </a:endParaRPr>
          </a:p>
        </p:txBody>
      </p:sp>
      <p:sp>
        <p:nvSpPr>
          <p:cNvPr id="65" name="矩形 64"/>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900" dirty="0">
              <a:latin typeface="Times New Roman" panose="02020603050405020304" charset="0"/>
              <a:cs typeface="Times New Roman" panose="02020603050405020304" charset="0"/>
            </a:endParaRPr>
          </a:p>
        </p:txBody>
      </p:sp>
      <p:sp>
        <p:nvSpPr>
          <p:cNvPr id="66" name="TextBox 5"/>
          <p:cNvSpPr txBox="1"/>
          <p:nvPr/>
        </p:nvSpPr>
        <p:spPr>
          <a:xfrm>
            <a:off x="9115231" y="909081"/>
            <a:ext cx="2936718" cy="245745"/>
          </a:xfrm>
          <a:prstGeom prst="rect">
            <a:avLst/>
          </a:prstGeom>
          <a:noFill/>
        </p:spPr>
        <p:txBody>
          <a:bodyPr vert="horz" wrap="square" lIns="0" tIns="0" rIns="0" bIns="0" rtlCol="0" anchor="ctr">
            <a:spAutoFit/>
          </a:bodyPr>
          <a:lstStyle/>
          <a:p>
            <a:pPr algn="ctr"/>
            <a:r>
              <a:rPr lang="el-GR" sz="800" b="1">
                <a:solidFill>
                  <a:schemeClr val="bg1"/>
                </a:solidFill>
                <a:latin typeface="Times New Roman" panose="02020603050405020304" charset="0"/>
                <a:ea typeface="微软雅黑" panose="020B0503020204020204" pitchFamily="34" charset="-122"/>
                <a:cs typeface="Times New Roman" panose="02020603050405020304" charset="0"/>
              </a:rPr>
              <a:t>04  Παροχή της θέρμανσης και του ζεστού νερού και της βελτίωσης λίπανσης για θερμοκήπιο και αγρόκτημα</a:t>
            </a:r>
          </a:p>
        </p:txBody>
      </p:sp>
      <p:sp>
        <p:nvSpPr>
          <p:cNvPr id="67" name="TextBox 6"/>
          <p:cNvSpPr txBox="1"/>
          <p:nvPr/>
        </p:nvSpPr>
        <p:spPr>
          <a:xfrm>
            <a:off x="305075" y="946066"/>
            <a:ext cx="2844000" cy="122555"/>
          </a:xfrm>
          <a:prstGeom prst="rect">
            <a:avLst/>
          </a:prstGeom>
          <a:noFill/>
        </p:spPr>
        <p:txBody>
          <a:bodyPr vert="horz" wrap="square" lIns="0" tIns="0" rIns="0" bIns="0" rtlCol="0" anchor="ctr">
            <a:spAutoFit/>
          </a:bodyPr>
          <a:lstStyle/>
          <a:p>
            <a:pPr algn="ctr"/>
            <a:r>
              <a:rPr lang="el-GR" sz="800" b="1">
                <a:solidFill>
                  <a:schemeClr val="bg1"/>
                </a:solidFill>
                <a:latin typeface="Times New Roman" panose="02020603050405020304" charset="0"/>
                <a:ea typeface="微软雅黑" panose="020B0503020204020204" pitchFamily="34" charset="-122"/>
                <a:cs typeface="Times New Roman" panose="02020603050405020304" charset="0"/>
              </a:rPr>
              <a:t>01  </a:t>
            </a:r>
            <a:r>
              <a:rPr lang="el-GR" sz="700" b="1">
                <a:solidFill>
                  <a:schemeClr val="bg1"/>
                </a:solidFill>
                <a:latin typeface="Times New Roman" panose="02020603050405020304" charset="0"/>
                <a:ea typeface="微软雅黑" panose="020B0503020204020204" pitchFamily="34" charset="-122"/>
                <a:cs typeface="Times New Roman" panose="02020603050405020304" charset="0"/>
              </a:rPr>
              <a:t>Παροχή της οικιακής θέρμανσης και του ζεστού νερού</a:t>
            </a:r>
          </a:p>
        </p:txBody>
      </p:sp>
      <p:sp>
        <p:nvSpPr>
          <p:cNvPr id="68" name="TextBox 7"/>
          <p:cNvSpPr txBox="1"/>
          <p:nvPr/>
        </p:nvSpPr>
        <p:spPr>
          <a:xfrm>
            <a:off x="3241794" y="978294"/>
            <a:ext cx="2844000" cy="107315"/>
          </a:xfrm>
          <a:prstGeom prst="rect">
            <a:avLst/>
          </a:prstGeom>
          <a:noFill/>
        </p:spPr>
        <p:txBody>
          <a:bodyPr vert="horz" wrap="square" lIns="0" tIns="0" rIns="0" bIns="0" rtlCol="0" anchor="ctr">
            <a:spAutoFit/>
          </a:bodyPr>
          <a:lstStyle/>
          <a:p>
            <a:pPr algn="ctr"/>
            <a:r>
              <a:rPr lang="el-GR" sz="700">
                <a:solidFill>
                  <a:schemeClr val="bg1"/>
                </a:solidFill>
                <a:latin typeface="Times New Roman" panose="02020603050405020304" charset="0"/>
                <a:ea typeface="微软雅黑" panose="020B0503020204020204" pitchFamily="34" charset="-122"/>
                <a:cs typeface="Times New Roman" panose="02020603050405020304" charset="0"/>
              </a:rPr>
              <a:t>02  Θέρμανση πισίνας</a:t>
            </a:r>
          </a:p>
        </p:txBody>
      </p:sp>
      <p:sp>
        <p:nvSpPr>
          <p:cNvPr id="69" name="TextBox 8"/>
          <p:cNvSpPr txBox="1"/>
          <p:nvPr/>
        </p:nvSpPr>
        <p:spPr>
          <a:xfrm>
            <a:off x="6178513" y="978295"/>
            <a:ext cx="2844000" cy="107315"/>
          </a:xfrm>
          <a:prstGeom prst="rect">
            <a:avLst/>
          </a:prstGeom>
          <a:noFill/>
        </p:spPr>
        <p:txBody>
          <a:bodyPr vert="horz" wrap="square" lIns="0" tIns="0" rIns="0" bIns="0" rtlCol="0" anchor="ctr">
            <a:spAutoFit/>
          </a:bodyPr>
          <a:lstStyle/>
          <a:p>
            <a:pPr algn="ctr"/>
            <a:r>
              <a:rPr lang="el-GR" sz="700">
                <a:solidFill>
                  <a:schemeClr val="bg1"/>
                </a:solidFill>
                <a:latin typeface="Times New Roman" panose="02020603050405020304" charset="0"/>
                <a:ea typeface="微软雅黑" panose="020B0503020204020204" pitchFamily="34" charset="-122"/>
                <a:cs typeface="Times New Roman" panose="02020603050405020304" charset="0"/>
              </a:rPr>
              <a:t>03  Παροχή της θέρμανσης και του ζεστού νερού για σχολεία και νοσοκομεία</a:t>
            </a:r>
          </a:p>
        </p:txBody>
      </p:sp>
      <p:sp>
        <p:nvSpPr>
          <p:cNvPr id="12" name="文本框 11">
            <a:extLst>
              <a:ext uri="{FF2B5EF4-FFF2-40B4-BE49-F238E27FC236}">
                <a16:creationId xmlns:a16="http://schemas.microsoft.com/office/drawing/2014/main" id="{2ACC1FE7-7706-48A3-91F6-A875B55BA331}"/>
              </a:ext>
            </a:extLst>
          </p:cNvPr>
          <p:cNvSpPr txBox="1"/>
          <p:nvPr/>
        </p:nvSpPr>
        <p:spPr>
          <a:xfrm>
            <a:off x="4693906" y="1806724"/>
            <a:ext cx="537203" cy="153888"/>
          </a:xfrm>
          <a:prstGeom prst="rect">
            <a:avLst/>
          </a:prstGeom>
          <a:solidFill>
            <a:srgbClr val="E3E3E3"/>
          </a:solidFill>
        </p:spPr>
        <p:txBody>
          <a:bodyPr wrap="square" lIns="0" tIns="0" rIns="0" bIns="0">
            <a:spAutoFit/>
          </a:bodyPr>
          <a:lstStyle/>
          <a:p>
            <a:r>
              <a:rPr lang="pl-PL" altLang="zh-CN" sz="10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Inwerter</a:t>
            </a:r>
            <a:endParaRPr lang="zh-CN" altLang="en-US" sz="10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6">
                                            <p:txEl>
                                              <p:pRg st="0" end="0"/>
                                            </p:txEl>
                                          </p:spTgt>
                                        </p:tgtEl>
                                      </p:cBhvr>
                                    </p:animEffect>
                                    <p:animScale>
                                      <p:cBhvr>
                                        <p:cTn id="7" dur="250" autoRev="1" fill="hold"/>
                                        <p:tgtEl>
                                          <p:spTgt spid="66">
                                            <p:txEl>
                                              <p:pRg st="0" end="0"/>
                                            </p:txEl>
                                          </p:spTgt>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17" name="文本框 3"/>
            <p:cNvSpPr txBox="1"/>
            <p:nvPr/>
          </p:nvSpPr>
          <p:spPr>
            <a:xfrm>
              <a:off x="2691779" y="3717032"/>
              <a:ext cx="1296145" cy="583565"/>
            </a:xfrm>
            <a:prstGeom prst="rect">
              <a:avLst/>
            </a:prstGeom>
            <a:noFill/>
            <a:effectLst/>
          </p:spPr>
          <p:txBody>
            <a:bodyPr wrap="square" rtlCol="0">
              <a:spAutoFit/>
            </a:bodyPr>
            <a:lstStyle/>
            <a:p>
              <a:pPr algn="ctr"/>
              <a:r>
                <a:rPr lang="el-GR" sz="3200" b="1">
                  <a:solidFill>
                    <a:schemeClr val="bg1"/>
                  </a:solidFill>
                  <a:latin typeface="Times New Roman" panose="02020603050405020304" charset="0"/>
                  <a:ea typeface="锐字荣光黑简1.0" pitchFamily="2" charset="-122"/>
                  <a:cs typeface="Times New Roman" panose="02020603050405020304" charset="0"/>
                </a:rPr>
                <a:t>04</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28" name="文本框 3"/>
            <p:cNvSpPr txBox="1"/>
            <p:nvPr/>
          </p:nvSpPr>
          <p:spPr>
            <a:xfrm>
              <a:off x="2278782" y="4387416"/>
              <a:ext cx="2021717" cy="229870"/>
            </a:xfrm>
            <a:prstGeom prst="rect">
              <a:avLst/>
            </a:prstGeom>
            <a:noFill/>
            <a:effectLst/>
          </p:spPr>
          <p:txBody>
            <a:bodyPr wrap="square" rtlCol="0">
              <a:spAutoFit/>
            </a:bodyPr>
            <a:lstStyle/>
            <a:p>
              <a:pPr algn="ctr"/>
              <a:r>
                <a:rPr lang="el-GR" sz="900" b="1">
                  <a:solidFill>
                    <a:schemeClr val="bg1"/>
                  </a:solidFill>
                  <a:latin typeface="Times New Roman" panose="02020603050405020304" charset="0"/>
                  <a:ea typeface="微软雅黑" panose="020B0503020204020204" pitchFamily="34" charset="-122"/>
                  <a:cs typeface="Times New Roman" panose="02020603050405020304" charset="0"/>
                </a:rPr>
                <a:t>——CONTENTS——</a:t>
              </a:r>
            </a:p>
          </p:txBody>
        </p:sp>
      </p:grpSp>
      <p:sp>
        <p:nvSpPr>
          <p:cNvPr id="35" name="文本框 3"/>
          <p:cNvSpPr txBox="1"/>
          <p:nvPr/>
        </p:nvSpPr>
        <p:spPr>
          <a:xfrm>
            <a:off x="5807174" y="1556792"/>
            <a:ext cx="6264696" cy="1568450"/>
          </a:xfrm>
          <a:prstGeom prst="rect">
            <a:avLst/>
          </a:prstGeom>
          <a:noFill/>
          <a:effectLst/>
        </p:spPr>
        <p:txBody>
          <a:bodyPr wrap="square" rtlCol="0">
            <a:spAutoFit/>
          </a:bodyPr>
          <a:lstStyle/>
          <a:p>
            <a:pPr algn="ctr"/>
            <a:r>
              <a:rPr lang="el-GR" sz="3200" b="1">
                <a:solidFill>
                  <a:srgbClr val="0070C0"/>
                </a:solidFill>
                <a:latin typeface="Times New Roman" panose="02020603050405020304" charset="0"/>
                <a:ea typeface="微软雅黑" panose="020B0503020204020204" pitchFamily="34" charset="-122"/>
                <a:cs typeface="Times New Roman" panose="02020603050405020304" charset="0"/>
              </a:rPr>
              <a:t>Το πιο πρόσφατο διανεμημένο περιφερειακό μικροδίκτυο PVT 4 σε 1</a:t>
            </a:r>
          </a:p>
        </p:txBody>
      </p:sp>
      <p:sp>
        <p:nvSpPr>
          <p:cNvPr id="13" name="矩形 12"/>
          <p:cNvSpPr/>
          <p:nvPr/>
        </p:nvSpPr>
        <p:spPr>
          <a:xfrm>
            <a:off x="7607374" y="3532366"/>
            <a:ext cx="1899285" cy="275590"/>
          </a:xfrm>
          <a:prstGeom prst="rect">
            <a:avLst/>
          </a:prstGeom>
        </p:spPr>
        <p:txBody>
          <a:bodyPr wrap="none">
            <a:spAutoFit/>
          </a:bodyPr>
          <a:lstStyle/>
          <a:p>
            <a:r>
              <a:rPr lang="el-GR" sz="1200">
                <a:solidFill>
                  <a:schemeClr val="accent5">
                    <a:lumMod val="50000"/>
                  </a:schemeClr>
                </a:solidFill>
                <a:latin typeface="Times New Roman" panose="02020603050405020304" charset="0"/>
                <a:cs typeface="Times New Roman" panose="02020603050405020304" charset="0"/>
              </a:rPr>
              <a:t>4 σε 1 περιφερειακό δίκτυο</a:t>
            </a:r>
          </a:p>
        </p:txBody>
      </p:sp>
      <p:grpSp>
        <p:nvGrpSpPr>
          <p:cNvPr id="14" name="组合 13"/>
          <p:cNvGrpSpPr/>
          <p:nvPr/>
        </p:nvGrpSpPr>
        <p:grpSpPr>
          <a:xfrm>
            <a:off x="10559702" y="3683144"/>
            <a:ext cx="1252780" cy="113577"/>
            <a:chOff x="9306922" y="3016002"/>
            <a:chExt cx="1252780" cy="113577"/>
          </a:xfrm>
        </p:grpSpPr>
        <p:sp>
          <p:nvSpPr>
            <p:cNvPr id="15" name="矩形 1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16" name="矩形 1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6750"/>
                            </p:stCondLst>
                            <p:childTnLst>
                              <p:par>
                                <p:cTn id="32" presetID="49" presetClass="entr" presetSubtype="0" decel="10000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fltVal val="0"/>
                                          </p:val>
                                        </p:tav>
                                        <p:tav tm="100000">
                                          <p:val>
                                            <p:strVal val="#ppt_w"/>
                                          </p:val>
                                        </p:tav>
                                      </p:tavLst>
                                    </p:anim>
                                    <p:anim calcmode="lin" valueType="num">
                                      <p:cBhvr>
                                        <p:cTn id="35" dur="250" fill="hold"/>
                                        <p:tgtEl>
                                          <p:spTgt spid="14"/>
                                        </p:tgtEl>
                                        <p:attrNameLst>
                                          <p:attrName>ppt_h</p:attrName>
                                        </p:attrNameLst>
                                      </p:cBhvr>
                                      <p:tavLst>
                                        <p:tav tm="0">
                                          <p:val>
                                            <p:fltVal val="0"/>
                                          </p:val>
                                        </p:tav>
                                        <p:tav tm="100000">
                                          <p:val>
                                            <p:strVal val="#ppt_h"/>
                                          </p:val>
                                        </p:tav>
                                      </p:tavLst>
                                    </p:anim>
                                    <p:anim calcmode="lin" valueType="num">
                                      <p:cBhvr>
                                        <p:cTn id="36" dur="250" fill="hold"/>
                                        <p:tgtEl>
                                          <p:spTgt spid="14"/>
                                        </p:tgtEl>
                                        <p:attrNameLst>
                                          <p:attrName>style.rotation</p:attrName>
                                        </p:attrNameLst>
                                      </p:cBhvr>
                                      <p:tavLst>
                                        <p:tav tm="0">
                                          <p:val>
                                            <p:fltVal val="360"/>
                                          </p:val>
                                        </p:tav>
                                        <p:tav tm="100000">
                                          <p:val>
                                            <p:fltVal val="0"/>
                                          </p:val>
                                        </p:tav>
                                      </p:tavLst>
                                    </p:anim>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bldLvl="0" animBg="1"/>
      <p:bldP spid="35" grpId="1" bldLvl="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2995" y="169545"/>
            <a:ext cx="9414510" cy="398780"/>
          </a:xfrm>
          <a:prstGeom prst="rect">
            <a:avLst/>
          </a:prstGeom>
          <a:noFill/>
        </p:spPr>
        <p:txBody>
          <a:bodyPr wrap="square" rtlCol="0">
            <a:spAutoFit/>
          </a:bodyPr>
          <a:lstStyle/>
          <a:p>
            <a:r>
              <a:rPr lang="el-GR" sz="20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Το πιο πρόσφατο διανεμημένο περιφερειακό μικροδίκτυο PVT 4 σε 1</a:t>
            </a:r>
          </a:p>
        </p:txBody>
      </p:sp>
      <p:sp>
        <p:nvSpPr>
          <p:cNvPr id="47" name="矩形 46"/>
          <p:cNvSpPr/>
          <p:nvPr/>
        </p:nvSpPr>
        <p:spPr>
          <a:xfrm>
            <a:off x="550590" y="5373216"/>
            <a:ext cx="11089232" cy="829945"/>
          </a:xfrm>
          <a:prstGeom prst="rect">
            <a:avLst/>
          </a:prstGeom>
        </p:spPr>
        <p:txBody>
          <a:bodyPr wrap="square">
            <a:spAutoFit/>
          </a:bodyPr>
          <a:lstStyle/>
          <a:p>
            <a:pPr indent="457200">
              <a:lnSpc>
                <a:spcPct val="150000"/>
              </a:lnSpc>
            </a:pPr>
            <a:r>
              <a:rPr lang="el-GR" sz="1600" b="1">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Ο πρωτότυπος πολυτεχνολογικός σύνδεσμος, χρησιμοποιώντας PVT, αντλία θερμότητας, εποχιακή αποθήκευση ενέργειας, παρέχει το 4 σε 1 όπως ηλεκτροπαραγωγή, θέρμανση, ψύξη και παροχή ζεστού νερού.</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822" y="692696"/>
            <a:ext cx="7200800" cy="450375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5C431914-9446-4C8D-B6D9-3A11CF4E7BB2}"/>
              </a:ext>
            </a:extLst>
          </p:cNvPr>
          <p:cNvSpPr txBox="1"/>
          <p:nvPr/>
        </p:nvSpPr>
        <p:spPr>
          <a:xfrm>
            <a:off x="3358902" y="1916832"/>
            <a:ext cx="753228"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ηλιακή ενέργεια</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9AC980C5-3FAB-4519-B4EC-71AB29375432}"/>
              </a:ext>
            </a:extLst>
          </p:cNvPr>
          <p:cNvSpPr txBox="1"/>
          <p:nvPr/>
        </p:nvSpPr>
        <p:spPr>
          <a:xfrm>
            <a:off x="3574926" y="3429000"/>
            <a:ext cx="10081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ηλιακός συλλέκτης</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521934E5-4A9A-4400-BBFD-6FA105D35967}"/>
              </a:ext>
            </a:extLst>
          </p:cNvPr>
          <p:cNvSpPr txBox="1"/>
          <p:nvPr/>
        </p:nvSpPr>
        <p:spPr>
          <a:xfrm>
            <a:off x="4799062" y="2586198"/>
            <a:ext cx="10081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συλλογή θερμότητας</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786BC814-AA9D-4FB1-8B27-33D7680EE1BA}"/>
              </a:ext>
            </a:extLst>
          </p:cNvPr>
          <p:cNvSpPr txBox="1"/>
          <p:nvPr/>
        </p:nvSpPr>
        <p:spPr>
          <a:xfrm>
            <a:off x="6085656" y="2789003"/>
            <a:ext cx="10081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δεξαμενή νερού</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5F8DC2B4-FBAF-4F84-A33D-46E87EBD46F8}"/>
              </a:ext>
            </a:extLst>
          </p:cNvPr>
          <p:cNvSpPr txBox="1"/>
          <p:nvPr/>
        </p:nvSpPr>
        <p:spPr>
          <a:xfrm>
            <a:off x="7070172" y="2101498"/>
            <a:ext cx="10081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ηλιακή θέρμανση</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E61F8786-4F30-4692-A197-6E4CBE217B83}"/>
              </a:ext>
            </a:extLst>
          </p:cNvPr>
          <p:cNvSpPr txBox="1"/>
          <p:nvPr/>
        </p:nvSpPr>
        <p:spPr>
          <a:xfrm>
            <a:off x="8849741" y="2696670"/>
            <a:ext cx="1008112" cy="184666"/>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κτίριο</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2EE5E6B2-BB3C-4E7F-992C-72716F57A6AF}"/>
              </a:ext>
            </a:extLst>
          </p:cNvPr>
          <p:cNvSpPr txBox="1"/>
          <p:nvPr/>
        </p:nvSpPr>
        <p:spPr>
          <a:xfrm>
            <a:off x="2566814" y="4226341"/>
            <a:ext cx="10081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γεωθερμική ενέργεια</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8E17E4E5-2241-4381-BC97-8715A46C266F}"/>
              </a:ext>
            </a:extLst>
          </p:cNvPr>
          <p:cNvSpPr txBox="1"/>
          <p:nvPr/>
        </p:nvSpPr>
        <p:spPr>
          <a:xfrm>
            <a:off x="3818914" y="5003884"/>
            <a:ext cx="15562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Εναλλάκτης θερμότητας με θαμμένο σωλήνα</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8F261CCB-EB86-4EA9-BB49-48B58F308595}"/>
              </a:ext>
            </a:extLst>
          </p:cNvPr>
          <p:cNvSpPr txBox="1"/>
          <p:nvPr/>
        </p:nvSpPr>
        <p:spPr>
          <a:xfrm>
            <a:off x="4871070" y="4187082"/>
            <a:ext cx="10081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Θερμότητα από το έδαφος</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F188DED-C8FE-4135-A417-CA5D602C0C32}"/>
              </a:ext>
            </a:extLst>
          </p:cNvPr>
          <p:cNvSpPr txBox="1"/>
          <p:nvPr/>
        </p:nvSpPr>
        <p:spPr>
          <a:xfrm>
            <a:off x="7841629" y="4202505"/>
            <a:ext cx="1008112"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ηλεκτρική ενέργεια</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67481D33-0287-4834-8BAF-A220893890D7}"/>
              </a:ext>
            </a:extLst>
          </p:cNvPr>
          <p:cNvSpPr txBox="1"/>
          <p:nvPr/>
        </p:nvSpPr>
        <p:spPr>
          <a:xfrm>
            <a:off x="6436036" y="4730837"/>
            <a:ext cx="1099330" cy="369332"/>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Μονάδα αντλίας θερμότητας</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198B5FC2-F0DA-4EAF-9BD9-137F11AFA444}"/>
              </a:ext>
            </a:extLst>
          </p:cNvPr>
          <p:cNvSpPr txBox="1"/>
          <p:nvPr/>
        </p:nvSpPr>
        <p:spPr>
          <a:xfrm>
            <a:off x="7360765" y="3231501"/>
            <a:ext cx="1008112" cy="553998"/>
          </a:xfrm>
          <a:prstGeom prst="rect">
            <a:avLst/>
          </a:prstGeom>
          <a:solidFill>
            <a:srgbClr val="E3E3E3"/>
          </a:solidFill>
        </p:spPr>
        <p:txBody>
          <a:bodyPr wrap="square" lIns="0" tIns="0" rIns="0" bIns="0">
            <a:spAutoFit/>
          </a:bodyPr>
          <a:lstStyle/>
          <a:p>
            <a:r>
              <a:rPr lang="el-GR" altLang="zh-CN"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rPr>
              <a:t>θέρμανση με αντλία θερμότητας</a:t>
            </a:r>
            <a:endParaRPr lang="zh-CN" altLang="en-US" sz="1200" b="1"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l-GR" sz="4400" b="1">
                  <a:solidFill>
                    <a:schemeClr val="bg1"/>
                  </a:solidFill>
                  <a:latin typeface="Times New Roman" panose="02020603050405020304" charset="0"/>
                  <a:ea typeface="锐字荣光黑简1.0" pitchFamily="2" charset="-122"/>
                  <a:cs typeface="Times New Roman" panose="02020603050405020304" charset="0"/>
                </a:rPr>
                <a:t>05</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l-GR" sz="1400" b="1">
                  <a:solidFill>
                    <a:schemeClr val="bg1"/>
                  </a:solidFill>
                  <a:latin typeface="Times New Roman" panose="02020603050405020304" charset="0"/>
                  <a:ea typeface="微软雅黑" panose="020B0503020204020204" pitchFamily="34" charset="-122"/>
                  <a:cs typeface="Times New Roman" panose="02020603050405020304" charset="0"/>
                </a:rPr>
                <a:t>——CONTENTS——</a:t>
              </a:r>
            </a:p>
          </p:txBody>
        </p:sp>
      </p:grpSp>
      <p:sp>
        <p:nvSpPr>
          <p:cNvPr id="35" name="文本框 3"/>
          <p:cNvSpPr txBox="1"/>
          <p:nvPr/>
        </p:nvSpPr>
        <p:spPr>
          <a:xfrm>
            <a:off x="5807174" y="2213042"/>
            <a:ext cx="6623564" cy="1445260"/>
          </a:xfrm>
          <a:prstGeom prst="rect">
            <a:avLst/>
          </a:prstGeom>
          <a:noFill/>
          <a:effectLst/>
        </p:spPr>
        <p:txBody>
          <a:bodyPr wrap="square" rtlCol="0">
            <a:spAutoFit/>
          </a:bodyPr>
          <a:lstStyle/>
          <a:p>
            <a:pPr algn="ctr"/>
            <a:r>
              <a:rPr lang="el-GR" sz="4400" b="1">
                <a:solidFill>
                  <a:srgbClr val="0070C0"/>
                </a:solidFill>
                <a:latin typeface="Times New Roman" panose="02020603050405020304" charset="0"/>
                <a:ea typeface="微软雅黑" panose="020B0503020204020204" pitchFamily="34" charset="-122"/>
                <a:cs typeface="Times New Roman" panose="02020603050405020304" charset="0"/>
              </a:rPr>
              <a:t>Εξοικονόμηση Ενέργειας</a:t>
            </a:r>
          </a:p>
        </p:txBody>
      </p:sp>
      <p:sp>
        <p:nvSpPr>
          <p:cNvPr id="15" name="矩形 14"/>
          <p:cNvSpPr/>
          <p:nvPr/>
        </p:nvSpPr>
        <p:spPr>
          <a:xfrm>
            <a:off x="8400712" y="3532366"/>
            <a:ext cx="2086982" cy="369332"/>
          </a:xfrm>
          <a:prstGeom prst="rect">
            <a:avLst/>
          </a:prstGeom>
        </p:spPr>
        <p:txBody>
          <a:bodyPr wrap="none">
            <a:spAutoFit/>
          </a:bodyPr>
          <a:lstStyle/>
          <a:p>
            <a:r>
              <a:rPr lang="el-GR">
                <a:solidFill>
                  <a:schemeClr val="accent5">
                    <a:lumMod val="50000"/>
                  </a:schemeClr>
                </a:solidFill>
                <a:latin typeface="Times New Roman" panose="02020603050405020304" charset="0"/>
                <a:cs typeface="Times New Roman" panose="02020603050405020304" charset="0"/>
              </a:rPr>
              <a:t>Energy conservation</a:t>
            </a:r>
          </a:p>
        </p:txBody>
      </p:sp>
      <p:grpSp>
        <p:nvGrpSpPr>
          <p:cNvPr id="16" name="组合 15"/>
          <p:cNvGrpSpPr/>
          <p:nvPr/>
        </p:nvGrpSpPr>
        <p:grpSpPr>
          <a:xfrm>
            <a:off x="10559702" y="3683144"/>
            <a:ext cx="1252780" cy="113577"/>
            <a:chOff x="9306922" y="3016002"/>
            <a:chExt cx="1252780" cy="113577"/>
          </a:xfrm>
        </p:grpSpPr>
        <p:sp>
          <p:nvSpPr>
            <p:cNvPr id="18" name="矩形 17"/>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9" name="矩形 18"/>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95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4349"/>
                            </p:stCondLst>
                            <p:childTnLst>
                              <p:par>
                                <p:cTn id="32" presetID="49" presetClass="entr" presetSubtype="0"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fltVal val="0"/>
                                          </p:val>
                                        </p:tav>
                                        <p:tav tm="100000">
                                          <p:val>
                                            <p:strVal val="#ppt_w"/>
                                          </p:val>
                                        </p:tav>
                                      </p:tavLst>
                                    </p:anim>
                                    <p:anim calcmode="lin" valueType="num">
                                      <p:cBhvr>
                                        <p:cTn id="35" dur="250" fill="hold"/>
                                        <p:tgtEl>
                                          <p:spTgt spid="16"/>
                                        </p:tgtEl>
                                        <p:attrNameLst>
                                          <p:attrName>ppt_h</p:attrName>
                                        </p:attrNameLst>
                                      </p:cBhvr>
                                      <p:tavLst>
                                        <p:tav tm="0">
                                          <p:val>
                                            <p:fltVal val="0"/>
                                          </p:val>
                                        </p:tav>
                                        <p:tav tm="100000">
                                          <p:val>
                                            <p:strVal val="#ppt_h"/>
                                          </p:val>
                                        </p:tav>
                                      </p:tavLst>
                                    </p:anim>
                                    <p:anim calcmode="lin" valueType="num">
                                      <p:cBhvr>
                                        <p:cTn id="36" dur="250" fill="hold"/>
                                        <p:tgtEl>
                                          <p:spTgt spid="16"/>
                                        </p:tgtEl>
                                        <p:attrNameLst>
                                          <p:attrName>style.rotation</p:attrName>
                                        </p:attrNameLst>
                                      </p:cBhvr>
                                      <p:tavLst>
                                        <p:tav tm="0">
                                          <p:val>
                                            <p:fltVal val="360"/>
                                          </p:val>
                                        </p:tav>
                                        <p:tav tm="100000">
                                          <p:val>
                                            <p:fltVal val="0"/>
                                          </p:val>
                                        </p:tav>
                                      </p:tavLst>
                                    </p:anim>
                                    <p:animEffect transition="in" filter="fade">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bldLvl="0" animBg="1"/>
      <p:bldP spid="35" grpId="1" bldLvl="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735" y="188595"/>
            <a:ext cx="8147685" cy="521970"/>
          </a:xfrm>
          <a:prstGeom prst="rect">
            <a:avLst/>
          </a:prstGeom>
          <a:noFill/>
        </p:spPr>
        <p:txBody>
          <a:bodyPr wrap="square" rtlCol="0">
            <a:spAutoFit/>
          </a:bodyPr>
          <a:lstStyle/>
          <a:p>
            <a:r>
              <a:rPr lang="el-GR" sz="28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Εξοικονόμηση Ενέργειας</a:t>
            </a:r>
          </a:p>
        </p:txBody>
      </p:sp>
      <p:sp>
        <p:nvSpPr>
          <p:cNvPr id="297" name="文本框 51"/>
          <p:cNvSpPr txBox="1"/>
          <p:nvPr/>
        </p:nvSpPr>
        <p:spPr>
          <a:xfrm>
            <a:off x="9094513" y="3730405"/>
            <a:ext cx="2435769" cy="3098800"/>
          </a:xfrm>
          <a:prstGeom prst="rect">
            <a:avLst/>
          </a:prstGeom>
          <a:noFill/>
        </p:spPr>
        <p:txBody>
          <a:bodyPr wrap="square" rtlCol="0">
            <a:spAutoFit/>
          </a:bodyPr>
          <a:lstStyle/>
          <a:p>
            <a:pPr>
              <a:lnSpc>
                <a:spcPct val="120000"/>
              </a:lnSpc>
            </a:pPr>
            <a:r>
              <a:rPr lang="el-GR" sz="90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rPr>
              <a:t>Σε περιοχές που χρειάζονται θέρμανση, όπως οικογενειακές κατοικίες στη βόρεια Κίνα, το 80% της ενέργειας χρησιμοποιείται για θέρμανση χαμηλής θερμοκρασίας, το 17% για ζεστό νερό, το 14% για κατανάλωση ηλεκτρικής συσκευής, το 4% για φωτισμό και μόνο το 1% για ψύξη, δηλαδή η θέρμανση αντιπροσωπεύει το μεγαλύτερο μέρος της κατανάλωσης οικιακής ενέργειας. Το PVT απλώς λύνει τις περισσότερες ανάγκες θέρμανσης και παροχής ηλεκτρικού ρεύματος και επιτυγχάνει ένα πραγματικό κτίριο μηδενικών εκπομπών άνθρακα.</a:t>
            </a:r>
          </a:p>
          <a:p>
            <a:pPr>
              <a:lnSpc>
                <a:spcPct val="120000"/>
              </a:lnSpc>
            </a:pPr>
            <a:endParaRPr sz="1400">
              <a:latin typeface="Times New Roman" panose="02020603050405020304" charset="0"/>
              <a:cs typeface="Times New Roman" panose="02020603050405020304" charset="0"/>
            </a:endParaRPr>
          </a:p>
          <a:p>
            <a:pPr>
              <a:lnSpc>
                <a:spcPct val="120000"/>
              </a:lnSpc>
            </a:pPr>
            <a:endParaRPr sz="1400">
              <a:latin typeface="Times New Roman" panose="02020603050405020304" charset="0"/>
              <a:cs typeface="Times New Roman" panose="02020603050405020304" charset="0"/>
            </a:endParaRPr>
          </a:p>
        </p:txBody>
      </p:sp>
      <p:grpSp>
        <p:nvGrpSpPr>
          <p:cNvPr id="306" name="组合 305"/>
          <p:cNvGrpSpPr/>
          <p:nvPr/>
        </p:nvGrpSpPr>
        <p:grpSpPr>
          <a:xfrm>
            <a:off x="10315534" y="1963276"/>
            <a:ext cx="976161" cy="1070222"/>
            <a:chOff x="3689350" y="833438"/>
            <a:chExt cx="4794250" cy="5256213"/>
          </a:xfrm>
          <a:solidFill>
            <a:schemeClr val="accent5">
              <a:lumMod val="50000"/>
            </a:schemeClr>
          </a:solidFill>
        </p:grpSpPr>
        <p:sp>
          <p:nvSpPr>
            <p:cNvPr id="307" name="Rectangle 161"/>
            <p:cNvSpPr>
              <a:spLocks noChangeArrowheads="1"/>
            </p:cNvSpPr>
            <p:nvPr/>
          </p:nvSpPr>
          <p:spPr bwMode="auto">
            <a:xfrm>
              <a:off x="7883525" y="4991101"/>
              <a:ext cx="600075" cy="973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08" name="Freeform 162"/>
            <p:cNvSpPr/>
            <p:nvPr/>
          </p:nvSpPr>
          <p:spPr bwMode="auto">
            <a:xfrm>
              <a:off x="3689350" y="4281488"/>
              <a:ext cx="4129088" cy="1808163"/>
            </a:xfrm>
            <a:custGeom>
              <a:avLst/>
              <a:gdLst>
                <a:gd name="T0" fmla="*/ 1099 w 1099"/>
                <a:gd name="T1" fmla="*/ 210 h 481"/>
                <a:gd name="T2" fmla="*/ 1099 w 1099"/>
                <a:gd name="T3" fmla="*/ 423 h 481"/>
                <a:gd name="T4" fmla="*/ 825 w 1099"/>
                <a:gd name="T5" fmla="*/ 450 h 481"/>
                <a:gd name="T6" fmla="*/ 476 w 1099"/>
                <a:gd name="T7" fmla="*/ 450 h 481"/>
                <a:gd name="T8" fmla="*/ 264 w 1099"/>
                <a:gd name="T9" fmla="*/ 369 h 481"/>
                <a:gd name="T10" fmla="*/ 97 w 1099"/>
                <a:gd name="T11" fmla="*/ 241 h 481"/>
                <a:gd name="T12" fmla="*/ 27 w 1099"/>
                <a:gd name="T13" fmla="*/ 105 h 481"/>
                <a:gd name="T14" fmla="*/ 9 w 1099"/>
                <a:gd name="T15" fmla="*/ 33 h 481"/>
                <a:gd name="T16" fmla="*/ 86 w 1099"/>
                <a:gd name="T17" fmla="*/ 35 h 481"/>
                <a:gd name="T18" fmla="*/ 163 w 1099"/>
                <a:gd name="T19" fmla="*/ 167 h 481"/>
                <a:gd name="T20" fmla="*/ 346 w 1099"/>
                <a:gd name="T21" fmla="*/ 268 h 481"/>
                <a:gd name="T22" fmla="*/ 528 w 1099"/>
                <a:gd name="T23" fmla="*/ 268 h 481"/>
                <a:gd name="T24" fmla="*/ 633 w 1099"/>
                <a:gd name="T25" fmla="*/ 217 h 481"/>
                <a:gd name="T26" fmla="*/ 505 w 1099"/>
                <a:gd name="T27" fmla="*/ 217 h 481"/>
                <a:gd name="T28" fmla="*/ 404 w 1099"/>
                <a:gd name="T29" fmla="*/ 147 h 481"/>
                <a:gd name="T30" fmla="*/ 478 w 1099"/>
                <a:gd name="T31" fmla="*/ 105 h 481"/>
                <a:gd name="T32" fmla="*/ 540 w 1099"/>
                <a:gd name="T33" fmla="*/ 105 h 481"/>
                <a:gd name="T34" fmla="*/ 723 w 1099"/>
                <a:gd name="T35" fmla="*/ 105 h 481"/>
                <a:gd name="T36" fmla="*/ 797 w 1099"/>
                <a:gd name="T37" fmla="*/ 124 h 481"/>
                <a:gd name="T38" fmla="*/ 945 w 1099"/>
                <a:gd name="T39" fmla="*/ 190 h 481"/>
                <a:gd name="T40" fmla="*/ 1047 w 1099"/>
                <a:gd name="T41" fmla="*/ 210 h 481"/>
                <a:gd name="T42" fmla="*/ 1099 w 1099"/>
                <a:gd name="T43" fmla="*/ 2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9" h="481">
                  <a:moveTo>
                    <a:pt x="1099" y="210"/>
                  </a:moveTo>
                  <a:cubicBezTo>
                    <a:pt x="1099" y="423"/>
                    <a:pt x="1099" y="423"/>
                    <a:pt x="1099" y="423"/>
                  </a:cubicBezTo>
                  <a:cubicBezTo>
                    <a:pt x="1099" y="423"/>
                    <a:pt x="892" y="431"/>
                    <a:pt x="825" y="450"/>
                  </a:cubicBezTo>
                  <a:cubicBezTo>
                    <a:pt x="825" y="450"/>
                    <a:pt x="664" y="481"/>
                    <a:pt x="476" y="450"/>
                  </a:cubicBezTo>
                  <a:cubicBezTo>
                    <a:pt x="412" y="440"/>
                    <a:pt x="264" y="369"/>
                    <a:pt x="264" y="369"/>
                  </a:cubicBezTo>
                  <a:cubicBezTo>
                    <a:pt x="97" y="241"/>
                    <a:pt x="97" y="241"/>
                    <a:pt x="97" y="241"/>
                  </a:cubicBezTo>
                  <a:cubicBezTo>
                    <a:pt x="97" y="241"/>
                    <a:pt x="62" y="179"/>
                    <a:pt x="27" y="105"/>
                  </a:cubicBezTo>
                  <a:cubicBezTo>
                    <a:pt x="19" y="87"/>
                    <a:pt x="0" y="53"/>
                    <a:pt x="9" y="33"/>
                  </a:cubicBezTo>
                  <a:cubicBezTo>
                    <a:pt x="24" y="0"/>
                    <a:pt x="66" y="13"/>
                    <a:pt x="86" y="35"/>
                  </a:cubicBezTo>
                  <a:cubicBezTo>
                    <a:pt x="163" y="167"/>
                    <a:pt x="163" y="167"/>
                    <a:pt x="163" y="167"/>
                  </a:cubicBezTo>
                  <a:cubicBezTo>
                    <a:pt x="346" y="268"/>
                    <a:pt x="346" y="268"/>
                    <a:pt x="346" y="268"/>
                  </a:cubicBezTo>
                  <a:cubicBezTo>
                    <a:pt x="346" y="268"/>
                    <a:pt x="451" y="268"/>
                    <a:pt x="528" y="268"/>
                  </a:cubicBezTo>
                  <a:cubicBezTo>
                    <a:pt x="606" y="268"/>
                    <a:pt x="633" y="217"/>
                    <a:pt x="633" y="217"/>
                  </a:cubicBezTo>
                  <a:cubicBezTo>
                    <a:pt x="633" y="217"/>
                    <a:pt x="583" y="217"/>
                    <a:pt x="505" y="217"/>
                  </a:cubicBezTo>
                  <a:cubicBezTo>
                    <a:pt x="427" y="217"/>
                    <a:pt x="404" y="202"/>
                    <a:pt x="404" y="147"/>
                  </a:cubicBezTo>
                  <a:cubicBezTo>
                    <a:pt x="404" y="93"/>
                    <a:pt x="478" y="105"/>
                    <a:pt x="478" y="105"/>
                  </a:cubicBezTo>
                  <a:cubicBezTo>
                    <a:pt x="540" y="105"/>
                    <a:pt x="540" y="105"/>
                    <a:pt x="540" y="105"/>
                  </a:cubicBezTo>
                  <a:cubicBezTo>
                    <a:pt x="540" y="105"/>
                    <a:pt x="676" y="105"/>
                    <a:pt x="723" y="105"/>
                  </a:cubicBezTo>
                  <a:cubicBezTo>
                    <a:pt x="771" y="105"/>
                    <a:pt x="797" y="124"/>
                    <a:pt x="797" y="124"/>
                  </a:cubicBezTo>
                  <a:cubicBezTo>
                    <a:pt x="945" y="190"/>
                    <a:pt x="945" y="190"/>
                    <a:pt x="945" y="190"/>
                  </a:cubicBezTo>
                  <a:cubicBezTo>
                    <a:pt x="945" y="190"/>
                    <a:pt x="995" y="210"/>
                    <a:pt x="1047" y="210"/>
                  </a:cubicBezTo>
                  <a:cubicBezTo>
                    <a:pt x="1099" y="210"/>
                    <a:pt x="1099" y="210"/>
                    <a:pt x="1099"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09" name="Freeform 163"/>
            <p:cNvSpPr/>
            <p:nvPr/>
          </p:nvSpPr>
          <p:spPr bwMode="auto">
            <a:xfrm>
              <a:off x="7319963" y="3703638"/>
              <a:ext cx="258763" cy="292100"/>
            </a:xfrm>
            <a:custGeom>
              <a:avLst/>
              <a:gdLst>
                <a:gd name="T0" fmla="*/ 69 w 69"/>
                <a:gd name="T1" fmla="*/ 31 h 78"/>
                <a:gd name="T2" fmla="*/ 69 w 69"/>
                <a:gd name="T3" fmla="*/ 78 h 78"/>
                <a:gd name="T4" fmla="*/ 5 w 69"/>
                <a:gd name="T5" fmla="*/ 78 h 78"/>
                <a:gd name="T6" fmla="*/ 12 w 69"/>
                <a:gd name="T7" fmla="*/ 66 h 78"/>
                <a:gd name="T8" fmla="*/ 0 w 69"/>
                <a:gd name="T9" fmla="*/ 21 h 78"/>
                <a:gd name="T10" fmla="*/ 30 w 69"/>
                <a:gd name="T11" fmla="*/ 0 h 78"/>
                <a:gd name="T12" fmla="*/ 69 w 69"/>
                <a:gd name="T13" fmla="*/ 3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31"/>
                  </a:moveTo>
                  <a:cubicBezTo>
                    <a:pt x="69" y="63"/>
                    <a:pt x="69" y="78"/>
                    <a:pt x="69" y="78"/>
                  </a:cubicBezTo>
                  <a:cubicBezTo>
                    <a:pt x="5" y="78"/>
                    <a:pt x="5" y="78"/>
                    <a:pt x="5" y="78"/>
                  </a:cubicBezTo>
                  <a:cubicBezTo>
                    <a:pt x="12" y="66"/>
                    <a:pt x="12" y="66"/>
                    <a:pt x="12" y="66"/>
                  </a:cubicBezTo>
                  <a:cubicBezTo>
                    <a:pt x="0" y="21"/>
                    <a:pt x="0" y="21"/>
                    <a:pt x="0" y="21"/>
                  </a:cubicBezTo>
                  <a:cubicBezTo>
                    <a:pt x="13" y="20"/>
                    <a:pt x="25" y="12"/>
                    <a:pt x="30" y="0"/>
                  </a:cubicBezTo>
                  <a:cubicBezTo>
                    <a:pt x="49" y="5"/>
                    <a:pt x="69" y="15"/>
                    <a:pt x="6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0" name="Freeform 164"/>
            <p:cNvSpPr>
              <a:spLocks noEditPoints="1"/>
            </p:cNvSpPr>
            <p:nvPr/>
          </p:nvSpPr>
          <p:spPr bwMode="auto">
            <a:xfrm>
              <a:off x="5053013" y="833438"/>
              <a:ext cx="2454275" cy="2452688"/>
            </a:xfrm>
            <a:custGeom>
              <a:avLst/>
              <a:gdLst>
                <a:gd name="T0" fmla="*/ 653 w 653"/>
                <a:gd name="T1" fmla="*/ 282 h 653"/>
                <a:gd name="T2" fmla="*/ 653 w 653"/>
                <a:gd name="T3" fmla="*/ 371 h 653"/>
                <a:gd name="T4" fmla="*/ 605 w 653"/>
                <a:gd name="T5" fmla="*/ 371 h 653"/>
                <a:gd name="T6" fmla="*/ 555 w 653"/>
                <a:gd name="T7" fmla="*/ 492 h 653"/>
                <a:gd name="T8" fmla="*/ 589 w 653"/>
                <a:gd name="T9" fmla="*/ 526 h 653"/>
                <a:gd name="T10" fmla="*/ 526 w 653"/>
                <a:gd name="T11" fmla="*/ 589 h 653"/>
                <a:gd name="T12" fmla="*/ 492 w 653"/>
                <a:gd name="T13" fmla="*/ 555 h 653"/>
                <a:gd name="T14" fmla="*/ 371 w 653"/>
                <a:gd name="T15" fmla="*/ 605 h 653"/>
                <a:gd name="T16" fmla="*/ 371 w 653"/>
                <a:gd name="T17" fmla="*/ 653 h 653"/>
                <a:gd name="T18" fmla="*/ 282 w 653"/>
                <a:gd name="T19" fmla="*/ 653 h 653"/>
                <a:gd name="T20" fmla="*/ 282 w 653"/>
                <a:gd name="T21" fmla="*/ 605 h 653"/>
                <a:gd name="T22" fmla="*/ 161 w 653"/>
                <a:gd name="T23" fmla="*/ 555 h 653"/>
                <a:gd name="T24" fmla="*/ 127 w 653"/>
                <a:gd name="T25" fmla="*/ 589 h 653"/>
                <a:gd name="T26" fmla="*/ 64 w 653"/>
                <a:gd name="T27" fmla="*/ 526 h 653"/>
                <a:gd name="T28" fmla="*/ 98 w 653"/>
                <a:gd name="T29" fmla="*/ 492 h 653"/>
                <a:gd name="T30" fmla="*/ 48 w 653"/>
                <a:gd name="T31" fmla="*/ 371 h 653"/>
                <a:gd name="T32" fmla="*/ 0 w 653"/>
                <a:gd name="T33" fmla="*/ 371 h 653"/>
                <a:gd name="T34" fmla="*/ 0 w 653"/>
                <a:gd name="T35" fmla="*/ 282 h 653"/>
                <a:gd name="T36" fmla="*/ 48 w 653"/>
                <a:gd name="T37" fmla="*/ 282 h 653"/>
                <a:gd name="T38" fmla="*/ 98 w 653"/>
                <a:gd name="T39" fmla="*/ 161 h 653"/>
                <a:gd name="T40" fmla="*/ 64 w 653"/>
                <a:gd name="T41" fmla="*/ 127 h 653"/>
                <a:gd name="T42" fmla="*/ 127 w 653"/>
                <a:gd name="T43" fmla="*/ 64 h 653"/>
                <a:gd name="T44" fmla="*/ 161 w 653"/>
                <a:gd name="T45" fmla="*/ 98 h 653"/>
                <a:gd name="T46" fmla="*/ 282 w 653"/>
                <a:gd name="T47" fmla="*/ 48 h 653"/>
                <a:gd name="T48" fmla="*/ 282 w 653"/>
                <a:gd name="T49" fmla="*/ 0 h 653"/>
                <a:gd name="T50" fmla="*/ 371 w 653"/>
                <a:gd name="T51" fmla="*/ 0 h 653"/>
                <a:gd name="T52" fmla="*/ 371 w 653"/>
                <a:gd name="T53" fmla="*/ 48 h 653"/>
                <a:gd name="T54" fmla="*/ 492 w 653"/>
                <a:gd name="T55" fmla="*/ 98 h 653"/>
                <a:gd name="T56" fmla="*/ 526 w 653"/>
                <a:gd name="T57" fmla="*/ 64 h 653"/>
                <a:gd name="T58" fmla="*/ 589 w 653"/>
                <a:gd name="T59" fmla="*/ 127 h 653"/>
                <a:gd name="T60" fmla="*/ 555 w 653"/>
                <a:gd name="T61" fmla="*/ 161 h 653"/>
                <a:gd name="T62" fmla="*/ 605 w 653"/>
                <a:gd name="T63" fmla="*/ 282 h 653"/>
                <a:gd name="T64" fmla="*/ 653 w 653"/>
                <a:gd name="T65" fmla="*/ 282 h 653"/>
                <a:gd name="T66" fmla="*/ 583 w 653"/>
                <a:gd name="T67" fmla="*/ 326 h 653"/>
                <a:gd name="T68" fmla="*/ 326 w 653"/>
                <a:gd name="T69" fmla="*/ 70 h 653"/>
                <a:gd name="T70" fmla="*/ 70 w 653"/>
                <a:gd name="T71" fmla="*/ 326 h 653"/>
                <a:gd name="T72" fmla="*/ 326 w 653"/>
                <a:gd name="T73" fmla="*/ 583 h 653"/>
                <a:gd name="T74" fmla="*/ 583 w 653"/>
                <a:gd name="T7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653">
                  <a:moveTo>
                    <a:pt x="653" y="282"/>
                  </a:moveTo>
                  <a:cubicBezTo>
                    <a:pt x="653" y="371"/>
                    <a:pt x="653" y="371"/>
                    <a:pt x="653" y="371"/>
                  </a:cubicBezTo>
                  <a:cubicBezTo>
                    <a:pt x="605" y="371"/>
                    <a:pt x="605" y="371"/>
                    <a:pt x="605" y="371"/>
                  </a:cubicBezTo>
                  <a:cubicBezTo>
                    <a:pt x="598" y="416"/>
                    <a:pt x="580" y="457"/>
                    <a:pt x="555" y="492"/>
                  </a:cubicBezTo>
                  <a:cubicBezTo>
                    <a:pt x="589" y="526"/>
                    <a:pt x="589" y="526"/>
                    <a:pt x="589" y="526"/>
                  </a:cubicBezTo>
                  <a:cubicBezTo>
                    <a:pt x="526" y="589"/>
                    <a:pt x="526" y="589"/>
                    <a:pt x="526" y="589"/>
                  </a:cubicBezTo>
                  <a:cubicBezTo>
                    <a:pt x="492" y="555"/>
                    <a:pt x="492" y="555"/>
                    <a:pt x="492" y="555"/>
                  </a:cubicBezTo>
                  <a:cubicBezTo>
                    <a:pt x="457" y="580"/>
                    <a:pt x="416" y="598"/>
                    <a:pt x="371" y="605"/>
                  </a:cubicBezTo>
                  <a:cubicBezTo>
                    <a:pt x="371" y="653"/>
                    <a:pt x="371" y="653"/>
                    <a:pt x="371" y="653"/>
                  </a:cubicBezTo>
                  <a:cubicBezTo>
                    <a:pt x="282" y="653"/>
                    <a:pt x="282" y="653"/>
                    <a:pt x="282" y="653"/>
                  </a:cubicBezTo>
                  <a:cubicBezTo>
                    <a:pt x="282" y="605"/>
                    <a:pt x="282" y="605"/>
                    <a:pt x="282" y="605"/>
                  </a:cubicBezTo>
                  <a:cubicBezTo>
                    <a:pt x="237" y="598"/>
                    <a:pt x="196" y="580"/>
                    <a:pt x="161" y="555"/>
                  </a:cubicBezTo>
                  <a:cubicBezTo>
                    <a:pt x="127" y="589"/>
                    <a:pt x="127" y="589"/>
                    <a:pt x="127" y="589"/>
                  </a:cubicBezTo>
                  <a:cubicBezTo>
                    <a:pt x="64" y="526"/>
                    <a:pt x="64" y="526"/>
                    <a:pt x="64" y="526"/>
                  </a:cubicBezTo>
                  <a:cubicBezTo>
                    <a:pt x="98" y="492"/>
                    <a:pt x="98" y="492"/>
                    <a:pt x="98" y="492"/>
                  </a:cubicBezTo>
                  <a:cubicBezTo>
                    <a:pt x="73" y="457"/>
                    <a:pt x="55" y="416"/>
                    <a:pt x="48" y="371"/>
                  </a:cubicBezTo>
                  <a:cubicBezTo>
                    <a:pt x="0" y="371"/>
                    <a:pt x="0" y="371"/>
                    <a:pt x="0" y="371"/>
                  </a:cubicBezTo>
                  <a:cubicBezTo>
                    <a:pt x="0" y="282"/>
                    <a:pt x="0" y="282"/>
                    <a:pt x="0" y="282"/>
                  </a:cubicBezTo>
                  <a:cubicBezTo>
                    <a:pt x="48" y="282"/>
                    <a:pt x="48" y="282"/>
                    <a:pt x="48" y="282"/>
                  </a:cubicBezTo>
                  <a:cubicBezTo>
                    <a:pt x="55" y="237"/>
                    <a:pt x="73" y="196"/>
                    <a:pt x="98" y="161"/>
                  </a:cubicBezTo>
                  <a:cubicBezTo>
                    <a:pt x="64" y="127"/>
                    <a:pt x="64" y="127"/>
                    <a:pt x="64" y="127"/>
                  </a:cubicBezTo>
                  <a:cubicBezTo>
                    <a:pt x="127" y="64"/>
                    <a:pt x="127" y="64"/>
                    <a:pt x="127" y="64"/>
                  </a:cubicBezTo>
                  <a:cubicBezTo>
                    <a:pt x="161" y="98"/>
                    <a:pt x="161" y="98"/>
                    <a:pt x="161" y="98"/>
                  </a:cubicBezTo>
                  <a:cubicBezTo>
                    <a:pt x="196" y="73"/>
                    <a:pt x="237" y="55"/>
                    <a:pt x="282" y="48"/>
                  </a:cubicBezTo>
                  <a:cubicBezTo>
                    <a:pt x="282" y="0"/>
                    <a:pt x="282" y="0"/>
                    <a:pt x="282" y="0"/>
                  </a:cubicBezTo>
                  <a:cubicBezTo>
                    <a:pt x="371" y="0"/>
                    <a:pt x="371" y="0"/>
                    <a:pt x="371" y="0"/>
                  </a:cubicBezTo>
                  <a:cubicBezTo>
                    <a:pt x="371" y="48"/>
                    <a:pt x="371" y="48"/>
                    <a:pt x="371" y="48"/>
                  </a:cubicBezTo>
                  <a:cubicBezTo>
                    <a:pt x="416" y="55"/>
                    <a:pt x="457" y="73"/>
                    <a:pt x="492" y="98"/>
                  </a:cubicBezTo>
                  <a:cubicBezTo>
                    <a:pt x="526" y="64"/>
                    <a:pt x="526" y="64"/>
                    <a:pt x="526" y="64"/>
                  </a:cubicBezTo>
                  <a:cubicBezTo>
                    <a:pt x="589" y="127"/>
                    <a:pt x="589" y="127"/>
                    <a:pt x="589" y="127"/>
                  </a:cubicBezTo>
                  <a:cubicBezTo>
                    <a:pt x="555" y="161"/>
                    <a:pt x="555" y="161"/>
                    <a:pt x="555" y="161"/>
                  </a:cubicBezTo>
                  <a:cubicBezTo>
                    <a:pt x="580" y="196"/>
                    <a:pt x="598" y="237"/>
                    <a:pt x="605" y="282"/>
                  </a:cubicBezTo>
                  <a:lnTo>
                    <a:pt x="653" y="282"/>
                  </a:lnTo>
                  <a:close/>
                  <a:moveTo>
                    <a:pt x="583" y="326"/>
                  </a:moveTo>
                  <a:cubicBezTo>
                    <a:pt x="583" y="185"/>
                    <a:pt x="468" y="70"/>
                    <a:pt x="326" y="70"/>
                  </a:cubicBezTo>
                  <a:cubicBezTo>
                    <a:pt x="185" y="70"/>
                    <a:pt x="70" y="185"/>
                    <a:pt x="70" y="326"/>
                  </a:cubicBezTo>
                  <a:cubicBezTo>
                    <a:pt x="70" y="468"/>
                    <a:pt x="185" y="583"/>
                    <a:pt x="326" y="583"/>
                  </a:cubicBezTo>
                  <a:cubicBezTo>
                    <a:pt x="468" y="583"/>
                    <a:pt x="583" y="468"/>
                    <a:pt x="583" y="3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1" name="Freeform 165"/>
            <p:cNvSpPr>
              <a:spLocks noEditPoints="1"/>
            </p:cNvSpPr>
            <p:nvPr/>
          </p:nvSpPr>
          <p:spPr bwMode="auto">
            <a:xfrm>
              <a:off x="7153275" y="3421063"/>
              <a:ext cx="304800" cy="301625"/>
            </a:xfrm>
            <a:custGeom>
              <a:avLst/>
              <a:gdLst>
                <a:gd name="T0" fmla="*/ 40 w 81"/>
                <a:gd name="T1" fmla="*/ 0 h 80"/>
                <a:gd name="T2" fmla="*/ 81 w 81"/>
                <a:gd name="T3" fmla="*/ 40 h 80"/>
                <a:gd name="T4" fmla="*/ 40 w 81"/>
                <a:gd name="T5" fmla="*/ 80 h 80"/>
                <a:gd name="T6" fmla="*/ 0 w 81"/>
                <a:gd name="T7" fmla="*/ 40 h 80"/>
                <a:gd name="T8" fmla="*/ 40 w 81"/>
                <a:gd name="T9" fmla="*/ 0 h 80"/>
                <a:gd name="T10" fmla="*/ 48 w 81"/>
                <a:gd name="T11" fmla="*/ 67 h 80"/>
                <a:gd name="T12" fmla="*/ 74 w 81"/>
                <a:gd name="T13" fmla="*/ 39 h 80"/>
                <a:gd name="T14" fmla="*/ 63 w 81"/>
                <a:gd name="T15" fmla="*/ 16 h 80"/>
                <a:gd name="T16" fmla="*/ 66 w 81"/>
                <a:gd name="T17" fmla="*/ 32 h 80"/>
                <a:gd name="T18" fmla="*/ 48 w 81"/>
                <a:gd name="T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40" y="0"/>
                  </a:moveTo>
                  <a:cubicBezTo>
                    <a:pt x="63" y="0"/>
                    <a:pt x="81" y="18"/>
                    <a:pt x="81" y="40"/>
                  </a:cubicBezTo>
                  <a:cubicBezTo>
                    <a:pt x="81" y="62"/>
                    <a:pt x="63" y="80"/>
                    <a:pt x="40" y="80"/>
                  </a:cubicBezTo>
                  <a:cubicBezTo>
                    <a:pt x="18" y="80"/>
                    <a:pt x="0" y="62"/>
                    <a:pt x="0" y="40"/>
                  </a:cubicBezTo>
                  <a:cubicBezTo>
                    <a:pt x="0" y="18"/>
                    <a:pt x="18" y="0"/>
                    <a:pt x="40" y="0"/>
                  </a:cubicBezTo>
                  <a:close/>
                  <a:moveTo>
                    <a:pt x="48" y="67"/>
                  </a:moveTo>
                  <a:cubicBezTo>
                    <a:pt x="63" y="66"/>
                    <a:pt x="74" y="53"/>
                    <a:pt x="74" y="39"/>
                  </a:cubicBezTo>
                  <a:cubicBezTo>
                    <a:pt x="74" y="30"/>
                    <a:pt x="69" y="21"/>
                    <a:pt x="63" y="16"/>
                  </a:cubicBezTo>
                  <a:cubicBezTo>
                    <a:pt x="65" y="21"/>
                    <a:pt x="66" y="26"/>
                    <a:pt x="66" y="32"/>
                  </a:cubicBezTo>
                  <a:cubicBezTo>
                    <a:pt x="66" y="46"/>
                    <a:pt x="59" y="59"/>
                    <a:pt x="48"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2" name="Freeform 166"/>
            <p:cNvSpPr/>
            <p:nvPr/>
          </p:nvSpPr>
          <p:spPr bwMode="auto">
            <a:xfrm>
              <a:off x="7040563" y="3703638"/>
              <a:ext cx="260350" cy="292100"/>
            </a:xfrm>
            <a:custGeom>
              <a:avLst/>
              <a:gdLst>
                <a:gd name="T0" fmla="*/ 69 w 69"/>
                <a:gd name="T1" fmla="*/ 21 h 78"/>
                <a:gd name="T2" fmla="*/ 56 w 69"/>
                <a:gd name="T3" fmla="*/ 66 h 78"/>
                <a:gd name="T4" fmla="*/ 64 w 69"/>
                <a:gd name="T5" fmla="*/ 78 h 78"/>
                <a:gd name="T6" fmla="*/ 0 w 69"/>
                <a:gd name="T7" fmla="*/ 78 h 78"/>
                <a:gd name="T8" fmla="*/ 0 w 69"/>
                <a:gd name="T9" fmla="*/ 31 h 78"/>
                <a:gd name="T10" fmla="*/ 39 w 69"/>
                <a:gd name="T11" fmla="*/ 0 h 78"/>
                <a:gd name="T12" fmla="*/ 69 w 69"/>
                <a:gd name="T13" fmla="*/ 2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21"/>
                  </a:moveTo>
                  <a:cubicBezTo>
                    <a:pt x="56" y="66"/>
                    <a:pt x="56" y="66"/>
                    <a:pt x="56" y="66"/>
                  </a:cubicBezTo>
                  <a:cubicBezTo>
                    <a:pt x="64" y="78"/>
                    <a:pt x="64" y="78"/>
                    <a:pt x="64" y="78"/>
                  </a:cubicBezTo>
                  <a:cubicBezTo>
                    <a:pt x="0" y="78"/>
                    <a:pt x="0" y="78"/>
                    <a:pt x="0" y="78"/>
                  </a:cubicBezTo>
                  <a:cubicBezTo>
                    <a:pt x="0" y="78"/>
                    <a:pt x="0" y="63"/>
                    <a:pt x="0" y="31"/>
                  </a:cubicBezTo>
                  <a:cubicBezTo>
                    <a:pt x="0" y="15"/>
                    <a:pt x="20" y="5"/>
                    <a:pt x="39" y="0"/>
                  </a:cubicBezTo>
                  <a:cubicBezTo>
                    <a:pt x="44" y="12"/>
                    <a:pt x="56" y="20"/>
                    <a:pt x="6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3" name="Freeform 167"/>
            <p:cNvSpPr/>
            <p:nvPr/>
          </p:nvSpPr>
          <p:spPr bwMode="auto">
            <a:xfrm>
              <a:off x="6886575" y="3921126"/>
              <a:ext cx="846138" cy="349250"/>
            </a:xfrm>
            <a:custGeom>
              <a:avLst/>
              <a:gdLst>
                <a:gd name="T0" fmla="*/ 93 w 225"/>
                <a:gd name="T1" fmla="*/ 72 h 93"/>
                <a:gd name="T2" fmla="*/ 42 w 225"/>
                <a:gd name="T3" fmla="*/ 51 h 93"/>
                <a:gd name="T4" fmla="*/ 27 w 225"/>
                <a:gd name="T5" fmla="*/ 65 h 93"/>
                <a:gd name="T6" fmla="*/ 0 w 225"/>
                <a:gd name="T7" fmla="*/ 38 h 93"/>
                <a:gd name="T8" fmla="*/ 15 w 225"/>
                <a:gd name="T9" fmla="*/ 24 h 93"/>
                <a:gd name="T10" fmla="*/ 3 w 225"/>
                <a:gd name="T11" fmla="*/ 5 h 93"/>
                <a:gd name="T12" fmla="*/ 13 w 225"/>
                <a:gd name="T13" fmla="*/ 0 h 93"/>
                <a:gd name="T14" fmla="*/ 28 w 225"/>
                <a:gd name="T15" fmla="*/ 23 h 93"/>
                <a:gd name="T16" fmla="*/ 112 w 225"/>
                <a:gd name="T17" fmla="*/ 63 h 93"/>
                <a:gd name="T18" fmla="*/ 194 w 225"/>
                <a:gd name="T19" fmla="*/ 27 h 93"/>
                <a:gd name="T20" fmla="*/ 211 w 225"/>
                <a:gd name="T21" fmla="*/ 0 h 93"/>
                <a:gd name="T22" fmla="*/ 221 w 225"/>
                <a:gd name="T23" fmla="*/ 5 h 93"/>
                <a:gd name="T24" fmla="*/ 210 w 225"/>
                <a:gd name="T25" fmla="*/ 24 h 93"/>
                <a:gd name="T26" fmla="*/ 225 w 225"/>
                <a:gd name="T27" fmla="*/ 38 h 93"/>
                <a:gd name="T28" fmla="*/ 198 w 225"/>
                <a:gd name="T29" fmla="*/ 65 h 93"/>
                <a:gd name="T30" fmla="*/ 183 w 225"/>
                <a:gd name="T31" fmla="*/ 51 h 93"/>
                <a:gd name="T32" fmla="*/ 132 w 225"/>
                <a:gd name="T33" fmla="*/ 72 h 93"/>
                <a:gd name="T34" fmla="*/ 132 w 225"/>
                <a:gd name="T35" fmla="*/ 93 h 93"/>
                <a:gd name="T36" fmla="*/ 93 w 225"/>
                <a:gd name="T37" fmla="*/ 93 h 93"/>
                <a:gd name="T38" fmla="*/ 93 w 225"/>
                <a:gd name="T3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93">
                  <a:moveTo>
                    <a:pt x="93" y="72"/>
                  </a:moveTo>
                  <a:cubicBezTo>
                    <a:pt x="74" y="69"/>
                    <a:pt x="57" y="61"/>
                    <a:pt x="42" y="51"/>
                  </a:cubicBezTo>
                  <a:cubicBezTo>
                    <a:pt x="27" y="65"/>
                    <a:pt x="27" y="65"/>
                    <a:pt x="27" y="65"/>
                  </a:cubicBezTo>
                  <a:cubicBezTo>
                    <a:pt x="0" y="38"/>
                    <a:pt x="0" y="38"/>
                    <a:pt x="0" y="38"/>
                  </a:cubicBezTo>
                  <a:cubicBezTo>
                    <a:pt x="15" y="24"/>
                    <a:pt x="15" y="24"/>
                    <a:pt x="15" y="24"/>
                  </a:cubicBezTo>
                  <a:cubicBezTo>
                    <a:pt x="10" y="18"/>
                    <a:pt x="7" y="11"/>
                    <a:pt x="3" y="5"/>
                  </a:cubicBezTo>
                  <a:cubicBezTo>
                    <a:pt x="13" y="0"/>
                    <a:pt x="13" y="0"/>
                    <a:pt x="13" y="0"/>
                  </a:cubicBezTo>
                  <a:cubicBezTo>
                    <a:pt x="17" y="8"/>
                    <a:pt x="22" y="16"/>
                    <a:pt x="28" y="23"/>
                  </a:cubicBezTo>
                  <a:cubicBezTo>
                    <a:pt x="48" y="47"/>
                    <a:pt x="78" y="63"/>
                    <a:pt x="112" y="63"/>
                  </a:cubicBezTo>
                  <a:cubicBezTo>
                    <a:pt x="145" y="63"/>
                    <a:pt x="174" y="49"/>
                    <a:pt x="194" y="27"/>
                  </a:cubicBezTo>
                  <a:cubicBezTo>
                    <a:pt x="201" y="19"/>
                    <a:pt x="207" y="10"/>
                    <a:pt x="211" y="0"/>
                  </a:cubicBezTo>
                  <a:cubicBezTo>
                    <a:pt x="221" y="5"/>
                    <a:pt x="221" y="5"/>
                    <a:pt x="221" y="5"/>
                  </a:cubicBezTo>
                  <a:cubicBezTo>
                    <a:pt x="218" y="11"/>
                    <a:pt x="214" y="18"/>
                    <a:pt x="210" y="24"/>
                  </a:cubicBezTo>
                  <a:cubicBezTo>
                    <a:pt x="225" y="38"/>
                    <a:pt x="225" y="38"/>
                    <a:pt x="225" y="38"/>
                  </a:cubicBezTo>
                  <a:cubicBezTo>
                    <a:pt x="198" y="65"/>
                    <a:pt x="198" y="65"/>
                    <a:pt x="198" y="65"/>
                  </a:cubicBezTo>
                  <a:cubicBezTo>
                    <a:pt x="183" y="51"/>
                    <a:pt x="183" y="51"/>
                    <a:pt x="183" y="51"/>
                  </a:cubicBezTo>
                  <a:cubicBezTo>
                    <a:pt x="168" y="61"/>
                    <a:pt x="151" y="69"/>
                    <a:pt x="132" y="72"/>
                  </a:cubicBezTo>
                  <a:cubicBezTo>
                    <a:pt x="132" y="93"/>
                    <a:pt x="132" y="93"/>
                    <a:pt x="132" y="93"/>
                  </a:cubicBezTo>
                  <a:cubicBezTo>
                    <a:pt x="93" y="93"/>
                    <a:pt x="93" y="93"/>
                    <a:pt x="93" y="93"/>
                  </a:cubicBezTo>
                  <a:lnTo>
                    <a:pt x="93"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4" name="Freeform 168"/>
            <p:cNvSpPr/>
            <p:nvPr/>
          </p:nvSpPr>
          <p:spPr bwMode="auto">
            <a:xfrm>
              <a:off x="6300788" y="1966913"/>
              <a:ext cx="604838" cy="681038"/>
            </a:xfrm>
            <a:custGeom>
              <a:avLst/>
              <a:gdLst>
                <a:gd name="T0" fmla="*/ 161 w 161"/>
                <a:gd name="T1" fmla="*/ 73 h 181"/>
                <a:gd name="T2" fmla="*/ 161 w 161"/>
                <a:gd name="T3" fmla="*/ 181 h 181"/>
                <a:gd name="T4" fmla="*/ 12 w 161"/>
                <a:gd name="T5" fmla="*/ 181 h 181"/>
                <a:gd name="T6" fmla="*/ 30 w 161"/>
                <a:gd name="T7" fmla="*/ 154 h 181"/>
                <a:gd name="T8" fmla="*/ 0 w 161"/>
                <a:gd name="T9" fmla="*/ 48 h 181"/>
                <a:gd name="T10" fmla="*/ 71 w 161"/>
                <a:gd name="T11" fmla="*/ 0 h 181"/>
                <a:gd name="T12" fmla="*/ 161 w 161"/>
                <a:gd name="T13" fmla="*/ 73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73"/>
                  </a:moveTo>
                  <a:cubicBezTo>
                    <a:pt x="161" y="146"/>
                    <a:pt x="161" y="181"/>
                    <a:pt x="161" y="181"/>
                  </a:cubicBezTo>
                  <a:cubicBezTo>
                    <a:pt x="12" y="181"/>
                    <a:pt x="12" y="181"/>
                    <a:pt x="12" y="181"/>
                  </a:cubicBezTo>
                  <a:cubicBezTo>
                    <a:pt x="30" y="154"/>
                    <a:pt x="30" y="154"/>
                    <a:pt x="30" y="154"/>
                  </a:cubicBezTo>
                  <a:cubicBezTo>
                    <a:pt x="0" y="48"/>
                    <a:pt x="0" y="48"/>
                    <a:pt x="0" y="48"/>
                  </a:cubicBezTo>
                  <a:cubicBezTo>
                    <a:pt x="31" y="46"/>
                    <a:pt x="58" y="27"/>
                    <a:pt x="71" y="0"/>
                  </a:cubicBezTo>
                  <a:cubicBezTo>
                    <a:pt x="115" y="12"/>
                    <a:pt x="161" y="34"/>
                    <a:pt x="161"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5" name="Freeform 169"/>
            <p:cNvSpPr/>
            <p:nvPr/>
          </p:nvSpPr>
          <p:spPr bwMode="auto">
            <a:xfrm>
              <a:off x="6781800" y="3217863"/>
              <a:ext cx="1052513" cy="722313"/>
            </a:xfrm>
            <a:custGeom>
              <a:avLst/>
              <a:gdLst>
                <a:gd name="T0" fmla="*/ 21 w 280"/>
                <a:gd name="T1" fmla="*/ 159 h 192"/>
                <a:gd name="T2" fmla="*/ 0 w 280"/>
                <a:gd name="T3" fmla="*/ 159 h 192"/>
                <a:gd name="T4" fmla="*/ 0 w 280"/>
                <a:gd name="T5" fmla="*/ 121 h 192"/>
                <a:gd name="T6" fmla="*/ 21 w 280"/>
                <a:gd name="T7" fmla="*/ 121 h 192"/>
                <a:gd name="T8" fmla="*/ 43 w 280"/>
                <a:gd name="T9" fmla="*/ 69 h 192"/>
                <a:gd name="T10" fmla="*/ 28 w 280"/>
                <a:gd name="T11" fmla="*/ 54 h 192"/>
                <a:gd name="T12" fmla="*/ 55 w 280"/>
                <a:gd name="T13" fmla="*/ 27 h 192"/>
                <a:gd name="T14" fmla="*/ 70 w 280"/>
                <a:gd name="T15" fmla="*/ 42 h 192"/>
                <a:gd name="T16" fmla="*/ 121 w 280"/>
                <a:gd name="T17" fmla="*/ 21 h 192"/>
                <a:gd name="T18" fmla="*/ 121 w 280"/>
                <a:gd name="T19" fmla="*/ 0 h 192"/>
                <a:gd name="T20" fmla="*/ 160 w 280"/>
                <a:gd name="T21" fmla="*/ 0 h 192"/>
                <a:gd name="T22" fmla="*/ 160 w 280"/>
                <a:gd name="T23" fmla="*/ 21 h 192"/>
                <a:gd name="T24" fmla="*/ 211 w 280"/>
                <a:gd name="T25" fmla="*/ 42 h 192"/>
                <a:gd name="T26" fmla="*/ 226 w 280"/>
                <a:gd name="T27" fmla="*/ 27 h 192"/>
                <a:gd name="T28" fmla="*/ 253 w 280"/>
                <a:gd name="T29" fmla="*/ 54 h 192"/>
                <a:gd name="T30" fmla="*/ 238 w 280"/>
                <a:gd name="T31" fmla="*/ 69 h 192"/>
                <a:gd name="T32" fmla="*/ 260 w 280"/>
                <a:gd name="T33" fmla="*/ 121 h 192"/>
                <a:gd name="T34" fmla="*/ 280 w 280"/>
                <a:gd name="T35" fmla="*/ 121 h 192"/>
                <a:gd name="T36" fmla="*/ 280 w 280"/>
                <a:gd name="T37" fmla="*/ 159 h 192"/>
                <a:gd name="T38" fmla="*/ 260 w 280"/>
                <a:gd name="T39" fmla="*/ 159 h 192"/>
                <a:gd name="T40" fmla="*/ 249 w 280"/>
                <a:gd name="T41" fmla="*/ 192 h 192"/>
                <a:gd name="T42" fmla="*/ 239 w 280"/>
                <a:gd name="T43" fmla="*/ 187 h 192"/>
                <a:gd name="T44" fmla="*/ 250 w 280"/>
                <a:gd name="T45" fmla="*/ 140 h 192"/>
                <a:gd name="T46" fmla="*/ 140 w 280"/>
                <a:gd name="T47" fmla="*/ 30 h 192"/>
                <a:gd name="T48" fmla="*/ 30 w 280"/>
                <a:gd name="T49" fmla="*/ 140 h 192"/>
                <a:gd name="T50" fmla="*/ 41 w 280"/>
                <a:gd name="T51" fmla="*/ 187 h 192"/>
                <a:gd name="T52" fmla="*/ 31 w 280"/>
                <a:gd name="T53" fmla="*/ 192 h 192"/>
                <a:gd name="T54" fmla="*/ 21 w 280"/>
                <a:gd name="T55"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 h="192">
                  <a:moveTo>
                    <a:pt x="21" y="159"/>
                  </a:moveTo>
                  <a:cubicBezTo>
                    <a:pt x="0" y="159"/>
                    <a:pt x="0" y="159"/>
                    <a:pt x="0" y="159"/>
                  </a:cubicBezTo>
                  <a:cubicBezTo>
                    <a:pt x="0" y="121"/>
                    <a:pt x="0" y="121"/>
                    <a:pt x="0" y="121"/>
                  </a:cubicBezTo>
                  <a:cubicBezTo>
                    <a:pt x="21" y="121"/>
                    <a:pt x="21" y="121"/>
                    <a:pt x="21" y="121"/>
                  </a:cubicBezTo>
                  <a:cubicBezTo>
                    <a:pt x="24" y="102"/>
                    <a:pt x="32" y="84"/>
                    <a:pt x="43" y="69"/>
                  </a:cubicBezTo>
                  <a:cubicBezTo>
                    <a:pt x="28" y="54"/>
                    <a:pt x="28" y="54"/>
                    <a:pt x="28" y="54"/>
                  </a:cubicBezTo>
                  <a:cubicBezTo>
                    <a:pt x="55" y="27"/>
                    <a:pt x="55" y="27"/>
                    <a:pt x="55" y="27"/>
                  </a:cubicBezTo>
                  <a:cubicBezTo>
                    <a:pt x="70" y="42"/>
                    <a:pt x="70" y="42"/>
                    <a:pt x="70" y="42"/>
                  </a:cubicBezTo>
                  <a:cubicBezTo>
                    <a:pt x="85" y="31"/>
                    <a:pt x="102" y="24"/>
                    <a:pt x="121" y="21"/>
                  </a:cubicBezTo>
                  <a:cubicBezTo>
                    <a:pt x="121" y="0"/>
                    <a:pt x="121" y="0"/>
                    <a:pt x="121" y="0"/>
                  </a:cubicBezTo>
                  <a:cubicBezTo>
                    <a:pt x="160" y="0"/>
                    <a:pt x="160" y="0"/>
                    <a:pt x="160" y="0"/>
                  </a:cubicBezTo>
                  <a:cubicBezTo>
                    <a:pt x="160" y="21"/>
                    <a:pt x="160" y="21"/>
                    <a:pt x="160" y="21"/>
                  </a:cubicBezTo>
                  <a:cubicBezTo>
                    <a:pt x="179" y="24"/>
                    <a:pt x="196" y="31"/>
                    <a:pt x="211" y="42"/>
                  </a:cubicBezTo>
                  <a:cubicBezTo>
                    <a:pt x="226" y="27"/>
                    <a:pt x="226" y="27"/>
                    <a:pt x="226" y="27"/>
                  </a:cubicBezTo>
                  <a:cubicBezTo>
                    <a:pt x="253" y="54"/>
                    <a:pt x="253" y="54"/>
                    <a:pt x="253" y="54"/>
                  </a:cubicBezTo>
                  <a:cubicBezTo>
                    <a:pt x="238" y="69"/>
                    <a:pt x="238" y="69"/>
                    <a:pt x="238" y="69"/>
                  </a:cubicBezTo>
                  <a:cubicBezTo>
                    <a:pt x="249" y="84"/>
                    <a:pt x="257" y="102"/>
                    <a:pt x="260" y="121"/>
                  </a:cubicBezTo>
                  <a:cubicBezTo>
                    <a:pt x="280" y="121"/>
                    <a:pt x="280" y="121"/>
                    <a:pt x="280" y="121"/>
                  </a:cubicBezTo>
                  <a:cubicBezTo>
                    <a:pt x="280" y="159"/>
                    <a:pt x="280" y="159"/>
                    <a:pt x="280" y="159"/>
                  </a:cubicBezTo>
                  <a:cubicBezTo>
                    <a:pt x="260" y="159"/>
                    <a:pt x="260" y="159"/>
                    <a:pt x="260" y="159"/>
                  </a:cubicBezTo>
                  <a:cubicBezTo>
                    <a:pt x="258" y="171"/>
                    <a:pt x="254" y="182"/>
                    <a:pt x="249" y="192"/>
                  </a:cubicBezTo>
                  <a:cubicBezTo>
                    <a:pt x="239" y="187"/>
                    <a:pt x="239" y="187"/>
                    <a:pt x="239" y="187"/>
                  </a:cubicBezTo>
                  <a:cubicBezTo>
                    <a:pt x="246" y="173"/>
                    <a:pt x="250" y="157"/>
                    <a:pt x="250" y="140"/>
                  </a:cubicBezTo>
                  <a:cubicBezTo>
                    <a:pt x="250" y="79"/>
                    <a:pt x="201" y="30"/>
                    <a:pt x="140" y="30"/>
                  </a:cubicBezTo>
                  <a:cubicBezTo>
                    <a:pt x="80" y="30"/>
                    <a:pt x="30" y="79"/>
                    <a:pt x="30" y="140"/>
                  </a:cubicBezTo>
                  <a:cubicBezTo>
                    <a:pt x="30" y="157"/>
                    <a:pt x="34" y="173"/>
                    <a:pt x="41" y="187"/>
                  </a:cubicBezTo>
                  <a:cubicBezTo>
                    <a:pt x="31" y="192"/>
                    <a:pt x="31" y="192"/>
                    <a:pt x="31" y="192"/>
                  </a:cubicBezTo>
                  <a:cubicBezTo>
                    <a:pt x="26" y="182"/>
                    <a:pt x="23" y="171"/>
                    <a:pt x="21"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6" name="Freeform 170"/>
            <p:cNvSpPr>
              <a:spLocks noEditPoints="1"/>
            </p:cNvSpPr>
            <p:nvPr/>
          </p:nvSpPr>
          <p:spPr bwMode="auto">
            <a:xfrm>
              <a:off x="5921375" y="1306513"/>
              <a:ext cx="703263" cy="701675"/>
            </a:xfrm>
            <a:custGeom>
              <a:avLst/>
              <a:gdLst>
                <a:gd name="T0" fmla="*/ 93 w 187"/>
                <a:gd name="T1" fmla="*/ 0 h 187"/>
                <a:gd name="T2" fmla="*/ 187 w 187"/>
                <a:gd name="T3" fmla="*/ 94 h 187"/>
                <a:gd name="T4" fmla="*/ 93 w 187"/>
                <a:gd name="T5" fmla="*/ 187 h 187"/>
                <a:gd name="T6" fmla="*/ 0 w 187"/>
                <a:gd name="T7" fmla="*/ 94 h 187"/>
                <a:gd name="T8" fmla="*/ 93 w 187"/>
                <a:gd name="T9" fmla="*/ 0 h 187"/>
                <a:gd name="T10" fmla="*/ 171 w 187"/>
                <a:gd name="T11" fmla="*/ 90 h 187"/>
                <a:gd name="T12" fmla="*/ 146 w 187"/>
                <a:gd name="T13" fmla="*/ 38 h 187"/>
                <a:gd name="T14" fmla="*/ 152 w 187"/>
                <a:gd name="T15" fmla="*/ 75 h 187"/>
                <a:gd name="T16" fmla="*/ 111 w 187"/>
                <a:gd name="T17" fmla="*/ 158 h 187"/>
                <a:gd name="T18" fmla="*/ 171 w 187"/>
                <a:gd name="T19" fmla="*/ 9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0"/>
                  </a:moveTo>
                  <a:cubicBezTo>
                    <a:pt x="145" y="0"/>
                    <a:pt x="187" y="42"/>
                    <a:pt x="187" y="94"/>
                  </a:cubicBezTo>
                  <a:cubicBezTo>
                    <a:pt x="187" y="145"/>
                    <a:pt x="145" y="187"/>
                    <a:pt x="93" y="187"/>
                  </a:cubicBezTo>
                  <a:cubicBezTo>
                    <a:pt x="42" y="187"/>
                    <a:pt x="0" y="145"/>
                    <a:pt x="0" y="94"/>
                  </a:cubicBezTo>
                  <a:cubicBezTo>
                    <a:pt x="0" y="42"/>
                    <a:pt x="42" y="0"/>
                    <a:pt x="93" y="0"/>
                  </a:cubicBezTo>
                  <a:close/>
                  <a:moveTo>
                    <a:pt x="171" y="90"/>
                  </a:moveTo>
                  <a:cubicBezTo>
                    <a:pt x="171" y="69"/>
                    <a:pt x="161" y="50"/>
                    <a:pt x="146" y="38"/>
                  </a:cubicBezTo>
                  <a:cubicBezTo>
                    <a:pt x="150" y="49"/>
                    <a:pt x="152" y="61"/>
                    <a:pt x="152" y="75"/>
                  </a:cubicBezTo>
                  <a:cubicBezTo>
                    <a:pt x="152" y="108"/>
                    <a:pt x="136" y="138"/>
                    <a:pt x="111" y="158"/>
                  </a:cubicBezTo>
                  <a:cubicBezTo>
                    <a:pt x="145" y="153"/>
                    <a:pt x="171" y="125"/>
                    <a:pt x="171"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7" name="Freeform 171"/>
            <p:cNvSpPr/>
            <p:nvPr/>
          </p:nvSpPr>
          <p:spPr bwMode="auto">
            <a:xfrm>
              <a:off x="5651500" y="1966913"/>
              <a:ext cx="604838" cy="681038"/>
            </a:xfrm>
            <a:custGeom>
              <a:avLst/>
              <a:gdLst>
                <a:gd name="T0" fmla="*/ 161 w 161"/>
                <a:gd name="T1" fmla="*/ 48 h 181"/>
                <a:gd name="T2" fmla="*/ 132 w 161"/>
                <a:gd name="T3" fmla="*/ 154 h 181"/>
                <a:gd name="T4" fmla="*/ 150 w 161"/>
                <a:gd name="T5" fmla="*/ 181 h 181"/>
                <a:gd name="T6" fmla="*/ 0 w 161"/>
                <a:gd name="T7" fmla="*/ 181 h 181"/>
                <a:gd name="T8" fmla="*/ 0 w 161"/>
                <a:gd name="T9" fmla="*/ 73 h 181"/>
                <a:gd name="T10" fmla="*/ 91 w 161"/>
                <a:gd name="T11" fmla="*/ 0 h 181"/>
                <a:gd name="T12" fmla="*/ 161 w 161"/>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48"/>
                  </a:moveTo>
                  <a:cubicBezTo>
                    <a:pt x="132" y="154"/>
                    <a:pt x="132" y="154"/>
                    <a:pt x="132" y="154"/>
                  </a:cubicBezTo>
                  <a:cubicBezTo>
                    <a:pt x="150" y="181"/>
                    <a:pt x="150" y="181"/>
                    <a:pt x="150" y="181"/>
                  </a:cubicBezTo>
                  <a:cubicBezTo>
                    <a:pt x="0" y="181"/>
                    <a:pt x="0" y="181"/>
                    <a:pt x="0" y="181"/>
                  </a:cubicBezTo>
                  <a:cubicBezTo>
                    <a:pt x="0" y="181"/>
                    <a:pt x="0" y="146"/>
                    <a:pt x="0" y="73"/>
                  </a:cubicBezTo>
                  <a:cubicBezTo>
                    <a:pt x="0" y="34"/>
                    <a:pt x="47" y="12"/>
                    <a:pt x="91" y="0"/>
                  </a:cubicBezTo>
                  <a:cubicBezTo>
                    <a:pt x="104" y="27"/>
                    <a:pt x="130" y="46"/>
                    <a:pt x="16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8" name="Freeform 172"/>
            <p:cNvSpPr>
              <a:spLocks noEditPoints="1"/>
            </p:cNvSpPr>
            <p:nvPr/>
          </p:nvSpPr>
          <p:spPr bwMode="auto">
            <a:xfrm>
              <a:off x="4071938" y="2914651"/>
              <a:ext cx="1579563" cy="1577975"/>
            </a:xfrm>
            <a:custGeom>
              <a:avLst/>
              <a:gdLst>
                <a:gd name="T0" fmla="*/ 420 w 420"/>
                <a:gd name="T1" fmla="*/ 182 h 420"/>
                <a:gd name="T2" fmla="*/ 420 w 420"/>
                <a:gd name="T3" fmla="*/ 239 h 420"/>
                <a:gd name="T4" fmla="*/ 389 w 420"/>
                <a:gd name="T5" fmla="*/ 239 h 420"/>
                <a:gd name="T6" fmla="*/ 357 w 420"/>
                <a:gd name="T7" fmla="*/ 317 h 420"/>
                <a:gd name="T8" fmla="*/ 379 w 420"/>
                <a:gd name="T9" fmla="*/ 339 h 420"/>
                <a:gd name="T10" fmla="*/ 339 w 420"/>
                <a:gd name="T11" fmla="*/ 379 h 420"/>
                <a:gd name="T12" fmla="*/ 317 w 420"/>
                <a:gd name="T13" fmla="*/ 357 h 420"/>
                <a:gd name="T14" fmla="*/ 239 w 420"/>
                <a:gd name="T15" fmla="*/ 389 h 420"/>
                <a:gd name="T16" fmla="*/ 239 w 420"/>
                <a:gd name="T17" fmla="*/ 420 h 420"/>
                <a:gd name="T18" fmla="*/ 181 w 420"/>
                <a:gd name="T19" fmla="*/ 420 h 420"/>
                <a:gd name="T20" fmla="*/ 181 w 420"/>
                <a:gd name="T21" fmla="*/ 389 h 420"/>
                <a:gd name="T22" fmla="*/ 104 w 420"/>
                <a:gd name="T23" fmla="*/ 357 h 420"/>
                <a:gd name="T24" fmla="*/ 82 w 420"/>
                <a:gd name="T25" fmla="*/ 379 h 420"/>
                <a:gd name="T26" fmla="*/ 41 w 420"/>
                <a:gd name="T27" fmla="*/ 339 h 420"/>
                <a:gd name="T28" fmla="*/ 63 w 420"/>
                <a:gd name="T29" fmla="*/ 317 h 420"/>
                <a:gd name="T30" fmla="*/ 31 w 420"/>
                <a:gd name="T31" fmla="*/ 239 h 420"/>
                <a:gd name="T32" fmla="*/ 0 w 420"/>
                <a:gd name="T33" fmla="*/ 239 h 420"/>
                <a:gd name="T34" fmla="*/ 0 w 420"/>
                <a:gd name="T35" fmla="*/ 182 h 420"/>
                <a:gd name="T36" fmla="*/ 31 w 420"/>
                <a:gd name="T37" fmla="*/ 182 h 420"/>
                <a:gd name="T38" fmla="*/ 63 w 420"/>
                <a:gd name="T39" fmla="*/ 104 h 420"/>
                <a:gd name="T40" fmla="*/ 41 w 420"/>
                <a:gd name="T41" fmla="*/ 82 h 420"/>
                <a:gd name="T42" fmla="*/ 82 w 420"/>
                <a:gd name="T43" fmla="*/ 41 h 420"/>
                <a:gd name="T44" fmla="*/ 104 w 420"/>
                <a:gd name="T45" fmla="*/ 63 h 420"/>
                <a:gd name="T46" fmla="*/ 181 w 420"/>
                <a:gd name="T47" fmla="*/ 31 h 420"/>
                <a:gd name="T48" fmla="*/ 181 w 420"/>
                <a:gd name="T49" fmla="*/ 0 h 420"/>
                <a:gd name="T50" fmla="*/ 239 w 420"/>
                <a:gd name="T51" fmla="*/ 0 h 420"/>
                <a:gd name="T52" fmla="*/ 239 w 420"/>
                <a:gd name="T53" fmla="*/ 31 h 420"/>
                <a:gd name="T54" fmla="*/ 317 w 420"/>
                <a:gd name="T55" fmla="*/ 63 h 420"/>
                <a:gd name="T56" fmla="*/ 338 w 420"/>
                <a:gd name="T57" fmla="*/ 41 h 420"/>
                <a:gd name="T58" fmla="*/ 379 w 420"/>
                <a:gd name="T59" fmla="*/ 82 h 420"/>
                <a:gd name="T60" fmla="*/ 357 w 420"/>
                <a:gd name="T61" fmla="*/ 104 h 420"/>
                <a:gd name="T62" fmla="*/ 389 w 420"/>
                <a:gd name="T63" fmla="*/ 182 h 420"/>
                <a:gd name="T64" fmla="*/ 420 w 420"/>
                <a:gd name="T65" fmla="*/ 182 h 420"/>
                <a:gd name="T66" fmla="*/ 375 w 420"/>
                <a:gd name="T67" fmla="*/ 210 h 420"/>
                <a:gd name="T68" fmla="*/ 210 w 420"/>
                <a:gd name="T69" fmla="*/ 45 h 420"/>
                <a:gd name="T70" fmla="*/ 45 w 420"/>
                <a:gd name="T71" fmla="*/ 210 h 420"/>
                <a:gd name="T72" fmla="*/ 210 w 420"/>
                <a:gd name="T73" fmla="*/ 375 h 420"/>
                <a:gd name="T74" fmla="*/ 375 w 420"/>
                <a:gd name="T75"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20">
                  <a:moveTo>
                    <a:pt x="420" y="182"/>
                  </a:moveTo>
                  <a:cubicBezTo>
                    <a:pt x="420" y="239"/>
                    <a:pt x="420" y="239"/>
                    <a:pt x="420" y="239"/>
                  </a:cubicBezTo>
                  <a:cubicBezTo>
                    <a:pt x="389" y="239"/>
                    <a:pt x="389" y="239"/>
                    <a:pt x="389" y="239"/>
                  </a:cubicBezTo>
                  <a:cubicBezTo>
                    <a:pt x="385" y="268"/>
                    <a:pt x="374" y="294"/>
                    <a:pt x="357" y="317"/>
                  </a:cubicBezTo>
                  <a:cubicBezTo>
                    <a:pt x="379" y="339"/>
                    <a:pt x="379" y="339"/>
                    <a:pt x="379" y="339"/>
                  </a:cubicBezTo>
                  <a:cubicBezTo>
                    <a:pt x="339" y="379"/>
                    <a:pt x="339" y="379"/>
                    <a:pt x="339" y="379"/>
                  </a:cubicBezTo>
                  <a:cubicBezTo>
                    <a:pt x="317" y="357"/>
                    <a:pt x="317" y="357"/>
                    <a:pt x="317" y="357"/>
                  </a:cubicBezTo>
                  <a:cubicBezTo>
                    <a:pt x="294" y="374"/>
                    <a:pt x="268" y="385"/>
                    <a:pt x="239" y="389"/>
                  </a:cubicBezTo>
                  <a:cubicBezTo>
                    <a:pt x="239" y="420"/>
                    <a:pt x="239" y="420"/>
                    <a:pt x="239" y="420"/>
                  </a:cubicBezTo>
                  <a:cubicBezTo>
                    <a:pt x="181" y="420"/>
                    <a:pt x="181" y="420"/>
                    <a:pt x="181" y="420"/>
                  </a:cubicBezTo>
                  <a:cubicBezTo>
                    <a:pt x="181" y="389"/>
                    <a:pt x="181" y="389"/>
                    <a:pt x="181" y="389"/>
                  </a:cubicBezTo>
                  <a:cubicBezTo>
                    <a:pt x="153" y="385"/>
                    <a:pt x="126" y="374"/>
                    <a:pt x="104" y="357"/>
                  </a:cubicBezTo>
                  <a:cubicBezTo>
                    <a:pt x="82" y="379"/>
                    <a:pt x="82" y="379"/>
                    <a:pt x="82" y="379"/>
                  </a:cubicBezTo>
                  <a:cubicBezTo>
                    <a:pt x="41" y="339"/>
                    <a:pt x="41" y="339"/>
                    <a:pt x="41" y="339"/>
                  </a:cubicBezTo>
                  <a:cubicBezTo>
                    <a:pt x="63" y="317"/>
                    <a:pt x="63" y="317"/>
                    <a:pt x="63" y="317"/>
                  </a:cubicBezTo>
                  <a:cubicBezTo>
                    <a:pt x="47" y="294"/>
                    <a:pt x="36" y="268"/>
                    <a:pt x="31" y="239"/>
                  </a:cubicBezTo>
                  <a:cubicBezTo>
                    <a:pt x="0" y="239"/>
                    <a:pt x="0" y="239"/>
                    <a:pt x="0" y="239"/>
                  </a:cubicBezTo>
                  <a:cubicBezTo>
                    <a:pt x="0" y="182"/>
                    <a:pt x="0" y="182"/>
                    <a:pt x="0" y="182"/>
                  </a:cubicBezTo>
                  <a:cubicBezTo>
                    <a:pt x="31" y="182"/>
                    <a:pt x="31" y="182"/>
                    <a:pt x="31" y="182"/>
                  </a:cubicBezTo>
                  <a:cubicBezTo>
                    <a:pt x="36" y="153"/>
                    <a:pt x="47" y="126"/>
                    <a:pt x="63" y="104"/>
                  </a:cubicBezTo>
                  <a:cubicBezTo>
                    <a:pt x="41" y="82"/>
                    <a:pt x="41" y="82"/>
                    <a:pt x="41" y="82"/>
                  </a:cubicBezTo>
                  <a:cubicBezTo>
                    <a:pt x="82" y="41"/>
                    <a:pt x="82" y="41"/>
                    <a:pt x="82" y="41"/>
                  </a:cubicBezTo>
                  <a:cubicBezTo>
                    <a:pt x="104" y="63"/>
                    <a:pt x="104" y="63"/>
                    <a:pt x="104" y="63"/>
                  </a:cubicBezTo>
                  <a:cubicBezTo>
                    <a:pt x="126" y="47"/>
                    <a:pt x="153" y="36"/>
                    <a:pt x="181" y="31"/>
                  </a:cubicBezTo>
                  <a:cubicBezTo>
                    <a:pt x="181" y="0"/>
                    <a:pt x="181" y="0"/>
                    <a:pt x="181" y="0"/>
                  </a:cubicBezTo>
                  <a:cubicBezTo>
                    <a:pt x="239" y="0"/>
                    <a:pt x="239" y="0"/>
                    <a:pt x="239" y="0"/>
                  </a:cubicBezTo>
                  <a:cubicBezTo>
                    <a:pt x="239" y="31"/>
                    <a:pt x="239" y="31"/>
                    <a:pt x="239" y="31"/>
                  </a:cubicBezTo>
                  <a:cubicBezTo>
                    <a:pt x="268" y="36"/>
                    <a:pt x="294" y="47"/>
                    <a:pt x="317" y="63"/>
                  </a:cubicBezTo>
                  <a:cubicBezTo>
                    <a:pt x="338" y="41"/>
                    <a:pt x="338" y="41"/>
                    <a:pt x="338" y="41"/>
                  </a:cubicBezTo>
                  <a:cubicBezTo>
                    <a:pt x="379" y="82"/>
                    <a:pt x="379" y="82"/>
                    <a:pt x="379" y="82"/>
                  </a:cubicBezTo>
                  <a:cubicBezTo>
                    <a:pt x="357" y="104"/>
                    <a:pt x="357" y="104"/>
                    <a:pt x="357" y="104"/>
                  </a:cubicBezTo>
                  <a:cubicBezTo>
                    <a:pt x="373" y="126"/>
                    <a:pt x="385" y="153"/>
                    <a:pt x="389" y="182"/>
                  </a:cubicBezTo>
                  <a:lnTo>
                    <a:pt x="420" y="182"/>
                  </a:lnTo>
                  <a:close/>
                  <a:moveTo>
                    <a:pt x="375" y="210"/>
                  </a:moveTo>
                  <a:cubicBezTo>
                    <a:pt x="375" y="119"/>
                    <a:pt x="301" y="45"/>
                    <a:pt x="210" y="45"/>
                  </a:cubicBezTo>
                  <a:cubicBezTo>
                    <a:pt x="119" y="45"/>
                    <a:pt x="45" y="119"/>
                    <a:pt x="45" y="210"/>
                  </a:cubicBezTo>
                  <a:cubicBezTo>
                    <a:pt x="45" y="301"/>
                    <a:pt x="119" y="375"/>
                    <a:pt x="210" y="375"/>
                  </a:cubicBezTo>
                  <a:cubicBezTo>
                    <a:pt x="301" y="375"/>
                    <a:pt x="375" y="301"/>
                    <a:pt x="375" y="2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19" name="Freeform 173"/>
            <p:cNvSpPr/>
            <p:nvPr/>
          </p:nvSpPr>
          <p:spPr bwMode="auto">
            <a:xfrm>
              <a:off x="4876800" y="3646488"/>
              <a:ext cx="390525" cy="436563"/>
            </a:xfrm>
            <a:custGeom>
              <a:avLst/>
              <a:gdLst>
                <a:gd name="T0" fmla="*/ 104 w 104"/>
                <a:gd name="T1" fmla="*/ 46 h 116"/>
                <a:gd name="T2" fmla="*/ 104 w 104"/>
                <a:gd name="T3" fmla="*/ 116 h 116"/>
                <a:gd name="T4" fmla="*/ 8 w 104"/>
                <a:gd name="T5" fmla="*/ 116 h 116"/>
                <a:gd name="T6" fmla="*/ 19 w 104"/>
                <a:gd name="T7" fmla="*/ 99 h 116"/>
                <a:gd name="T8" fmla="*/ 0 w 104"/>
                <a:gd name="T9" fmla="*/ 30 h 116"/>
                <a:gd name="T10" fmla="*/ 45 w 104"/>
                <a:gd name="T11" fmla="*/ 0 h 116"/>
                <a:gd name="T12" fmla="*/ 104 w 104"/>
                <a:gd name="T13" fmla="*/ 46 h 116"/>
              </a:gdLst>
              <a:ahLst/>
              <a:cxnLst>
                <a:cxn ang="0">
                  <a:pos x="T0" y="T1"/>
                </a:cxn>
                <a:cxn ang="0">
                  <a:pos x="T2" y="T3"/>
                </a:cxn>
                <a:cxn ang="0">
                  <a:pos x="T4" y="T5"/>
                </a:cxn>
                <a:cxn ang="0">
                  <a:pos x="T6" y="T7"/>
                </a:cxn>
                <a:cxn ang="0">
                  <a:pos x="T8" y="T9"/>
                </a:cxn>
                <a:cxn ang="0">
                  <a:pos x="T10" y="T11"/>
                </a:cxn>
                <a:cxn ang="0">
                  <a:pos x="T12" y="T13"/>
                </a:cxn>
              </a:cxnLst>
              <a:rect l="0" t="0" r="r" b="b"/>
              <a:pathLst>
                <a:path w="104" h="116">
                  <a:moveTo>
                    <a:pt x="104" y="46"/>
                  </a:moveTo>
                  <a:cubicBezTo>
                    <a:pt x="104" y="94"/>
                    <a:pt x="104" y="116"/>
                    <a:pt x="104" y="116"/>
                  </a:cubicBezTo>
                  <a:cubicBezTo>
                    <a:pt x="8" y="116"/>
                    <a:pt x="8" y="116"/>
                    <a:pt x="8" y="116"/>
                  </a:cubicBezTo>
                  <a:cubicBezTo>
                    <a:pt x="19" y="99"/>
                    <a:pt x="19" y="99"/>
                    <a:pt x="19" y="99"/>
                  </a:cubicBezTo>
                  <a:cubicBezTo>
                    <a:pt x="0" y="30"/>
                    <a:pt x="0" y="30"/>
                    <a:pt x="0" y="30"/>
                  </a:cubicBezTo>
                  <a:cubicBezTo>
                    <a:pt x="20" y="29"/>
                    <a:pt x="37" y="17"/>
                    <a:pt x="45" y="0"/>
                  </a:cubicBezTo>
                  <a:cubicBezTo>
                    <a:pt x="74" y="7"/>
                    <a:pt x="104" y="21"/>
                    <a:pt x="10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20" name="Freeform 174"/>
            <p:cNvSpPr>
              <a:spLocks noEditPoints="1"/>
            </p:cNvSpPr>
            <p:nvPr/>
          </p:nvSpPr>
          <p:spPr bwMode="auto">
            <a:xfrm>
              <a:off x="4632325" y="3217863"/>
              <a:ext cx="450850" cy="455613"/>
            </a:xfrm>
            <a:custGeom>
              <a:avLst/>
              <a:gdLst>
                <a:gd name="T0" fmla="*/ 71 w 120"/>
                <a:gd name="T1" fmla="*/ 102 h 121"/>
                <a:gd name="T2" fmla="*/ 110 w 120"/>
                <a:gd name="T3" fmla="*/ 58 h 121"/>
                <a:gd name="T4" fmla="*/ 93 w 120"/>
                <a:gd name="T5" fmla="*/ 24 h 121"/>
                <a:gd name="T6" fmla="*/ 98 w 120"/>
                <a:gd name="T7" fmla="*/ 48 h 121"/>
                <a:gd name="T8" fmla="*/ 71 w 120"/>
                <a:gd name="T9" fmla="*/ 102 h 121"/>
                <a:gd name="T10" fmla="*/ 60 w 120"/>
                <a:gd name="T11" fmla="*/ 0 h 121"/>
                <a:gd name="T12" fmla="*/ 120 w 120"/>
                <a:gd name="T13" fmla="*/ 61 h 121"/>
                <a:gd name="T14" fmla="*/ 60 w 120"/>
                <a:gd name="T15" fmla="*/ 121 h 121"/>
                <a:gd name="T16" fmla="*/ 0 w 120"/>
                <a:gd name="T17" fmla="*/ 61 h 121"/>
                <a:gd name="T18" fmla="*/ 60 w 12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1">
                  <a:moveTo>
                    <a:pt x="71" y="102"/>
                  </a:moveTo>
                  <a:cubicBezTo>
                    <a:pt x="93" y="99"/>
                    <a:pt x="110" y="81"/>
                    <a:pt x="110" y="58"/>
                  </a:cubicBezTo>
                  <a:cubicBezTo>
                    <a:pt x="110" y="45"/>
                    <a:pt x="103" y="32"/>
                    <a:pt x="93" y="24"/>
                  </a:cubicBezTo>
                  <a:cubicBezTo>
                    <a:pt x="96" y="32"/>
                    <a:pt x="98" y="40"/>
                    <a:pt x="98" y="48"/>
                  </a:cubicBezTo>
                  <a:cubicBezTo>
                    <a:pt x="98" y="70"/>
                    <a:pt x="87" y="89"/>
                    <a:pt x="71" y="102"/>
                  </a:cubicBezTo>
                  <a:close/>
                  <a:moveTo>
                    <a:pt x="60" y="0"/>
                  </a:moveTo>
                  <a:cubicBezTo>
                    <a:pt x="93" y="0"/>
                    <a:pt x="120" y="27"/>
                    <a:pt x="120" y="61"/>
                  </a:cubicBezTo>
                  <a:cubicBezTo>
                    <a:pt x="120" y="94"/>
                    <a:pt x="93" y="121"/>
                    <a:pt x="60" y="121"/>
                  </a:cubicBezTo>
                  <a:cubicBezTo>
                    <a:pt x="27" y="121"/>
                    <a:pt x="0" y="94"/>
                    <a:pt x="0" y="61"/>
                  </a:cubicBezTo>
                  <a:cubicBezTo>
                    <a:pt x="0" y="27"/>
                    <a:pt x="27" y="0"/>
                    <a:pt x="6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sp>
          <p:nvSpPr>
            <p:cNvPr id="321" name="Freeform 175"/>
            <p:cNvSpPr/>
            <p:nvPr/>
          </p:nvSpPr>
          <p:spPr bwMode="auto">
            <a:xfrm>
              <a:off x="4459288" y="3646488"/>
              <a:ext cx="387350" cy="436563"/>
            </a:xfrm>
            <a:custGeom>
              <a:avLst/>
              <a:gdLst>
                <a:gd name="T0" fmla="*/ 103 w 103"/>
                <a:gd name="T1" fmla="*/ 30 h 116"/>
                <a:gd name="T2" fmla="*/ 84 w 103"/>
                <a:gd name="T3" fmla="*/ 99 h 116"/>
                <a:gd name="T4" fmla="*/ 96 w 103"/>
                <a:gd name="T5" fmla="*/ 116 h 116"/>
                <a:gd name="T6" fmla="*/ 0 w 103"/>
                <a:gd name="T7" fmla="*/ 116 h 116"/>
                <a:gd name="T8" fmla="*/ 0 w 103"/>
                <a:gd name="T9" fmla="*/ 46 h 116"/>
                <a:gd name="T10" fmla="*/ 58 w 103"/>
                <a:gd name="T11" fmla="*/ 0 h 116"/>
                <a:gd name="T12" fmla="*/ 103 w 103"/>
                <a:gd name="T13" fmla="*/ 3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30"/>
                  </a:moveTo>
                  <a:cubicBezTo>
                    <a:pt x="84" y="99"/>
                    <a:pt x="84" y="99"/>
                    <a:pt x="84" y="99"/>
                  </a:cubicBezTo>
                  <a:cubicBezTo>
                    <a:pt x="96" y="116"/>
                    <a:pt x="96" y="116"/>
                    <a:pt x="96" y="116"/>
                  </a:cubicBezTo>
                  <a:cubicBezTo>
                    <a:pt x="0" y="116"/>
                    <a:pt x="0" y="116"/>
                    <a:pt x="0" y="116"/>
                  </a:cubicBezTo>
                  <a:cubicBezTo>
                    <a:pt x="0" y="116"/>
                    <a:pt x="0" y="94"/>
                    <a:pt x="0" y="46"/>
                  </a:cubicBezTo>
                  <a:cubicBezTo>
                    <a:pt x="0" y="21"/>
                    <a:pt x="30" y="7"/>
                    <a:pt x="58" y="0"/>
                  </a:cubicBezTo>
                  <a:cubicBezTo>
                    <a:pt x="66" y="17"/>
                    <a:pt x="83" y="29"/>
                    <a:pt x="10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charset="0"/>
                <a:cs typeface="Times New Roman" panose="02020603050405020304" charset="0"/>
              </a:endParaRPr>
            </a:p>
          </p:txBody>
        </p:sp>
      </p:grpSp>
      <p:grpSp>
        <p:nvGrpSpPr>
          <p:cNvPr id="324" name="组合 323"/>
          <p:cNvGrpSpPr/>
          <p:nvPr/>
        </p:nvGrpSpPr>
        <p:grpSpPr>
          <a:xfrm>
            <a:off x="9106600" y="3217181"/>
            <a:ext cx="2290515" cy="463518"/>
            <a:chOff x="8873322" y="1821077"/>
            <a:chExt cx="2290515" cy="463518"/>
          </a:xfrm>
        </p:grpSpPr>
        <p:sp>
          <p:nvSpPr>
            <p:cNvPr id="323" name="矩形 322"/>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latin typeface="Times New Roman" panose="02020603050405020304" charset="0"/>
                <a:cs typeface="Times New Roman" panose="02020603050405020304" charset="0"/>
              </a:endParaRPr>
            </a:p>
          </p:txBody>
        </p:sp>
        <p:sp>
          <p:nvSpPr>
            <p:cNvPr id="298" name="文本框 53"/>
            <p:cNvSpPr txBox="1"/>
            <p:nvPr/>
          </p:nvSpPr>
          <p:spPr>
            <a:xfrm>
              <a:off x="8975526" y="1824220"/>
              <a:ext cx="2022040" cy="460375"/>
            </a:xfrm>
            <a:prstGeom prst="rect">
              <a:avLst/>
            </a:prstGeom>
            <a:noFill/>
          </p:spPr>
          <p:txBody>
            <a:bodyPr wrap="square" rtlCol="0">
              <a:spAutoFit/>
            </a:bodyPr>
            <a:lstStyle/>
            <a:p>
              <a:pPr algn="ctr"/>
              <a:r>
                <a:rPr lang="el-GR" sz="1200" b="1">
                  <a:solidFill>
                    <a:schemeClr val="bg1"/>
                  </a:solidFill>
                  <a:latin typeface="Times New Roman" panose="02020603050405020304" charset="0"/>
                  <a:ea typeface="微软雅黑" panose="020B0503020204020204" pitchFamily="34" charset="-122"/>
                  <a:cs typeface="Times New Roman" panose="02020603050405020304" charset="0"/>
                </a:rPr>
                <a:t>Γιατί να εστιάσουμε στη θέρμανση;</a:t>
              </a:r>
            </a:p>
          </p:txBody>
        </p:sp>
      </p:grpSp>
      <p:pic>
        <p:nvPicPr>
          <p:cNvPr id="301" name="图片 300"/>
          <p:cNvPicPr>
            <a:picLocks noChangeAspect="1"/>
          </p:cNvPicPr>
          <p:nvPr/>
        </p:nvPicPr>
        <p:blipFill>
          <a:blip r:embed="rId3">
            <a:clrChange>
              <a:clrFrom>
                <a:srgbClr val="FFFFFF"/>
              </a:clrFrom>
              <a:clrTo>
                <a:srgbClr val="FFFFFF">
                  <a:alpha val="0"/>
                </a:srgbClr>
              </a:clrTo>
            </a:clrChange>
          </a:blip>
          <a:stretch>
            <a:fillRect/>
          </a:stretch>
        </p:blipFill>
        <p:spPr>
          <a:xfrm>
            <a:off x="1352212" y="1247047"/>
            <a:ext cx="7047250" cy="4685217"/>
          </a:xfrm>
          <a:prstGeom prst="rect">
            <a:avLst/>
          </a:prstGeom>
        </p:spPr>
      </p:pic>
      <p:sp>
        <p:nvSpPr>
          <p:cNvPr id="24" name="文本框 23">
            <a:extLst>
              <a:ext uri="{FF2B5EF4-FFF2-40B4-BE49-F238E27FC236}">
                <a16:creationId xmlns:a16="http://schemas.microsoft.com/office/drawing/2014/main" id="{761C57EE-D4B2-4C6A-98D7-4D8A2D947FA0}"/>
              </a:ext>
            </a:extLst>
          </p:cNvPr>
          <p:cNvSpPr txBox="1"/>
          <p:nvPr/>
        </p:nvSpPr>
        <p:spPr>
          <a:xfrm>
            <a:off x="982638" y="1340768"/>
            <a:ext cx="4536504" cy="5081519"/>
          </a:xfrm>
          <a:prstGeom prst="rect">
            <a:avLst/>
          </a:prstGeom>
          <a:solidFill>
            <a:srgbClr val="ECECEC"/>
          </a:solidFill>
        </p:spPr>
        <p:txBody>
          <a:bodyPr wrap="square" rtlCol="0">
            <a:spAutoFit/>
          </a:bodyPr>
          <a:lstStyle/>
          <a:p>
            <a:pPr>
              <a:lnSpc>
                <a:spcPct val="150000"/>
              </a:lnSpc>
            </a:pPr>
            <a:r>
              <a:rPr lang="el-GR" altLang="zh-CN" dirty="0"/>
              <a:t>Γιατί να εστιάσουμε στη θέρμανση;</a:t>
            </a:r>
          </a:p>
          <a:p>
            <a:pPr>
              <a:lnSpc>
                <a:spcPct val="150000"/>
              </a:lnSpc>
            </a:pPr>
            <a:r>
              <a:rPr lang="el-GR" altLang="zh-CN" sz="1600" dirty="0"/>
              <a:t>●Στον Καναδά, 80% της οικιακής χρήσης ενέργειας είναι για τη θέρμανση χαμηλής θερμοκρασίας.</a:t>
            </a:r>
          </a:p>
          <a:p>
            <a:pPr>
              <a:lnSpc>
                <a:spcPct val="150000"/>
              </a:lnSpc>
            </a:pPr>
            <a:r>
              <a:rPr lang="el-GR" altLang="zh-CN" sz="1600" dirty="0"/>
              <a:t>●Κυρίως μη ανανεώσιμες πηγές ενέργειας και οδηγούν σε σημαντικές εκπομπές αερίων του θερμοκηπίου.</a:t>
            </a:r>
          </a:p>
          <a:p>
            <a:pPr>
              <a:lnSpc>
                <a:spcPct val="150000"/>
              </a:lnSpc>
            </a:pPr>
            <a:r>
              <a:rPr lang="el-GR" altLang="zh-CN" dirty="0"/>
              <a:t>Γιατί ηλιακή θέρμανση;</a:t>
            </a:r>
          </a:p>
          <a:p>
            <a:pPr>
              <a:lnSpc>
                <a:spcPct val="150000"/>
              </a:lnSpc>
            </a:pPr>
            <a:r>
              <a:rPr lang="el-GR" altLang="zh-CN" sz="1600" dirty="0"/>
              <a:t>●Οι αναβαθμίσεις EE είναι ακριβότερες και οδηγούν σε χαμηλότερη εξοικονόμηση ενέργειας καθώς αυξάνεται η οικιακή EE.</a:t>
            </a:r>
          </a:p>
          <a:p>
            <a:pPr>
              <a:lnSpc>
                <a:spcPct val="150000"/>
              </a:lnSpc>
            </a:pPr>
            <a:r>
              <a:rPr lang="el-GR" altLang="zh-CN" sz="1600" dirty="0"/>
              <a:t>●Οι ηλιακοί συλλέκτες θερμότητας είναι πολύ αποτελεσματικοί στην παραγωγή θερμότητας χαμηλής θερμοκρασίας.</a:t>
            </a:r>
            <a:endParaRPr lang="zh-CN" altLang="en-US" sz="1200" dirty="0"/>
          </a:p>
        </p:txBody>
      </p:sp>
      <p:sp>
        <p:nvSpPr>
          <p:cNvPr id="25" name="文本框 24">
            <a:extLst>
              <a:ext uri="{FF2B5EF4-FFF2-40B4-BE49-F238E27FC236}">
                <a16:creationId xmlns:a16="http://schemas.microsoft.com/office/drawing/2014/main" id="{EBD2EE6F-2DAD-41CB-8B70-26DC2D7CD0B8}"/>
              </a:ext>
            </a:extLst>
          </p:cNvPr>
          <p:cNvSpPr txBox="1"/>
          <p:nvPr/>
        </p:nvSpPr>
        <p:spPr>
          <a:xfrm>
            <a:off x="5591150" y="1572625"/>
            <a:ext cx="2259880" cy="369332"/>
          </a:xfrm>
          <a:prstGeom prst="rect">
            <a:avLst/>
          </a:prstGeom>
          <a:solidFill>
            <a:srgbClr val="FFFFFF"/>
          </a:solidFill>
        </p:spPr>
        <p:txBody>
          <a:bodyPr wrap="square">
            <a:spAutoFit/>
          </a:bodyPr>
          <a:lstStyle/>
          <a:p>
            <a:r>
              <a:rPr lang="el-GR" altLang="zh-CN" dirty="0">
                <a:solidFill>
                  <a:srgbClr val="000000"/>
                </a:solidFill>
                <a:latin typeface="Calibri" panose="020F0502020204030204" pitchFamily="34" charset="0"/>
                <a:ea typeface="宋体" panose="02010600030101010101" pitchFamily="2" charset="-122"/>
                <a:cs typeface="Times New Roman" panose="02020603050405020304" pitchFamily="18" charset="0"/>
              </a:rPr>
              <a:t>Οικιστικός τομέας</a:t>
            </a:r>
            <a:endParaRPr lang="zh-CN" altLang="en-US"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6" name="文本框 25">
            <a:extLst>
              <a:ext uri="{FF2B5EF4-FFF2-40B4-BE49-F238E27FC236}">
                <a16:creationId xmlns:a16="http://schemas.microsoft.com/office/drawing/2014/main" id="{3B9D9C9B-4044-4593-8E19-B31F62E8E8CC}"/>
              </a:ext>
            </a:extLst>
          </p:cNvPr>
          <p:cNvSpPr txBox="1"/>
          <p:nvPr/>
        </p:nvSpPr>
        <p:spPr>
          <a:xfrm>
            <a:off x="5805765" y="2134260"/>
            <a:ext cx="1216020" cy="791242"/>
          </a:xfrm>
          <a:prstGeom prst="rect">
            <a:avLst/>
          </a:prstGeom>
          <a:solidFill>
            <a:srgbClr val="FBFBFB"/>
          </a:solidFill>
        </p:spPr>
        <p:txBody>
          <a:bodyPr wrap="square" lIns="0" tIns="0" rIns="0" bIns="0">
            <a:spAutoFit/>
          </a:bodyPr>
          <a:lstStyle/>
          <a:p>
            <a:pPr>
              <a:lnSpc>
                <a:spcPct val="150000"/>
              </a:lnSpc>
            </a:pPr>
            <a:r>
              <a:rPr lang="el-GR" altLang="zh-CN" sz="700" dirty="0"/>
              <a:t>Θέρμανση χώρου 63%</a:t>
            </a:r>
          </a:p>
          <a:p>
            <a:pPr>
              <a:lnSpc>
                <a:spcPct val="150000"/>
              </a:lnSpc>
            </a:pPr>
            <a:r>
              <a:rPr lang="el-GR" altLang="zh-CN" sz="700" dirty="0"/>
              <a:t>Θέρμανση νερού 17%</a:t>
            </a:r>
          </a:p>
          <a:p>
            <a:pPr>
              <a:lnSpc>
                <a:spcPct val="150000"/>
              </a:lnSpc>
            </a:pPr>
            <a:r>
              <a:rPr lang="el-GR" altLang="zh-CN" sz="700" dirty="0"/>
              <a:t>Συσκευές 14%</a:t>
            </a:r>
          </a:p>
          <a:p>
            <a:pPr>
              <a:lnSpc>
                <a:spcPct val="150000"/>
              </a:lnSpc>
            </a:pPr>
            <a:r>
              <a:rPr lang="el-GR" altLang="zh-CN" sz="700" dirty="0"/>
              <a:t>Φωτισμός 4%</a:t>
            </a:r>
          </a:p>
          <a:p>
            <a:pPr>
              <a:lnSpc>
                <a:spcPct val="150000"/>
              </a:lnSpc>
            </a:pPr>
            <a:r>
              <a:rPr lang="el-GR" altLang="zh-CN" sz="700" dirty="0"/>
              <a:t>Ψύξη χώρου 1%</a:t>
            </a:r>
            <a:endParaRPr lang="zh-CN" altLang="en-US" sz="700" dirty="0"/>
          </a:p>
        </p:txBody>
      </p:sp>
      <p:sp>
        <p:nvSpPr>
          <p:cNvPr id="27" name="文本框 26">
            <a:extLst>
              <a:ext uri="{FF2B5EF4-FFF2-40B4-BE49-F238E27FC236}">
                <a16:creationId xmlns:a16="http://schemas.microsoft.com/office/drawing/2014/main" id="{BC768485-F4DC-413C-8E74-6111B460537B}"/>
              </a:ext>
            </a:extLst>
          </p:cNvPr>
          <p:cNvSpPr txBox="1"/>
          <p:nvPr/>
        </p:nvSpPr>
        <p:spPr>
          <a:xfrm>
            <a:off x="7679916" y="3481204"/>
            <a:ext cx="1144354" cy="923330"/>
          </a:xfrm>
          <a:prstGeom prst="rect">
            <a:avLst/>
          </a:prstGeom>
          <a:solidFill>
            <a:srgbClr val="F6F6F6"/>
          </a:solidFill>
        </p:spPr>
        <p:txBody>
          <a:bodyPr wrap="square">
            <a:spAutoFit/>
          </a:bodyPr>
          <a:lstStyle/>
          <a:p>
            <a:r>
              <a:rPr lang="en-US" altLang="zh-CN" sz="900" dirty="0" err="1"/>
              <a:t>Rialta</a:t>
            </a:r>
            <a:endParaRPr lang="en-US" altLang="zh-CN" sz="900" dirty="0"/>
          </a:p>
          <a:p>
            <a:r>
              <a:rPr lang="en-US" altLang="zh-CN" sz="900" dirty="0"/>
              <a:t>Nebula</a:t>
            </a:r>
          </a:p>
          <a:p>
            <a:r>
              <a:rPr lang="en-US" altLang="zh-CN" sz="900" dirty="0"/>
              <a:t>Pinnacle4</a:t>
            </a:r>
          </a:p>
          <a:p>
            <a:r>
              <a:rPr lang="el-GR" altLang="zh-CN" sz="900" dirty="0"/>
              <a:t>Ισχύς (</a:t>
            </a:r>
            <a:r>
              <a:rPr lang="en-US" altLang="zh-CN" sz="900" dirty="0"/>
              <a:t>Riata)</a:t>
            </a:r>
          </a:p>
          <a:p>
            <a:r>
              <a:rPr lang="el-GR" altLang="zh-CN" sz="900" dirty="0"/>
              <a:t>Ισχύς (</a:t>
            </a:r>
            <a:r>
              <a:rPr lang="en-US" altLang="zh-CN" sz="900" dirty="0"/>
              <a:t>Nebula)</a:t>
            </a:r>
          </a:p>
          <a:p>
            <a:r>
              <a:rPr lang="el-GR" altLang="zh-CN" sz="900" dirty="0"/>
              <a:t>Ισχύς (</a:t>
            </a:r>
            <a:r>
              <a:rPr lang="en-US" altLang="zh-CN" sz="900" dirty="0"/>
              <a:t>Pinnacle 4)</a:t>
            </a:r>
            <a:endParaRPr lang="zh-CN" altLang="en-US" sz="900" dirty="0"/>
          </a:p>
        </p:txBody>
      </p:sp>
      <p:sp>
        <p:nvSpPr>
          <p:cNvPr id="28" name="文本框 27">
            <a:extLst>
              <a:ext uri="{FF2B5EF4-FFF2-40B4-BE49-F238E27FC236}">
                <a16:creationId xmlns:a16="http://schemas.microsoft.com/office/drawing/2014/main" id="{C462E13E-25C8-42BD-AF7F-CAC4100E2E0C}"/>
              </a:ext>
            </a:extLst>
          </p:cNvPr>
          <p:cNvSpPr txBox="1"/>
          <p:nvPr/>
        </p:nvSpPr>
        <p:spPr>
          <a:xfrm>
            <a:off x="7035037" y="2786294"/>
            <a:ext cx="959721" cy="430887"/>
          </a:xfrm>
          <a:prstGeom prst="rect">
            <a:avLst/>
          </a:prstGeom>
          <a:solidFill>
            <a:srgbClr val="A42990"/>
          </a:solidFill>
        </p:spPr>
        <p:txBody>
          <a:bodyPr wrap="square">
            <a:spAutoFit/>
          </a:bodyPr>
          <a:lstStyle/>
          <a:p>
            <a:r>
              <a:rPr lang="el-GR" altLang="zh-CN" sz="1100" dirty="0">
                <a:solidFill>
                  <a:schemeClr val="bg1"/>
                </a:solidFill>
                <a:latin typeface="Calibri" panose="020F0502020204030204" pitchFamily="34" charset="0"/>
                <a:ea typeface="宋体" panose="02010600030101010101" pitchFamily="2" charset="-122"/>
                <a:cs typeface="Times New Roman" panose="02020603050405020304" pitchFamily="18" charset="0"/>
              </a:rPr>
              <a:t>Θέρμανση χώρου</a:t>
            </a:r>
            <a:endParaRPr lang="zh-CN" altLang="en-US" sz="1100" dirty="0">
              <a:solidFill>
                <a:schemeClr val="bg1"/>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29" name="文本框 28">
            <a:extLst>
              <a:ext uri="{FF2B5EF4-FFF2-40B4-BE49-F238E27FC236}">
                <a16:creationId xmlns:a16="http://schemas.microsoft.com/office/drawing/2014/main" id="{F128D2A6-5C4E-4EBB-9126-FC43562EDD8D}"/>
              </a:ext>
            </a:extLst>
          </p:cNvPr>
          <p:cNvSpPr txBox="1"/>
          <p:nvPr/>
        </p:nvSpPr>
        <p:spPr>
          <a:xfrm>
            <a:off x="5547409" y="3929896"/>
            <a:ext cx="153888" cy="1320498"/>
          </a:xfrm>
          <a:prstGeom prst="rect">
            <a:avLst/>
          </a:prstGeom>
          <a:solidFill>
            <a:srgbClr val="FBFBFB"/>
          </a:solidFill>
        </p:spPr>
        <p:txBody>
          <a:bodyPr vert="vert270" wrap="square" lIns="0" tIns="0" rIns="0" bIns="0">
            <a:spAutoFit/>
          </a:bodyPr>
          <a:lstStyle/>
          <a:p>
            <a:r>
              <a:rPr lang="el-GR" altLang="zh-CN" sz="1000" dirty="0">
                <a:solidFill>
                  <a:srgbClr val="000000"/>
                </a:solidFill>
                <a:latin typeface="Calibri" panose="020F0502020204030204" pitchFamily="34" charset="0"/>
                <a:ea typeface="宋体" panose="02010600030101010101" pitchFamily="2" charset="-122"/>
                <a:cs typeface="Times New Roman" panose="02020603050405020304" pitchFamily="18" charset="0"/>
              </a:rPr>
              <a:t>Βαθμολογία EnerGuide</a:t>
            </a:r>
            <a:endParaRPr lang="zh-CN" altLang="en-US" sz="10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30" name="文本框 29">
            <a:extLst>
              <a:ext uri="{FF2B5EF4-FFF2-40B4-BE49-F238E27FC236}">
                <a16:creationId xmlns:a16="http://schemas.microsoft.com/office/drawing/2014/main" id="{BA4658AD-DB23-4793-AEFB-35AE692354C9}"/>
              </a:ext>
            </a:extLst>
          </p:cNvPr>
          <p:cNvSpPr txBox="1"/>
          <p:nvPr/>
        </p:nvSpPr>
        <p:spPr>
          <a:xfrm>
            <a:off x="6076875" y="5856154"/>
            <a:ext cx="1375016" cy="246221"/>
          </a:xfrm>
          <a:prstGeom prst="rect">
            <a:avLst/>
          </a:prstGeom>
          <a:solidFill>
            <a:srgbClr val="F3F3F3"/>
          </a:solidFill>
        </p:spPr>
        <p:txBody>
          <a:bodyPr wrap="square">
            <a:spAutoFit/>
          </a:bodyPr>
          <a:lstStyle/>
          <a:p>
            <a:r>
              <a:rPr lang="el-GR" altLang="zh-CN" sz="1000" dirty="0">
                <a:solidFill>
                  <a:srgbClr val="000000"/>
                </a:solidFill>
                <a:latin typeface="Calibri" panose="020F0502020204030204" pitchFamily="34" charset="0"/>
                <a:ea typeface="宋体" panose="02010600030101010101" pitchFamily="2" charset="-122"/>
                <a:cs typeface="Times New Roman" panose="02020603050405020304" pitchFamily="18" charset="0"/>
              </a:rPr>
              <a:t>Σωρευτικό κόστος ($)</a:t>
            </a:r>
            <a:endParaRPr lang="zh-CN" altLang="en-US" sz="10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 calcmode="lin" valueType="num">
                                      <p:cBhvr>
                                        <p:cTn id="7" dur="500" fill="hold"/>
                                        <p:tgtEl>
                                          <p:spTgt spid="306"/>
                                        </p:tgtEl>
                                        <p:attrNameLst>
                                          <p:attrName>ppt_w</p:attrName>
                                        </p:attrNameLst>
                                      </p:cBhvr>
                                      <p:tavLst>
                                        <p:tav tm="0">
                                          <p:val>
                                            <p:fltVal val="0"/>
                                          </p:val>
                                        </p:tav>
                                        <p:tav tm="100000">
                                          <p:val>
                                            <p:strVal val="#ppt_w"/>
                                          </p:val>
                                        </p:tav>
                                      </p:tavLst>
                                    </p:anim>
                                    <p:anim calcmode="lin" valueType="num">
                                      <p:cBhvr>
                                        <p:cTn id="8" dur="500" fill="hold"/>
                                        <p:tgtEl>
                                          <p:spTgt spid="306"/>
                                        </p:tgtEl>
                                        <p:attrNameLst>
                                          <p:attrName>ppt_h</p:attrName>
                                        </p:attrNameLst>
                                      </p:cBhvr>
                                      <p:tavLst>
                                        <p:tav tm="0">
                                          <p:val>
                                            <p:fltVal val="0"/>
                                          </p:val>
                                        </p:tav>
                                        <p:tav tm="100000">
                                          <p:val>
                                            <p:strVal val="#ppt_h"/>
                                          </p:val>
                                        </p:tav>
                                      </p:tavLst>
                                    </p:anim>
                                    <p:anim calcmode="lin" valueType="num">
                                      <p:cBhvr>
                                        <p:cTn id="9" dur="500" fill="hold"/>
                                        <p:tgtEl>
                                          <p:spTgt spid="306"/>
                                        </p:tgtEl>
                                        <p:attrNameLst>
                                          <p:attrName>style.rotation</p:attrName>
                                        </p:attrNameLst>
                                      </p:cBhvr>
                                      <p:tavLst>
                                        <p:tav tm="0">
                                          <p:val>
                                            <p:fltVal val="360"/>
                                          </p:val>
                                        </p:tav>
                                        <p:tav tm="100000">
                                          <p:val>
                                            <p:fltVal val="0"/>
                                          </p:val>
                                        </p:tav>
                                      </p:tavLst>
                                    </p:anim>
                                    <p:animEffect transition="in" filter="fade">
                                      <p:cBhvr>
                                        <p:cTn id="10" dur="500"/>
                                        <p:tgtEl>
                                          <p:spTgt spid="30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barn(inVertical)">
                                      <p:cBhvr>
                                        <p:cTn id="14" dur="500"/>
                                        <p:tgtEl>
                                          <p:spTgt spid="32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randombar(horizontal)">
                                      <p:cBhvr>
                                        <p:cTn id="18" dur="500"/>
                                        <p:tgtEl>
                                          <p:spTgt spid="297"/>
                                        </p:tgtEl>
                                      </p:cBhvr>
                                    </p:animEffect>
                                  </p:childTnLst>
                                </p:cTn>
                              </p:par>
                              <p:par>
                                <p:cTn id="19" presetID="16" presetClass="entr" presetSubtype="21"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barn(inVertical)">
                                      <p:cBhvr>
                                        <p:cTn id="2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735" y="188595"/>
            <a:ext cx="9814560" cy="460375"/>
          </a:xfrm>
          <a:prstGeom prst="rect">
            <a:avLst/>
          </a:prstGeom>
          <a:noFill/>
        </p:spPr>
        <p:txBody>
          <a:bodyPr wrap="square" rtlCol="0">
            <a:spAutoFit/>
          </a:bodyPr>
          <a:lstStyle/>
          <a:p>
            <a:r>
              <a:rPr lang="el-GR" sz="24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Γιατί να εστιάσουμε στην εποχιακή αποθήκευση ενέργειας;</a:t>
            </a:r>
          </a:p>
        </p:txBody>
      </p:sp>
      <p:pic>
        <p:nvPicPr>
          <p:cNvPr id="24" name="图片 23"/>
          <p:cNvPicPr>
            <a:picLocks noChangeAspect="1"/>
          </p:cNvPicPr>
          <p:nvPr/>
        </p:nvPicPr>
        <p:blipFill>
          <a:blip r:embed="rId3">
            <a:clrChange>
              <a:clrFrom>
                <a:srgbClr val="FFFFFF"/>
              </a:clrFrom>
              <a:clrTo>
                <a:srgbClr val="FFFFFF">
                  <a:alpha val="0"/>
                </a:srgbClr>
              </a:clrTo>
            </a:clrChange>
          </a:blip>
          <a:stretch>
            <a:fillRect/>
          </a:stretch>
        </p:blipFill>
        <p:spPr>
          <a:xfrm>
            <a:off x="1338108" y="1412776"/>
            <a:ext cx="9514197" cy="4728882"/>
          </a:xfrm>
          <a:prstGeom prst="rect">
            <a:avLst/>
          </a:prstGeom>
        </p:spPr>
      </p:pic>
      <p:sp>
        <p:nvSpPr>
          <p:cNvPr id="4" name="文本框 3">
            <a:extLst>
              <a:ext uri="{FF2B5EF4-FFF2-40B4-BE49-F238E27FC236}">
                <a16:creationId xmlns:a16="http://schemas.microsoft.com/office/drawing/2014/main" id="{4999B0E7-57A9-49E9-8ECF-90B6FCEF66E6}"/>
              </a:ext>
            </a:extLst>
          </p:cNvPr>
          <p:cNvSpPr txBox="1"/>
          <p:nvPr/>
        </p:nvSpPr>
        <p:spPr>
          <a:xfrm>
            <a:off x="1338108" y="1080054"/>
            <a:ext cx="5328592" cy="5173852"/>
          </a:xfrm>
          <a:prstGeom prst="rect">
            <a:avLst/>
          </a:prstGeom>
          <a:solidFill>
            <a:srgbClr val="F9F9F9"/>
          </a:solidFill>
        </p:spPr>
        <p:txBody>
          <a:bodyPr wrap="square" rtlCol="0">
            <a:spAutoFit/>
          </a:bodyPr>
          <a:lstStyle/>
          <a:p>
            <a:pPr>
              <a:lnSpc>
                <a:spcPct val="150000"/>
              </a:lnSpc>
            </a:pPr>
            <a:r>
              <a:rPr lang="el-GR" altLang="zh-CN" sz="2400" b="1" dirty="0"/>
              <a:t>Γιατί εποχιακή αποθήκευση; </a:t>
            </a:r>
          </a:p>
          <a:p>
            <a:pPr>
              <a:lnSpc>
                <a:spcPct val="150000"/>
              </a:lnSpc>
            </a:pPr>
            <a:r>
              <a:rPr lang="el-GR" altLang="zh-CN" b="1" dirty="0"/>
              <a:t>■ Υπάρχει σημαντική αναντιστοιχία μεταξύ της διαθεσιμότητας ηλιακής ενέργειας και της ζήτησης θέρμανσης.  </a:t>
            </a:r>
          </a:p>
          <a:p>
            <a:pPr>
              <a:lnSpc>
                <a:spcPct val="150000"/>
              </a:lnSpc>
            </a:pPr>
            <a:r>
              <a:rPr lang="el-GR" altLang="zh-CN" b="1" dirty="0"/>
              <a:t>■ Για το Drake Landing, το 60% του ετήσιου φορτίου θέρμανσης προκύπτει σε μήνες με το 16% της ετήσιας ηλιακής συλλογής.  </a:t>
            </a:r>
          </a:p>
          <a:p>
            <a:pPr>
              <a:lnSpc>
                <a:spcPct val="150000"/>
              </a:lnSpc>
            </a:pPr>
            <a:r>
              <a:rPr lang="el-GR" altLang="zh-CN" b="1" dirty="0"/>
              <a:t>■ Τα ηλιακά συστήματα θέρμανσης με βραχυπρόθεσμη αποθήκευση επιτυγχάνουν το πολύ  40-50% ηλιακό κλάσμα στον Καναδά.  </a:t>
            </a:r>
          </a:p>
          <a:p>
            <a:pPr>
              <a:lnSpc>
                <a:spcPct val="150000"/>
              </a:lnSpc>
            </a:pPr>
            <a:r>
              <a:rPr lang="el-GR" altLang="zh-CN" b="1" dirty="0"/>
              <a:t>■ Τα ηλιακά συστήματα θέρμανσης εποχιακής αποθήκευσης επιτυγχάνουν 90-100% ηλιακό κλάσμα. </a:t>
            </a:r>
            <a:endParaRPr lang="zh-CN" altLang="en-US" sz="1400" dirty="0"/>
          </a:p>
        </p:txBody>
      </p:sp>
      <p:sp>
        <p:nvSpPr>
          <p:cNvPr id="5" name="文本框 4">
            <a:extLst>
              <a:ext uri="{FF2B5EF4-FFF2-40B4-BE49-F238E27FC236}">
                <a16:creationId xmlns:a16="http://schemas.microsoft.com/office/drawing/2014/main" id="{CBF7AEFA-A9F7-4FC7-9DA3-DB90A2648D8A}"/>
              </a:ext>
            </a:extLst>
          </p:cNvPr>
          <p:cNvSpPr txBox="1"/>
          <p:nvPr/>
        </p:nvSpPr>
        <p:spPr>
          <a:xfrm>
            <a:off x="8111430" y="3169540"/>
            <a:ext cx="1080120" cy="215444"/>
          </a:xfrm>
          <a:prstGeom prst="rect">
            <a:avLst/>
          </a:prstGeom>
          <a:solidFill>
            <a:srgbClr val="F3F3F3"/>
          </a:solidFill>
        </p:spPr>
        <p:txBody>
          <a:bodyPr wrap="square" lIns="0" tIns="0" rIns="0" bIns="0">
            <a:spAutoFit/>
          </a:bodyPr>
          <a:lstStyle/>
          <a:p>
            <a:r>
              <a:rPr lang="el-GR" altLang="zh-CN" sz="700" dirty="0"/>
              <a:t>Ζήτηση ενέργειας</a:t>
            </a:r>
          </a:p>
          <a:p>
            <a:r>
              <a:rPr lang="el-GR" altLang="zh-CN" sz="700" dirty="0"/>
              <a:t>Ηλιακή Ενέργεια</a:t>
            </a:r>
            <a:endParaRPr lang="zh-CN" altLang="en-US" sz="700"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79"/>
                                        </p:tgtEl>
                                        <p:attrNameLst>
                                          <p:attrName>style.visibility</p:attrName>
                                        </p:attrNameLst>
                                      </p:cBhvr>
                                      <p:to>
                                        <p:strVal val="visible"/>
                                      </p:to>
                                    </p:set>
                                    <p:anim calcmode="lin" valueType="num">
                                      <p:cBhvr>
                                        <p:cTn id="7" dur="500" fill="hold"/>
                                        <p:tgtEl>
                                          <p:spTgt spid="279"/>
                                        </p:tgtEl>
                                        <p:attrNameLst>
                                          <p:attrName>ppt_w</p:attrName>
                                        </p:attrNameLst>
                                      </p:cBhvr>
                                      <p:tavLst>
                                        <p:tav tm="0">
                                          <p:val>
                                            <p:fltVal val="0"/>
                                          </p:val>
                                        </p:tav>
                                        <p:tav tm="100000">
                                          <p:val>
                                            <p:strVal val="#ppt_w"/>
                                          </p:val>
                                        </p:tav>
                                      </p:tavLst>
                                    </p:anim>
                                    <p:anim calcmode="lin" valueType="num">
                                      <p:cBhvr>
                                        <p:cTn id="8" dur="500" fill="hold"/>
                                        <p:tgtEl>
                                          <p:spTgt spid="279"/>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screen"/>
          <a:stretch>
            <a:fillRect/>
          </a:stretch>
        </p:blipFill>
        <p:spPr bwMode="auto">
          <a:xfrm>
            <a:off x="-7317" y="1551040"/>
            <a:ext cx="12190410" cy="3036135"/>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6" name="矩形 5"/>
          <p:cNvSpPr/>
          <p:nvPr/>
        </p:nvSpPr>
        <p:spPr>
          <a:xfrm>
            <a:off x="411620" y="5301208"/>
            <a:ext cx="1466850" cy="306705"/>
          </a:xfrm>
          <a:prstGeom prst="rect">
            <a:avLst/>
          </a:prstGeom>
        </p:spPr>
        <p:txBody>
          <a:bodyPr wrap="none">
            <a:spAutoFit/>
          </a:bodyPr>
          <a:lstStyle/>
          <a:p>
            <a:pPr lvl="0" algn="ctr"/>
            <a:r>
              <a:rPr lang="el-GR" sz="14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rPr>
              <a:t>Προφίλ Εταιρείας</a:t>
            </a:r>
          </a:p>
        </p:txBody>
      </p:sp>
      <p:sp>
        <p:nvSpPr>
          <p:cNvPr id="7" name="矩形 6"/>
          <p:cNvSpPr/>
          <p:nvPr/>
        </p:nvSpPr>
        <p:spPr>
          <a:xfrm>
            <a:off x="2825224" y="5301208"/>
            <a:ext cx="1555750" cy="306705"/>
          </a:xfrm>
          <a:prstGeom prst="rect">
            <a:avLst/>
          </a:prstGeom>
        </p:spPr>
        <p:txBody>
          <a:bodyPr wrap="none">
            <a:spAutoFit/>
          </a:bodyPr>
          <a:lstStyle/>
          <a:p>
            <a:pPr lvl="0" algn="ctr"/>
            <a:r>
              <a:rPr lang="el-GR" sz="14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rPr>
              <a:t>Τεχνολογία PVT</a:t>
            </a:r>
          </a:p>
        </p:txBody>
      </p:sp>
      <p:sp>
        <p:nvSpPr>
          <p:cNvPr id="8" name="矩形 7"/>
          <p:cNvSpPr/>
          <p:nvPr/>
        </p:nvSpPr>
        <p:spPr>
          <a:xfrm>
            <a:off x="5018881" y="5301208"/>
            <a:ext cx="2152650" cy="521970"/>
          </a:xfrm>
          <a:prstGeom prst="rect">
            <a:avLst/>
          </a:prstGeom>
        </p:spPr>
        <p:txBody>
          <a:bodyPr wrap="none">
            <a:spAutoFit/>
          </a:bodyPr>
          <a:lstStyle/>
          <a:p>
            <a:pPr lvl="0" algn="ctr"/>
            <a:r>
              <a:rPr lang="el-GR" sz="14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rPr>
              <a:t>Πεδίο εφαρμογής PVT </a:t>
            </a:r>
          </a:p>
          <a:p>
            <a:pPr lvl="0" algn="ctr"/>
            <a:endParaRPr lang="el-GR" sz="14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endParaRPr>
          </a:p>
        </p:txBody>
      </p:sp>
      <p:sp>
        <p:nvSpPr>
          <p:cNvPr id="9" name="矩形 8"/>
          <p:cNvSpPr/>
          <p:nvPr/>
        </p:nvSpPr>
        <p:spPr>
          <a:xfrm>
            <a:off x="7505754" y="5301208"/>
            <a:ext cx="1965372" cy="1168400"/>
          </a:xfrm>
          <a:prstGeom prst="rect">
            <a:avLst/>
          </a:prstGeom>
        </p:spPr>
        <p:txBody>
          <a:bodyPr wrap="square">
            <a:spAutoFit/>
          </a:bodyPr>
          <a:lstStyle/>
          <a:p>
            <a:pPr lvl="0" algn="ctr"/>
            <a:r>
              <a:rPr lang="el-GR" sz="14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rPr>
              <a:t>Το πιο πρόσφατο διανεμημένο περιφερειακό μικροδίκτυο PVT 4 σε 1</a:t>
            </a:r>
          </a:p>
        </p:txBody>
      </p:sp>
      <p:grpSp>
        <p:nvGrpSpPr>
          <p:cNvPr id="10" name="组合 9"/>
          <p:cNvGrpSpPr/>
          <p:nvPr/>
        </p:nvGrpSpPr>
        <p:grpSpPr>
          <a:xfrm>
            <a:off x="592014" y="3928876"/>
            <a:ext cx="1297399" cy="1284485"/>
            <a:chOff x="1486694" y="2665507"/>
            <a:chExt cx="1297399" cy="1284485"/>
          </a:xfrm>
        </p:grpSpPr>
        <p:sp>
          <p:nvSpPr>
            <p:cNvPr id="11" name="Freeform 5"/>
            <p:cNvSpPr/>
            <p:nvPr/>
          </p:nvSpPr>
          <p:spPr bwMode="auto">
            <a:xfrm rot="5400000">
              <a:off x="1476182"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latin typeface="Times New Roman" panose="02020603050405020304" charset="0"/>
                <a:cs typeface="Times New Roman" panose="02020603050405020304" charset="0"/>
              </a:endParaRPr>
            </a:p>
          </p:txBody>
        </p:sp>
        <p:sp>
          <p:nvSpPr>
            <p:cNvPr id="12" name="矩形 11"/>
            <p:cNvSpPr/>
            <p:nvPr/>
          </p:nvSpPr>
          <p:spPr>
            <a:xfrm>
              <a:off x="1486694" y="3047437"/>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l-GR" sz="2800">
                  <a:latin typeface="Times New Roman" panose="02020603050405020304" charset="0"/>
                  <a:cs typeface="Times New Roman" panose="02020603050405020304" charset="0"/>
                </a:rPr>
                <a:t>01</a:t>
              </a:r>
            </a:p>
          </p:txBody>
        </p:sp>
      </p:grpSp>
      <p:grpSp>
        <p:nvGrpSpPr>
          <p:cNvPr id="13" name="组合 12"/>
          <p:cNvGrpSpPr/>
          <p:nvPr/>
        </p:nvGrpSpPr>
        <p:grpSpPr>
          <a:xfrm>
            <a:off x="3005060" y="3925129"/>
            <a:ext cx="1297399" cy="1284485"/>
            <a:chOff x="4222998" y="2665507"/>
            <a:chExt cx="1297399" cy="1284485"/>
          </a:xfrm>
        </p:grpSpPr>
        <p:sp>
          <p:nvSpPr>
            <p:cNvPr id="14" name="Freeform 5"/>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latin typeface="Times New Roman" panose="02020603050405020304" charset="0"/>
                <a:cs typeface="Times New Roman" panose="02020603050405020304" charset="0"/>
              </a:endParaRPr>
            </a:p>
          </p:txBody>
        </p:sp>
        <p:sp>
          <p:nvSpPr>
            <p:cNvPr id="15" name="矩形 14"/>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l-GR" sz="2800">
                  <a:latin typeface="Times New Roman" panose="02020603050405020304" charset="0"/>
                  <a:cs typeface="Times New Roman" panose="02020603050405020304" charset="0"/>
                </a:rPr>
                <a:t>02</a:t>
              </a:r>
            </a:p>
          </p:txBody>
        </p:sp>
      </p:grpSp>
      <p:grpSp>
        <p:nvGrpSpPr>
          <p:cNvPr id="16" name="组合 15"/>
          <p:cNvGrpSpPr/>
          <p:nvPr/>
        </p:nvGrpSpPr>
        <p:grpSpPr>
          <a:xfrm>
            <a:off x="5418106" y="3919768"/>
            <a:ext cx="1297399" cy="1284485"/>
            <a:chOff x="6940252" y="2689493"/>
            <a:chExt cx="1297399" cy="1284485"/>
          </a:xfrm>
        </p:grpSpPr>
        <p:sp>
          <p:nvSpPr>
            <p:cNvPr id="17" name="Freeform 5"/>
            <p:cNvSpPr/>
            <p:nvPr/>
          </p:nvSpPr>
          <p:spPr bwMode="auto">
            <a:xfrm rot="5400000">
              <a:off x="6967655" y="2752168"/>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latin typeface="Times New Roman" panose="02020603050405020304" charset="0"/>
                <a:cs typeface="Times New Roman" panose="02020603050405020304" charset="0"/>
              </a:endParaRPr>
            </a:p>
          </p:txBody>
        </p:sp>
        <p:sp>
          <p:nvSpPr>
            <p:cNvPr id="18" name="矩形 17"/>
            <p:cNvSpPr/>
            <p:nvPr/>
          </p:nvSpPr>
          <p:spPr>
            <a:xfrm>
              <a:off x="6940252" y="3087353"/>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l-GR" sz="2800">
                  <a:latin typeface="Times New Roman" panose="02020603050405020304" charset="0"/>
                  <a:cs typeface="Times New Roman" panose="02020603050405020304" charset="0"/>
                </a:rPr>
                <a:t>03</a:t>
              </a:r>
            </a:p>
          </p:txBody>
        </p:sp>
      </p:grpSp>
      <p:grpSp>
        <p:nvGrpSpPr>
          <p:cNvPr id="19" name="组合 18"/>
          <p:cNvGrpSpPr/>
          <p:nvPr/>
        </p:nvGrpSpPr>
        <p:grpSpPr>
          <a:xfrm>
            <a:off x="7831152" y="3919768"/>
            <a:ext cx="1297399" cy="1284485"/>
            <a:chOff x="9441482" y="2562069"/>
            <a:chExt cx="1297399" cy="1284485"/>
          </a:xfrm>
        </p:grpSpPr>
        <p:sp>
          <p:nvSpPr>
            <p:cNvPr id="20" name="Freeform 5"/>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latin typeface="Times New Roman" panose="02020603050405020304" charset="0"/>
                <a:cs typeface="Times New Roman" panose="02020603050405020304" charset="0"/>
              </a:endParaRPr>
            </a:p>
          </p:txBody>
        </p:sp>
        <p:sp>
          <p:nvSpPr>
            <p:cNvPr id="21" name="矩形 20"/>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l-GR" sz="2800">
                  <a:latin typeface="Times New Roman" panose="02020603050405020304" charset="0"/>
                  <a:cs typeface="Times New Roman" panose="02020603050405020304" charset="0"/>
                </a:rPr>
                <a:t>04</a:t>
              </a:r>
            </a:p>
          </p:txBody>
        </p:sp>
      </p:grpSp>
      <p:grpSp>
        <p:nvGrpSpPr>
          <p:cNvPr id="2" name="组合 1"/>
          <p:cNvGrpSpPr/>
          <p:nvPr/>
        </p:nvGrpSpPr>
        <p:grpSpPr>
          <a:xfrm>
            <a:off x="0" y="908720"/>
            <a:ext cx="6840760" cy="1284643"/>
            <a:chOff x="0" y="908720"/>
            <a:chExt cx="6840760" cy="1284643"/>
          </a:xfrm>
        </p:grpSpPr>
        <p:sp>
          <p:nvSpPr>
            <p:cNvPr id="28" name="流程图: 决策 27"/>
            <p:cNvSpPr/>
            <p:nvPr/>
          </p:nvSpPr>
          <p:spPr>
            <a:xfrm flipV="1">
              <a:off x="0" y="908720"/>
              <a:ext cx="6840760" cy="128464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Times New Roman" panose="02020603050405020304" charset="0"/>
                <a:cs typeface="Times New Roman" panose="02020603050405020304" charset="0"/>
              </a:endParaRPr>
            </a:p>
          </p:txBody>
        </p:sp>
        <p:sp>
          <p:nvSpPr>
            <p:cNvPr id="4" name="文本框 3"/>
            <p:cNvSpPr txBox="1"/>
            <p:nvPr/>
          </p:nvSpPr>
          <p:spPr>
            <a:xfrm>
              <a:off x="1635681" y="1648386"/>
              <a:ext cx="3682058" cy="229870"/>
            </a:xfrm>
            <a:prstGeom prst="rect">
              <a:avLst/>
            </a:prstGeom>
            <a:noFill/>
            <a:effectLst/>
          </p:spPr>
          <p:txBody>
            <a:bodyPr wrap="square" rtlCol="0">
              <a:spAutoFit/>
            </a:bodyPr>
            <a:lstStyle/>
            <a:p>
              <a:pPr algn="ctr"/>
              <a:endParaRPr sz="900">
                <a:latin typeface="Times New Roman" panose="02020603050405020304" charset="0"/>
                <a:cs typeface="Times New Roman" panose="02020603050405020304" charset="0"/>
              </a:endParaRPr>
            </a:p>
          </p:txBody>
        </p:sp>
        <p:sp>
          <p:nvSpPr>
            <p:cNvPr id="5" name="文本框 3"/>
            <p:cNvSpPr txBox="1"/>
            <p:nvPr/>
          </p:nvSpPr>
          <p:spPr>
            <a:xfrm>
              <a:off x="2644315" y="1052621"/>
              <a:ext cx="1800200" cy="368300"/>
            </a:xfrm>
            <a:prstGeom prst="rect">
              <a:avLst/>
            </a:prstGeom>
            <a:noFill/>
            <a:effectLst/>
          </p:spPr>
          <p:txBody>
            <a:bodyPr wrap="square" rtlCol="0">
              <a:spAutoFit/>
            </a:bodyPr>
            <a:lstStyle/>
            <a:p>
              <a:pPr algn="ctr"/>
              <a:r>
                <a:rPr lang="el-GR" b="1">
                  <a:solidFill>
                    <a:schemeClr val="bg1"/>
                  </a:solidFill>
                  <a:latin typeface="Times New Roman" panose="02020603050405020304" charset="0"/>
                  <a:ea typeface="微软雅黑" panose="020B0503020204020204" pitchFamily="34" charset="-122"/>
                  <a:cs typeface="Times New Roman" panose="02020603050405020304" charset="0"/>
                </a:rPr>
                <a:t>Περιεχόμενα</a:t>
              </a:r>
            </a:p>
          </p:txBody>
        </p:sp>
      </p:grpSp>
      <p:sp>
        <p:nvSpPr>
          <p:cNvPr id="23" name="矩形 22"/>
          <p:cNvSpPr/>
          <p:nvPr/>
        </p:nvSpPr>
        <p:spPr>
          <a:xfrm>
            <a:off x="10060071" y="5301208"/>
            <a:ext cx="1682832" cy="737235"/>
          </a:xfrm>
          <a:prstGeom prst="rect">
            <a:avLst/>
          </a:prstGeom>
        </p:spPr>
        <p:txBody>
          <a:bodyPr wrap="square">
            <a:spAutoFit/>
          </a:bodyPr>
          <a:lstStyle/>
          <a:p>
            <a:pPr lvl="0" algn="ctr"/>
            <a:r>
              <a:rPr lang="el-GR" sz="14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rPr>
              <a:t>Εξοικονόμηση Ενέργειας</a:t>
            </a:r>
          </a:p>
          <a:p>
            <a:pPr lvl="0" algn="ctr"/>
            <a:endParaRPr lang="el-GR" sz="14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endParaRPr>
          </a:p>
        </p:txBody>
      </p:sp>
      <p:grpSp>
        <p:nvGrpSpPr>
          <p:cNvPr id="24" name="组合 23"/>
          <p:cNvGrpSpPr/>
          <p:nvPr/>
        </p:nvGrpSpPr>
        <p:grpSpPr>
          <a:xfrm>
            <a:off x="10244199" y="3919768"/>
            <a:ext cx="1297399" cy="1284485"/>
            <a:chOff x="9441482" y="2562069"/>
            <a:chExt cx="1297399" cy="1284485"/>
          </a:xfrm>
        </p:grpSpPr>
        <p:sp>
          <p:nvSpPr>
            <p:cNvPr id="25" name="Freeform 5"/>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dirty="0">
                <a:latin typeface="Times New Roman" panose="02020603050405020304" charset="0"/>
                <a:cs typeface="Times New Roman" panose="02020603050405020304" charset="0"/>
              </a:endParaRPr>
            </a:p>
          </p:txBody>
        </p:sp>
        <p:sp>
          <p:nvSpPr>
            <p:cNvPr id="26" name="矩形 25"/>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l-GR" sz="2800">
                  <a:latin typeface="Times New Roman" panose="02020603050405020304" charset="0"/>
                  <a:cs typeface="Times New Roman" panose="02020603050405020304" charset="0"/>
                </a:rPr>
                <a:t>05</a:t>
              </a:r>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1000"/>
                                        <p:tgtEl>
                                          <p:spTgt spid="2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49" presetClass="entr" presetSubtype="0" de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360"/>
                                          </p:val>
                                        </p:tav>
                                        <p:tav tm="100000">
                                          <p:val>
                                            <p:fltVal val="0"/>
                                          </p:val>
                                        </p:tav>
                                      </p:tavLst>
                                    </p:anim>
                                    <p:animEffect transition="in" filter="fade">
                                      <p:cBhvr>
                                        <p:cTn id="30" dur="1000"/>
                                        <p:tgtEl>
                                          <p:spTgt spid="13"/>
                                        </p:tgtEl>
                                      </p:cBhvr>
                                    </p:animEffect>
                                  </p:childTnLst>
                                </p:cTn>
                              </p:par>
                              <p:par>
                                <p:cTn id="31" presetID="2" presetClass="entr" presetSubtype="2" fill="hold" grpId="0" nodeType="with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415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 presetClass="entr" presetSubtype="2" fill="hold" grpId="0" nodeType="with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5599"/>
                            </p:stCondLst>
                            <p:childTnLst>
                              <p:par>
                                <p:cTn id="47" presetID="49" presetClass="entr" presetSubtype="0" decel="10000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360"/>
                                          </p:val>
                                        </p:tav>
                                        <p:tav tm="100000">
                                          <p:val>
                                            <p:fltVal val="0"/>
                                          </p:val>
                                        </p:tav>
                                      </p:tavLst>
                                    </p:anim>
                                    <p:animEffect transition="in" filter="fade">
                                      <p:cBhvr>
                                        <p:cTn id="52" dur="1000"/>
                                        <p:tgtEl>
                                          <p:spTgt spid="19"/>
                                        </p:tgtEl>
                                      </p:cBhvr>
                                    </p:animEffect>
                                  </p:childTnLst>
                                </p:cTn>
                              </p:par>
                              <p:par>
                                <p:cTn id="53" presetID="2" presetClass="entr" presetSubtype="2" fill="hold" grpId="0" nodeType="with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9200"/>
                            </p:stCondLst>
                            <p:childTnLst>
                              <p:par>
                                <p:cTn id="58" presetID="49" presetClass="entr" presetSubtype="0" decel="10000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360"/>
                                          </p:val>
                                        </p:tav>
                                        <p:tav tm="100000">
                                          <p:val>
                                            <p:fltVal val="0"/>
                                          </p:val>
                                        </p:tav>
                                      </p:tavLst>
                                    </p:anim>
                                    <p:animEffect transition="in" filter="fade">
                                      <p:cBhvr>
                                        <p:cTn id="63" dur="1000"/>
                                        <p:tgtEl>
                                          <p:spTgt spid="24"/>
                                        </p:tgtEl>
                                      </p:cBhvr>
                                    </p:animEffect>
                                  </p:childTnLst>
                                </p:cTn>
                              </p:par>
                              <p:par>
                                <p:cTn id="64" presetID="2" presetClass="entr" presetSubtype="2" fill="hold" grpId="0" nodeType="withEffect">
                                  <p:stCondLst>
                                    <p:cond delay="0"/>
                                  </p:stCondLst>
                                  <p:iterate type="lt">
                                    <p:tmPct val="10000"/>
                                  </p:iterate>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25228" y="6621323"/>
            <a:ext cx="775136" cy="148647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PPT模板下载：www.1ppt.com/moban/     行业PPT模板：www.1ppt.com/hangye/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节日PPT模板：www.1ppt.com/jieri/           PPT素材下载：www.1ppt.com/sucai/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PPT背景图片：www.1ppt.com/beijing/      PPT图表下载：www.1ppt.com/tubiao/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优秀PPT下载：www.1ppt.com/xiazai/        PPT教程： 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Word教程： www.1ppt.com/word/              Excel教程：www.1ppt.com/excel/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资料下载：www.1ppt.com/ziliao/                PPT课件下载：www.1ppt.com/kejian/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范文下载：www.1ppt.com/fanwen/             试卷下载：www.1ppt.com/shiti/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教案下载：www.1ppt.com/jiaoan/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字体下载：www.1ppt.com/ziti/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l-GR" sz="1200" b="0" i="0" u="none" strike="noStrike" cap="none" normalizeH="0" baseline="0" noProof="0">
                <a:ln>
                  <a:noFill/>
                </a:ln>
                <a:solidFill>
                  <a:prstClr val="white"/>
                </a:solidFill>
                <a:uLnTx/>
                <a:uFillTx/>
                <a:latin typeface="Times New Roman" panose="02020603050405020304" charset="0"/>
                <a:cs typeface="Times New Roman" panose="02020603050405020304" charset="0"/>
              </a:rPr>
              <a:t> </a:t>
            </a:r>
          </a:p>
        </p:txBody>
      </p:sp>
      <p:pic>
        <p:nvPicPr>
          <p:cNvPr id="1027" name="Picture 3"/>
          <p:cNvPicPr>
            <a:picLocks noChangeAspect="1" noChangeArrowheads="1"/>
          </p:cNvPicPr>
          <p:nvPr/>
        </p:nvPicPr>
        <p:blipFill rotWithShape="1">
          <a:blip r:embed="rId3" cstate="screen"/>
          <a:srcRect/>
          <a:stretch>
            <a:fill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文本框 3"/>
          <p:cNvSpPr txBox="1"/>
          <p:nvPr/>
        </p:nvSpPr>
        <p:spPr>
          <a:xfrm>
            <a:off x="1510781" y="4889928"/>
            <a:ext cx="6332909" cy="584775"/>
          </a:xfrm>
          <a:prstGeom prst="rect">
            <a:avLst/>
          </a:prstGeom>
          <a:noFill/>
          <a:effectLst/>
        </p:spPr>
        <p:txBody>
          <a:bodyPr wrap="square" rtlCol="0">
            <a:spAutoFit/>
          </a:bodyPr>
          <a:lstStyle/>
          <a:p>
            <a:r>
              <a:rPr lang="el-GR" sz="3200" b="1"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Times New Roman" panose="02020603050405020304" charset="0"/>
                <a:ea typeface="微软雅黑" panose="020B0503020204020204" pitchFamily="34" charset="-122"/>
                <a:cs typeface="Times New Roman" panose="02020603050405020304" charset="0"/>
              </a:rPr>
              <a:t>Ευχαριστούμε για την προσοχή σας</a:t>
            </a:r>
          </a:p>
        </p:txBody>
      </p:sp>
      <p:sp>
        <p:nvSpPr>
          <p:cNvPr id="9" name="流程图: 决策 8"/>
          <p:cNvSpPr/>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11" name="流程图: 决策 10"/>
          <p:cNvSpPr/>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14" name="流程图: 决策 13"/>
          <p:cNvSpPr/>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15" name="流程图: 决策 14"/>
          <p:cNvSpPr/>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17" name="流程图: 决策 16"/>
          <p:cNvSpPr/>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21" name="流程图: 决策 20"/>
          <p:cNvSpPr/>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
        <p:nvSpPr>
          <p:cNvPr id="20" name="文本框 45"/>
          <p:cNvSpPr txBox="1"/>
          <p:nvPr/>
        </p:nvSpPr>
        <p:spPr>
          <a:xfrm>
            <a:off x="1513556" y="5714839"/>
            <a:ext cx="4869682" cy="398780"/>
          </a:xfrm>
          <a:prstGeom prst="rect">
            <a:avLst/>
          </a:prstGeom>
          <a:noFill/>
        </p:spPr>
        <p:txBody>
          <a:bodyPr wrap="square" rtlCol="0">
            <a:spAutoFit/>
          </a:bodyPr>
          <a:lstStyle/>
          <a:p>
            <a:r>
              <a:rPr lang="el-GR" sz="1000">
                <a:solidFill>
                  <a:schemeClr val="bg1">
                    <a:lumMod val="50000"/>
                  </a:schemeClr>
                </a:solidFill>
                <a:latin typeface="Times New Roman" panose="02020603050405020304" charset="0"/>
                <a:ea typeface="方正细圆简体" pitchFamily="2" charset="-122"/>
                <a:cs typeface="Times New Roman" panose="02020603050405020304" charset="0"/>
              </a:rPr>
              <a:t>Η επιστήμη και η τεχνολογία είναι η πρώτη παραγωγική δύναμη, </a:t>
            </a:r>
          </a:p>
          <a:p>
            <a:r>
              <a:rPr lang="el-GR" sz="1000">
                <a:solidFill>
                  <a:schemeClr val="bg1">
                    <a:lumMod val="50000"/>
                  </a:schemeClr>
                </a:solidFill>
                <a:latin typeface="Times New Roman" panose="02020603050405020304" charset="0"/>
                <a:ea typeface="方正细圆简体" pitchFamily="2" charset="-122"/>
                <a:cs typeface="Times New Roman" panose="02020603050405020304" charset="0"/>
              </a:rPr>
              <a:t>οι άνθρωποι είναι ο πρώτος πόρος</a:t>
            </a:r>
          </a:p>
        </p:txBody>
      </p:sp>
      <p:sp>
        <p:nvSpPr>
          <p:cNvPr id="23" name="流程图: 决策 22"/>
          <p:cNvSpPr/>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strVal val="4/3*#ppt_w"/>
                                          </p:val>
                                        </p:tav>
                                        <p:tav tm="100000">
                                          <p:val>
                                            <p:strVal val="#ppt_w"/>
                                          </p:val>
                                        </p:tav>
                                      </p:tavLst>
                                    </p:anim>
                                    <p:anim calcmode="lin" valueType="num">
                                      <p:cBhvr>
                                        <p:cTn id="8" dur="300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7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7" presetClass="entr" presetSubtype="0"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9100"/>
                            </p:stCondLst>
                            <p:childTnLst>
                              <p:par>
                                <p:cTn id="50" presetID="27" presetClass="emph" presetSubtype="0" repeatCount="3000" fill="remove" grpId="1" nodeType="afterEffect">
                                  <p:stCondLst>
                                    <p:cond delay="0"/>
                                  </p:stCondLst>
                                  <p:childTnLst>
                                    <p:animClr clrSpc="rgb" dir="cw">
                                      <p:cBhvr override="childStyle">
                                        <p:cTn id="51" dur="250" autoRev="1" fill="remove"/>
                                        <p:tgtEl>
                                          <p:spTgt spid="9"/>
                                        </p:tgtEl>
                                        <p:attrNameLst>
                                          <p:attrName>style.color</p:attrName>
                                        </p:attrNameLst>
                                      </p:cBhvr>
                                      <p:to>
                                        <a:schemeClr val="bg1"/>
                                      </p:to>
                                    </p:animClr>
                                    <p:animClr clrSpc="rgb" dir="cw">
                                      <p:cBhvr>
                                        <p:cTn id="52" dur="250" autoRev="1" fill="remove"/>
                                        <p:tgtEl>
                                          <p:spTgt spid="9"/>
                                        </p:tgtEl>
                                        <p:attrNameLst>
                                          <p:attrName>fillcolor</p:attrName>
                                        </p:attrNameLst>
                                      </p:cBhvr>
                                      <p:to>
                                        <a:schemeClr val="bg1"/>
                                      </p:to>
                                    </p:animClr>
                                    <p:set>
                                      <p:cBhvr>
                                        <p:cTn id="53" dur="250" autoRev="1" fill="remove"/>
                                        <p:tgtEl>
                                          <p:spTgt spid="9"/>
                                        </p:tgtEl>
                                        <p:attrNameLst>
                                          <p:attrName>fill.type</p:attrName>
                                        </p:attrNameLst>
                                      </p:cBhvr>
                                      <p:to>
                                        <p:strVal val="solid"/>
                                      </p:to>
                                    </p:set>
                                    <p:set>
                                      <p:cBhvr>
                                        <p:cTn id="54" dur="250" autoRev="1" fill="remove"/>
                                        <p:tgtEl>
                                          <p:spTgt spid="9"/>
                                        </p:tgtEl>
                                        <p:attrNameLst>
                                          <p:attrName>fill.on</p:attrName>
                                        </p:attrNameLst>
                                      </p:cBhvr>
                                      <p:to>
                                        <p:strVal val="true"/>
                                      </p:to>
                                    </p:set>
                                  </p:childTnLst>
                                </p:cTn>
                              </p:par>
                              <p:par>
                                <p:cTn id="55" presetID="27" presetClass="emph" presetSubtype="0" repeatCount="3000" fill="remove" grpId="1" nodeType="withEffect">
                                  <p:stCondLst>
                                    <p:cond delay="250"/>
                                  </p:stCondLst>
                                  <p:childTnLst>
                                    <p:animClr clrSpc="rgb" dir="cw">
                                      <p:cBhvr override="childStyle">
                                        <p:cTn id="56" dur="375" autoRev="1" fill="remove"/>
                                        <p:tgtEl>
                                          <p:spTgt spid="14"/>
                                        </p:tgtEl>
                                        <p:attrNameLst>
                                          <p:attrName>style.color</p:attrName>
                                        </p:attrNameLst>
                                      </p:cBhvr>
                                      <p:to>
                                        <a:schemeClr val="bg1"/>
                                      </p:to>
                                    </p:animClr>
                                    <p:animClr clrSpc="rgb" dir="cw">
                                      <p:cBhvr>
                                        <p:cTn id="57" dur="375" autoRev="1" fill="remove"/>
                                        <p:tgtEl>
                                          <p:spTgt spid="14"/>
                                        </p:tgtEl>
                                        <p:attrNameLst>
                                          <p:attrName>fillcolor</p:attrName>
                                        </p:attrNameLst>
                                      </p:cBhvr>
                                      <p:to>
                                        <a:schemeClr val="bg1"/>
                                      </p:to>
                                    </p:animClr>
                                    <p:set>
                                      <p:cBhvr>
                                        <p:cTn id="58" dur="375" autoRev="1" fill="remove"/>
                                        <p:tgtEl>
                                          <p:spTgt spid="14"/>
                                        </p:tgtEl>
                                        <p:attrNameLst>
                                          <p:attrName>fill.type</p:attrName>
                                        </p:attrNameLst>
                                      </p:cBhvr>
                                      <p:to>
                                        <p:strVal val="solid"/>
                                      </p:to>
                                    </p:set>
                                    <p:set>
                                      <p:cBhvr>
                                        <p:cTn id="59" dur="375" autoRev="1" fill="remove"/>
                                        <p:tgtEl>
                                          <p:spTgt spid="14"/>
                                        </p:tgtEl>
                                        <p:attrNameLst>
                                          <p:attrName>fill.on</p:attrName>
                                        </p:attrNameLst>
                                      </p:cBhvr>
                                      <p:to>
                                        <p:strVal val="true"/>
                                      </p:to>
                                    </p:set>
                                  </p:childTnLst>
                                </p:cTn>
                              </p:par>
                              <p:par>
                                <p:cTn id="60" presetID="26" presetClass="emph" presetSubtype="0" repeatCount="3000" fill="hold" grpId="1" nodeType="with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27" presetClass="emph" presetSubtype="0" repeatCount="3000" fill="remove" grpId="1" nodeType="withEffect">
                                  <p:stCondLst>
                                    <p:cond delay="250"/>
                                  </p:stCondLst>
                                  <p:childTnLst>
                                    <p:animClr clrSpc="rgb" dir="cw">
                                      <p:cBhvr override="childStyle">
                                        <p:cTn id="64" dur="250" autoRev="1" fill="remove"/>
                                        <p:tgtEl>
                                          <p:spTgt spid="23"/>
                                        </p:tgtEl>
                                        <p:attrNameLst>
                                          <p:attrName>style.color</p:attrName>
                                        </p:attrNameLst>
                                      </p:cBhvr>
                                      <p:to>
                                        <a:schemeClr val="bg1"/>
                                      </p:to>
                                    </p:animClr>
                                    <p:animClr clrSpc="rgb" dir="cw">
                                      <p:cBhvr>
                                        <p:cTn id="65" dur="250" autoRev="1" fill="remove"/>
                                        <p:tgtEl>
                                          <p:spTgt spid="23"/>
                                        </p:tgtEl>
                                        <p:attrNameLst>
                                          <p:attrName>fillcolor</p:attrName>
                                        </p:attrNameLst>
                                      </p:cBhvr>
                                      <p:to>
                                        <a:schemeClr val="bg1"/>
                                      </p:to>
                                    </p:animClr>
                                    <p:set>
                                      <p:cBhvr>
                                        <p:cTn id="66" dur="250" autoRev="1" fill="remove"/>
                                        <p:tgtEl>
                                          <p:spTgt spid="23"/>
                                        </p:tgtEl>
                                        <p:attrNameLst>
                                          <p:attrName>fill.type</p:attrName>
                                        </p:attrNameLst>
                                      </p:cBhvr>
                                      <p:to>
                                        <p:strVal val="solid"/>
                                      </p:to>
                                    </p:set>
                                    <p:set>
                                      <p:cBhvr>
                                        <p:cTn id="67" dur="250" autoRev="1" fill="remove"/>
                                        <p:tgtEl>
                                          <p:spTgt spid="23"/>
                                        </p:tgtEl>
                                        <p:attrNameLst>
                                          <p:attrName>fill.on</p:attrName>
                                        </p:attrNameLst>
                                      </p:cBhvr>
                                      <p:to>
                                        <p:strVal val="true"/>
                                      </p:to>
                                    </p:set>
                                  </p:childTnLst>
                                </p:cTn>
                              </p:par>
                              <p:par>
                                <p:cTn id="68" presetID="27" presetClass="emph" presetSubtype="0" repeatCount="3000" fill="remove" grpId="1" nodeType="withEffect">
                                  <p:stCondLst>
                                    <p:cond delay="250"/>
                                  </p:stCondLst>
                                  <p:childTnLst>
                                    <p:animClr clrSpc="rgb" dir="cw">
                                      <p:cBhvr override="childStyle">
                                        <p:cTn id="69" dur="250" autoRev="1" fill="remove"/>
                                        <p:tgtEl>
                                          <p:spTgt spid="17"/>
                                        </p:tgtEl>
                                        <p:attrNameLst>
                                          <p:attrName>style.color</p:attrName>
                                        </p:attrNameLst>
                                      </p:cBhvr>
                                      <p:to>
                                        <a:schemeClr val="bg1"/>
                                      </p:to>
                                    </p:animClr>
                                    <p:animClr clrSpc="rgb" dir="cw">
                                      <p:cBhvr>
                                        <p:cTn id="70" dur="250" autoRev="1" fill="remove"/>
                                        <p:tgtEl>
                                          <p:spTgt spid="17"/>
                                        </p:tgtEl>
                                        <p:attrNameLst>
                                          <p:attrName>fillcolor</p:attrName>
                                        </p:attrNameLst>
                                      </p:cBhvr>
                                      <p:to>
                                        <a:schemeClr val="bg1"/>
                                      </p:to>
                                    </p:animClr>
                                    <p:set>
                                      <p:cBhvr>
                                        <p:cTn id="71" dur="250" autoRev="1" fill="remove"/>
                                        <p:tgtEl>
                                          <p:spTgt spid="17"/>
                                        </p:tgtEl>
                                        <p:attrNameLst>
                                          <p:attrName>fill.type</p:attrName>
                                        </p:attrNameLst>
                                      </p:cBhvr>
                                      <p:to>
                                        <p:strVal val="solid"/>
                                      </p:to>
                                    </p:set>
                                    <p:set>
                                      <p:cBhvr>
                                        <p:cTn id="72" dur="250" autoRev="1" fill="remove"/>
                                        <p:tgtEl>
                                          <p:spTgt spid="17"/>
                                        </p:tgtEl>
                                        <p:attrNameLst>
                                          <p:attrName>fill.on</p:attrName>
                                        </p:attrNameLst>
                                      </p:cBhvr>
                                      <p:to>
                                        <p:strVal val="true"/>
                                      </p:to>
                                    </p:set>
                                  </p:childTnLst>
                                </p:cTn>
                              </p:par>
                              <p:par>
                                <p:cTn id="73" presetID="26" presetClass="emph" presetSubtype="0" repeatCount="3000" fill="hold" grpId="1"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21" grpId="0" animBg="1"/>
      <p:bldP spid="20" grpId="0"/>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sp>
        <p:nvSpPr>
          <p:cNvPr id="23" name="矩形 22"/>
          <p:cNvSpPr/>
          <p:nvPr/>
        </p:nvSpPr>
        <p:spPr>
          <a:xfrm>
            <a:off x="6959302" y="3563724"/>
            <a:ext cx="2026920" cy="337185"/>
          </a:xfrm>
          <a:prstGeom prst="rect">
            <a:avLst/>
          </a:prstGeom>
        </p:spPr>
        <p:txBody>
          <a:bodyPr wrap="none">
            <a:spAutoFit/>
          </a:bodyPr>
          <a:lstStyle/>
          <a:p>
            <a:r>
              <a:rPr lang="el-GR" sz="1600">
                <a:solidFill>
                  <a:schemeClr val="accent5">
                    <a:lumMod val="50000"/>
                  </a:schemeClr>
                </a:solidFill>
                <a:latin typeface="Times New Roman" panose="02020603050405020304" charset="0"/>
                <a:cs typeface="Times New Roman" panose="02020603050405020304" charset="0"/>
              </a:rPr>
              <a:t>Company introduction</a:t>
            </a:r>
          </a:p>
        </p:txBody>
      </p:sp>
      <p:grpSp>
        <p:nvGrpSpPr>
          <p:cNvPr id="34" name="组合 33"/>
          <p:cNvGrpSpPr/>
          <p:nvPr/>
        </p:nvGrpSpPr>
        <p:grpSpPr>
          <a:xfrm>
            <a:off x="9306922" y="3709240"/>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sp>
          <p:nvSpPr>
            <p:cNvPr id="17" name="文本框 3"/>
            <p:cNvSpPr txBox="1"/>
            <p:nvPr/>
          </p:nvSpPr>
          <p:spPr>
            <a:xfrm>
              <a:off x="2691779" y="3717032"/>
              <a:ext cx="1296145" cy="706755"/>
            </a:xfrm>
            <a:prstGeom prst="rect">
              <a:avLst/>
            </a:prstGeom>
            <a:noFill/>
            <a:effectLst/>
          </p:spPr>
          <p:txBody>
            <a:bodyPr wrap="square" rtlCol="0">
              <a:spAutoFit/>
            </a:bodyPr>
            <a:lstStyle/>
            <a:p>
              <a:pPr algn="ctr"/>
              <a:r>
                <a:rPr lang="el-GR" sz="4000" b="1">
                  <a:solidFill>
                    <a:schemeClr val="bg1"/>
                  </a:solidFill>
                  <a:latin typeface="Times New Roman" panose="02020603050405020304" charset="0"/>
                  <a:ea typeface="锐字荣光黑简1.0" pitchFamily="2" charset="-122"/>
                  <a:cs typeface="Times New Roman" panose="02020603050405020304" charset="0"/>
                </a:rPr>
                <a:t>01</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sp>
          <p:nvSpPr>
            <p:cNvPr id="28" name="文本框 3"/>
            <p:cNvSpPr txBox="1"/>
            <p:nvPr/>
          </p:nvSpPr>
          <p:spPr>
            <a:xfrm>
              <a:off x="2278782" y="4387416"/>
              <a:ext cx="2021717" cy="275590"/>
            </a:xfrm>
            <a:prstGeom prst="rect">
              <a:avLst/>
            </a:prstGeom>
            <a:noFill/>
            <a:effectLst/>
          </p:spPr>
          <p:txBody>
            <a:bodyPr wrap="square" rtlCol="0">
              <a:spAutoFit/>
            </a:bodyPr>
            <a:lstStyle/>
            <a:p>
              <a:pPr algn="ctr"/>
              <a:r>
                <a:rPr lang="el-GR" sz="1200" b="1">
                  <a:solidFill>
                    <a:schemeClr val="bg1"/>
                  </a:solidFill>
                  <a:latin typeface="Times New Roman" panose="02020603050405020304" charset="0"/>
                  <a:ea typeface="微软雅黑" panose="020B0503020204020204" pitchFamily="34" charset="-122"/>
                  <a:cs typeface="Times New Roman" panose="02020603050405020304" charset="0"/>
                </a:rPr>
                <a:t>——CONTENTS——</a:t>
              </a:r>
            </a:p>
          </p:txBody>
        </p:sp>
      </p:grpSp>
      <p:sp>
        <p:nvSpPr>
          <p:cNvPr id="35" name="文本框 3"/>
          <p:cNvSpPr txBox="1"/>
          <p:nvPr/>
        </p:nvSpPr>
        <p:spPr>
          <a:xfrm>
            <a:off x="6311265" y="2924810"/>
            <a:ext cx="4657090" cy="460375"/>
          </a:xfrm>
          <a:prstGeom prst="rect">
            <a:avLst/>
          </a:prstGeom>
          <a:noFill/>
          <a:effectLst/>
        </p:spPr>
        <p:txBody>
          <a:bodyPr wrap="square" rtlCol="0">
            <a:spAutoFit/>
          </a:bodyPr>
          <a:lstStyle/>
          <a:p>
            <a:pPr algn="ctr"/>
            <a:r>
              <a:rPr lang="el-GR" sz="2400" b="1">
                <a:solidFill>
                  <a:srgbClr val="0070C0"/>
                </a:solidFill>
                <a:latin typeface="Times New Roman" panose="02020603050405020304" charset="0"/>
                <a:ea typeface="微软雅黑" panose="020B0503020204020204" pitchFamily="34" charset="-122"/>
                <a:cs typeface="Times New Roman" panose="02020603050405020304" charset="0"/>
              </a:rPr>
              <a:t>Παρουσίαση εταιρείας</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8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3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延期 2"/>
          <p:cNvSpPr/>
          <p:nvPr/>
        </p:nvSpPr>
        <p:spPr>
          <a:xfrm>
            <a:off x="5624367" y="1914120"/>
            <a:ext cx="2703087" cy="3456384"/>
          </a:xfrm>
          <a:prstGeom prst="flowChartDelay">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charset="0"/>
              <a:cs typeface="Times New Roman" panose="02020603050405020304" charset="0"/>
            </a:endParaRPr>
          </a:p>
        </p:txBody>
      </p:sp>
      <p:pic>
        <p:nvPicPr>
          <p:cNvPr id="2" name="图片 1"/>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a:stretch>
            <a:fillRect/>
          </a:stretch>
        </p:blipFill>
        <p:spPr>
          <a:xfrm rot="5400000">
            <a:off x="3175211" y="3224771"/>
            <a:ext cx="5709727" cy="835083"/>
          </a:xfrm>
          <a:prstGeom prst="rect">
            <a:avLst/>
          </a:prstGeom>
        </p:spPr>
      </p:pic>
      <p:sp>
        <p:nvSpPr>
          <p:cNvPr id="4" name="流程图: 延期 3"/>
          <p:cNvSpPr/>
          <p:nvPr/>
        </p:nvSpPr>
        <p:spPr>
          <a:xfrm>
            <a:off x="8512316" y="1914120"/>
            <a:ext cx="2703087" cy="3456384"/>
          </a:xfrm>
          <a:prstGeom prst="flowChartDelay">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charset="0"/>
              <a:cs typeface="Times New Roman" panose="02020603050405020304" charset="0"/>
            </a:endParaRPr>
          </a:p>
        </p:txBody>
      </p:sp>
      <p:pic>
        <p:nvPicPr>
          <p:cNvPr id="5" name="图片 4"/>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Lst>
          </a:blip>
          <a:srcRect/>
          <a:stretch>
            <a:fillRect/>
          </a:stretch>
        </p:blipFill>
        <p:spPr>
          <a:xfrm rot="5400000">
            <a:off x="6063160" y="3224771"/>
            <a:ext cx="5709727" cy="835083"/>
          </a:xfrm>
          <a:prstGeom prst="rect">
            <a:avLst/>
          </a:prstGeom>
        </p:spPr>
      </p:pic>
      <p:sp>
        <p:nvSpPr>
          <p:cNvPr id="6" name="矩形 5"/>
          <p:cNvSpPr/>
          <p:nvPr/>
        </p:nvSpPr>
        <p:spPr>
          <a:xfrm>
            <a:off x="1054646" y="3275492"/>
            <a:ext cx="4248472" cy="2861310"/>
          </a:xfrm>
          <a:prstGeom prst="rect">
            <a:avLst/>
          </a:prstGeom>
        </p:spPr>
        <p:txBody>
          <a:bodyPr wrap="square">
            <a:spAutoFit/>
          </a:bodyPr>
          <a:lstStyle/>
          <a:p>
            <a:pPr indent="457200">
              <a:lnSpc>
                <a:spcPct val="150000"/>
              </a:lnSpc>
            </a:pPr>
            <a:r>
              <a:rPr lang="el-GR" sz="1000" b="1">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rPr>
              <a:t>Η εταιρεία έχει δεσμευτεί για φωτοθερμική έρευνα για περισσότερα από 16 χρόνια, έρευνα φωτοβολταϊκών συστημάτων για περισσότερα από 6 χρόνια και συστηματική έρευνα για περισσότερα από 4 χρόνια, αποκτώντας μια σειρά από εγχώρια διπλώματα ευρεσιτεχνίας εφευρέσεων όπως Φωτοβολταϊκό σύστημα θερμικής ενσωμάτωσης κ.α., και η ηλιακή ενέργεια της εταιρεία Jiaxing Zhenyu επικεντρώνεται στην παραγωγή μεγάλης κλίμακας καθώς και στο σχεδιασμό και εγκατάσταση ολόκληρου του φωτοβολταϊκού ηλιακού θερμικού συστήματος, με σκοπό να συμβάλλουμε στην ουδετερότητα άνθρακα και κορυφή εκπομπών της χώρας μας.</a:t>
            </a:r>
          </a:p>
        </p:txBody>
      </p:sp>
      <p:grpSp>
        <p:nvGrpSpPr>
          <p:cNvPr id="7" name="组合 6"/>
          <p:cNvGrpSpPr/>
          <p:nvPr/>
        </p:nvGrpSpPr>
        <p:grpSpPr>
          <a:xfrm>
            <a:off x="1123206" y="2626018"/>
            <a:ext cx="3096344" cy="389320"/>
            <a:chOff x="8873322" y="1821077"/>
            <a:chExt cx="2290515" cy="389320"/>
          </a:xfrm>
        </p:grpSpPr>
        <p:sp>
          <p:nvSpPr>
            <p:cNvPr id="8" name="矩形 7"/>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accent5">
                    <a:lumMod val="50000"/>
                  </a:schemeClr>
                </a:solidFill>
                <a:latin typeface="Times New Roman" panose="02020603050405020304" charset="0"/>
                <a:cs typeface="Times New Roman" panose="02020603050405020304" charset="0"/>
              </a:endParaRPr>
            </a:p>
          </p:txBody>
        </p:sp>
        <p:sp>
          <p:nvSpPr>
            <p:cNvPr id="9" name="文本框 53"/>
            <p:cNvSpPr txBox="1"/>
            <p:nvPr/>
          </p:nvSpPr>
          <p:spPr>
            <a:xfrm>
              <a:off x="8975526" y="1824220"/>
              <a:ext cx="2022040" cy="245110"/>
            </a:xfrm>
            <a:prstGeom prst="rect">
              <a:avLst/>
            </a:prstGeom>
            <a:noFill/>
          </p:spPr>
          <p:txBody>
            <a:bodyPr wrap="square" rtlCol="0">
              <a:spAutoFit/>
            </a:bodyPr>
            <a:lstStyle/>
            <a:p>
              <a:pPr algn="ctr"/>
              <a:r>
                <a:rPr lang="el-GR" sz="1000" b="1">
                  <a:solidFill>
                    <a:schemeClr val="bg1"/>
                  </a:solidFill>
                  <a:latin typeface="Times New Roman" panose="02020603050405020304" charset="0"/>
                  <a:ea typeface="微软雅黑" panose="020B0503020204020204" pitchFamily="34" charset="-122"/>
                  <a:cs typeface="Times New Roman" panose="02020603050405020304" charset="0"/>
                </a:rPr>
                <a:t>Jiaxing Zhenyu Νέα Ενέργεια Co, Ltd</a:t>
              </a:r>
            </a:p>
          </p:txBody>
        </p:sp>
      </p:grpSp>
      <p:sp>
        <p:nvSpPr>
          <p:cNvPr id="10" name="TextBox 9"/>
          <p:cNvSpPr txBox="1"/>
          <p:nvPr/>
        </p:nvSpPr>
        <p:spPr>
          <a:xfrm>
            <a:off x="1123315" y="169545"/>
            <a:ext cx="2984500" cy="337185"/>
          </a:xfrm>
          <a:prstGeom prst="rect">
            <a:avLst/>
          </a:prstGeom>
          <a:noFill/>
        </p:spPr>
        <p:txBody>
          <a:bodyPr wrap="square" rtlCol="0">
            <a:spAutoFit/>
          </a:bodyPr>
          <a:lstStyle/>
          <a:p>
            <a:r>
              <a:rPr lang="el-GR" sz="16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Παρουσίαση εταιρείας</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3" name="矩形 22"/>
          <p:cNvSpPr/>
          <p:nvPr/>
        </p:nvSpPr>
        <p:spPr>
          <a:xfrm>
            <a:off x="6959302" y="3563724"/>
            <a:ext cx="3452868" cy="369332"/>
          </a:xfrm>
          <a:prstGeom prst="rect">
            <a:avLst/>
          </a:prstGeom>
        </p:spPr>
        <p:txBody>
          <a:bodyPr wrap="none">
            <a:spAutoFit/>
          </a:bodyPr>
          <a:lstStyle/>
          <a:p>
            <a:r>
              <a:rPr lang="el-GR">
                <a:solidFill>
                  <a:schemeClr val="accent5">
                    <a:lumMod val="50000"/>
                  </a:schemeClr>
                </a:solidFill>
                <a:latin typeface="Times New Roman" panose="02020603050405020304" charset="0"/>
                <a:cs typeface="Times New Roman" panose="02020603050405020304" charset="0"/>
              </a:rPr>
              <a:t>Φωτοβολταϊκό/θερμικό ηλιακό σύστημα</a:t>
            </a:r>
          </a:p>
        </p:txBody>
      </p:sp>
      <p:grpSp>
        <p:nvGrpSpPr>
          <p:cNvPr id="34" name="组合 33"/>
          <p:cNvGrpSpPr/>
          <p:nvPr/>
        </p:nvGrpSpPr>
        <p:grpSpPr>
          <a:xfrm>
            <a:off x="9446250" y="3938965"/>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l-GR" sz="4400" b="1">
                  <a:solidFill>
                    <a:schemeClr val="bg1"/>
                  </a:solidFill>
                  <a:latin typeface="Times New Roman" panose="02020603050405020304" charset="0"/>
                  <a:ea typeface="锐字荣光黑简1.0" pitchFamily="2" charset="-122"/>
                  <a:cs typeface="Times New Roman" panose="02020603050405020304" charset="0"/>
                </a:rPr>
                <a:t>02</a:t>
              </a: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charset="0"/>
                <a:cs typeface="Times New Roman" panose="02020603050405020304" charset="0"/>
              </a:endParaRPr>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l-GR" sz="1400" b="1">
                  <a:solidFill>
                    <a:schemeClr val="bg1"/>
                  </a:solidFill>
                  <a:latin typeface="Times New Roman" panose="02020603050405020304" charset="0"/>
                  <a:ea typeface="微软雅黑" panose="020B0503020204020204" pitchFamily="34" charset="-122"/>
                  <a:cs typeface="Times New Roman" panose="02020603050405020304" charset="0"/>
                </a:rPr>
                <a:t>——CONTENTS——</a:t>
              </a:r>
            </a:p>
          </p:txBody>
        </p:sp>
      </p:grpSp>
      <p:sp>
        <p:nvSpPr>
          <p:cNvPr id="35" name="文本框 3"/>
          <p:cNvSpPr txBox="1"/>
          <p:nvPr/>
        </p:nvSpPr>
        <p:spPr>
          <a:xfrm>
            <a:off x="6672442" y="2394046"/>
            <a:ext cx="4186594" cy="768350"/>
          </a:xfrm>
          <a:prstGeom prst="rect">
            <a:avLst/>
          </a:prstGeom>
          <a:noFill/>
          <a:effectLst/>
        </p:spPr>
        <p:txBody>
          <a:bodyPr wrap="square" rtlCol="0">
            <a:spAutoFit/>
          </a:bodyPr>
          <a:lstStyle/>
          <a:p>
            <a:pPr algn="ctr"/>
            <a:r>
              <a:rPr lang="el-GR" sz="4400" b="1">
                <a:solidFill>
                  <a:srgbClr val="0070C0"/>
                </a:solidFill>
                <a:latin typeface="Times New Roman" panose="02020603050405020304" charset="0"/>
                <a:ea typeface="微软雅黑" panose="020B0503020204020204" pitchFamily="34" charset="-122"/>
                <a:cs typeface="Times New Roman" panose="02020603050405020304" charset="0"/>
              </a:rPr>
              <a:t>Τεχνολογία PVT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360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41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bldLvl="0" animBg="1"/>
      <p:bldP spid="35"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654" y="169476"/>
            <a:ext cx="2520280" cy="460375"/>
          </a:xfrm>
          <a:prstGeom prst="rect">
            <a:avLst/>
          </a:prstGeom>
          <a:noFill/>
        </p:spPr>
        <p:txBody>
          <a:bodyPr wrap="square" rtlCol="0">
            <a:spAutoFit/>
          </a:bodyPr>
          <a:lstStyle/>
          <a:p>
            <a:r>
              <a:rPr lang="el-GR" sz="24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Τεχνολογία PVT</a:t>
            </a:r>
          </a:p>
        </p:txBody>
      </p:sp>
      <p:sp>
        <p:nvSpPr>
          <p:cNvPr id="3" name="矩形 2"/>
          <p:cNvSpPr/>
          <p:nvPr/>
        </p:nvSpPr>
        <p:spPr>
          <a:xfrm>
            <a:off x="6298227" y="3662769"/>
            <a:ext cx="3037338" cy="2106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Times New Roman" panose="02020603050405020304" charset="0"/>
              <a:cs typeface="Times New Roman" panose="02020603050405020304" charset="0"/>
            </a:endParaRPr>
          </a:p>
        </p:txBody>
      </p:sp>
      <p:sp>
        <p:nvSpPr>
          <p:cNvPr id="4" name="矩形 3"/>
          <p:cNvSpPr/>
          <p:nvPr/>
        </p:nvSpPr>
        <p:spPr>
          <a:xfrm>
            <a:off x="2638821" y="1472019"/>
            <a:ext cx="3103780" cy="210661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grpSp>
        <p:nvGrpSpPr>
          <p:cNvPr id="5" name="组合 5"/>
          <p:cNvGrpSpPr/>
          <p:nvPr/>
        </p:nvGrpSpPr>
        <p:grpSpPr bwMode="auto">
          <a:xfrm>
            <a:off x="5471139" y="1510119"/>
            <a:ext cx="4872539" cy="2106613"/>
            <a:chOff x="5831780" y="1788244"/>
            <a:chExt cx="3895118" cy="1684286"/>
          </a:xfrm>
          <a:solidFill>
            <a:srgbClr val="09C989"/>
          </a:solidFill>
        </p:grpSpPr>
        <p:sp>
          <p:nvSpPr>
            <p:cNvPr id="6" name="Rectangle 1"/>
            <p:cNvSpPr/>
            <p:nvPr/>
          </p:nvSpPr>
          <p:spPr bwMode="auto">
            <a:xfrm>
              <a:off x="6075438" y="1788244"/>
              <a:ext cx="3651460" cy="168428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a:latin typeface="Times New Roman" panose="02020603050405020304" charset="0"/>
                <a:cs typeface="Times New Roman" panose="02020603050405020304" charset="0"/>
              </a:endParaRPr>
            </a:p>
          </p:txBody>
        </p:sp>
        <p:sp>
          <p:nvSpPr>
            <p:cNvPr id="7" name="等腰三角形 6"/>
            <p:cNvSpPr/>
            <p:nvPr/>
          </p:nvSpPr>
          <p:spPr>
            <a:xfrm rot="16200000">
              <a:off x="5812088" y="3002295"/>
              <a:ext cx="286849" cy="247465"/>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grpSp>
      <p:grpSp>
        <p:nvGrpSpPr>
          <p:cNvPr id="8" name="组合 25"/>
          <p:cNvGrpSpPr/>
          <p:nvPr/>
        </p:nvGrpSpPr>
        <p:grpSpPr bwMode="auto">
          <a:xfrm>
            <a:off x="1702716" y="3624669"/>
            <a:ext cx="4886024" cy="2182813"/>
            <a:chOff x="5907365" y="1787673"/>
            <a:chExt cx="3905900" cy="1745210"/>
          </a:xfrm>
          <a:solidFill>
            <a:srgbClr val="05B32E"/>
          </a:solidFill>
        </p:grpSpPr>
        <p:sp>
          <p:nvSpPr>
            <p:cNvPr id="9" name="Rectangle 1"/>
            <p:cNvSpPr/>
            <p:nvPr/>
          </p:nvSpPr>
          <p:spPr bwMode="auto">
            <a:xfrm flipH="1">
              <a:off x="5907365" y="1787673"/>
              <a:ext cx="3663510" cy="174521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a:latin typeface="Times New Roman" panose="02020603050405020304" charset="0"/>
                <a:cs typeface="Times New Roman" panose="02020603050405020304" charset="0"/>
              </a:endParaRPr>
            </a:p>
          </p:txBody>
        </p:sp>
        <p:sp>
          <p:nvSpPr>
            <p:cNvPr id="10" name="等腰三角形 9"/>
            <p:cNvSpPr/>
            <p:nvPr/>
          </p:nvSpPr>
          <p:spPr>
            <a:xfrm rot="5400000" flipH="1">
              <a:off x="9545474" y="3002357"/>
              <a:ext cx="288118" cy="247465"/>
            </a:xfrm>
            <a:prstGeom prst="triangl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charset="0"/>
                <a:cs typeface="Times New Roman" panose="02020603050405020304" charset="0"/>
              </a:endParaRPr>
            </a:p>
          </p:txBody>
        </p:sp>
      </p:grpSp>
      <p:sp>
        <p:nvSpPr>
          <p:cNvPr id="11" name="TextBox 10"/>
          <p:cNvSpPr txBox="1">
            <a:spLocks noChangeArrowheads="1"/>
          </p:cNvSpPr>
          <p:nvPr/>
        </p:nvSpPr>
        <p:spPr bwMode="auto">
          <a:xfrm>
            <a:off x="6000595" y="1700808"/>
            <a:ext cx="4271075" cy="1713230"/>
          </a:xfrm>
          <a:prstGeom prst="rect">
            <a:avLst/>
          </a:prstGeom>
          <a:noFill/>
          <a:ln w="9525">
            <a:noFill/>
            <a:miter lim="800000"/>
          </a:ln>
        </p:spPr>
        <p:txBody>
          <a:bodyPr wrap="square">
            <a:spAutoFit/>
          </a:bodyPr>
          <a:lstStyle/>
          <a:p>
            <a:pPr>
              <a:lnSpc>
                <a:spcPct val="120000"/>
              </a:lnSpc>
            </a:pPr>
            <a:r>
              <a:rPr lang="el-GR" sz="800">
                <a:solidFill>
                  <a:schemeClr val="bg1"/>
                </a:solidFill>
                <a:latin typeface="Times New Roman" panose="02020603050405020304" charset="0"/>
                <a:ea typeface="微软雅黑" panose="020B0503020204020204" pitchFamily="34" charset="-122"/>
                <a:cs typeface="Times New Roman" panose="02020603050405020304" charset="0"/>
              </a:rPr>
              <a:t> Η τεχνολογία PVT είναι μια τεχνολογία φωτοβολταϊκής και ηλιακής θερμικής ενσωματωμένης συνδυασμένης θερμότητας και ισχύος. Τα παραδοσιακά φωτοβολταϊκά πάνελ, από το 100% της ηλιακής ακτινοβολίας που λαμβάνουν , μετατρέπουν μόνο περίπου το 17-23% της ενέργειας σε ηλεκτρική ενέργεια, και ανακλάται το 5%,καθώς το υπόλοιπο 65-70% της ηλιακής ενέργειας απορροφάται  από τα παραδοσιακά φωτοβολταϊκά πάνελ με τη μορφή απορριπτόμενης θερμότητας και τελικά εκπέμπεται στον αέρα. Ωστόσο, η τεχνολογία PVT μας, απορροφά αυτή την απορριπτόμενη θερμότητα από τα φωτοβολταϊκά πάνελ, αποθηκεύεται στη δεξαμενή νερού με την αντλία κυκλοφορίας, καθώς και με την τεχνολογία αντλίας θερμότητας, αντλίας θερμότητας πηγής νερού και άλλων, για τη περαιτέρω σταθερή θερμοκρασία, με σκοπό την κάλυψη των αναγκών ζεστού νερού, θέρμανσης. Η τεχνολογία PVT επιτυγχάνει υψηλότερη συνολική απόδοση και καλύτερη χρήση του ηλιακού φάσματος</a:t>
            </a:r>
          </a:p>
        </p:txBody>
      </p:sp>
      <p:sp>
        <p:nvSpPr>
          <p:cNvPr id="13" name="TextBox 12"/>
          <p:cNvSpPr txBox="1">
            <a:spLocks noChangeArrowheads="1"/>
          </p:cNvSpPr>
          <p:nvPr/>
        </p:nvSpPr>
        <p:spPr bwMode="auto">
          <a:xfrm>
            <a:off x="2248494" y="4054881"/>
            <a:ext cx="3484907" cy="1196975"/>
          </a:xfrm>
          <a:prstGeom prst="rect">
            <a:avLst/>
          </a:prstGeom>
          <a:noFill/>
          <a:ln w="9525">
            <a:noFill/>
            <a:miter lim="800000"/>
          </a:ln>
        </p:spPr>
        <p:txBody>
          <a:bodyPr wrap="square">
            <a:spAutoFit/>
          </a:bodyPr>
          <a:lstStyle/>
          <a:p>
            <a:pPr>
              <a:lnSpc>
                <a:spcPct val="120000"/>
              </a:lnSpc>
            </a:pPr>
            <a:r>
              <a:rPr lang="el-GR" sz="1200">
                <a:solidFill>
                  <a:schemeClr val="bg1"/>
                </a:solidFill>
                <a:latin typeface="Times New Roman" panose="02020603050405020304" charset="0"/>
                <a:ea typeface="微软雅黑" panose="020B0503020204020204" pitchFamily="34" charset="-122"/>
                <a:cs typeface="Times New Roman" panose="02020603050405020304" charset="0"/>
              </a:rPr>
              <a:t> Ενώ απορροφούν την απορριπτόμενη θερμότητα των φωτοβολταϊκών πάνελ, τα πάνελ PVT παίζουν επίσης ρόλο στην ψύξη, βελτιώνοντας έτσι την παραγωγή ενέργειας, 11% καθ' όλη τη διάρκεια του έτους και στο 21% το καλοκαίρι.</a:t>
            </a:r>
          </a:p>
        </p:txBody>
      </p:sp>
      <p:cxnSp>
        <p:nvCxnSpPr>
          <p:cNvPr id="15" name="直接连接符 14"/>
          <p:cNvCxnSpPr/>
          <p:nvPr/>
        </p:nvCxnSpPr>
        <p:spPr>
          <a:xfrm>
            <a:off x="6095206" y="3413647"/>
            <a:ext cx="40106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353508" y="5283832"/>
            <a:ext cx="32724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ID="4"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2500"/>
                            </p:stCondLst>
                            <p:childTnLst>
                              <p:par>
                                <p:cTn id="27" presetID="4"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750"/>
                                        <p:tgtEl>
                                          <p:spTgt spid="3"/>
                                        </p:tgtEl>
                                      </p:cBhvr>
                                    </p:animEffect>
                                  </p:childTnLst>
                                </p:cTn>
                              </p:par>
                            </p:childTnLst>
                          </p:cTn>
                        </p:par>
                        <p:par>
                          <p:cTn id="30" fill="hold">
                            <p:stCondLst>
                              <p:cond delay="3500"/>
                            </p:stCondLst>
                            <p:childTnLst>
                              <p:par>
                                <p:cTn id="31" presetID="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4000"/>
                            </p:stCondLst>
                            <p:childTnLst>
                              <p:par>
                                <p:cTn id="36" presetID="16" presetClass="entr" presetSubtype="37"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outVertical)">
                                      <p:cBhvr>
                                        <p:cTn id="38" dur="500"/>
                                        <p:tgtEl>
                                          <p:spTgt spid="16"/>
                                        </p:tgtEl>
                                      </p:cBhvr>
                                    </p:animEffect>
                                  </p:childTnLst>
                                </p:cTn>
                              </p:par>
                            </p:childTnLst>
                          </p:cTn>
                        </p:par>
                        <p:par>
                          <p:cTn id="39" fill="hold">
                            <p:stCondLst>
                              <p:cond delay="45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550590" y="5485757"/>
            <a:ext cx="11089232" cy="1060450"/>
          </a:xfrm>
          <a:prstGeom prst="rect">
            <a:avLst/>
          </a:prstGeom>
        </p:spPr>
        <p:txBody>
          <a:bodyPr wrap="square">
            <a:spAutoFit/>
          </a:bodyPr>
          <a:lstStyle/>
          <a:p>
            <a:pPr indent="457200">
              <a:lnSpc>
                <a:spcPct val="150000"/>
              </a:lnSpc>
            </a:pPr>
            <a:r>
              <a:rPr lang="el-GR" sz="1400" b="1">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 Τα ηλιακά φωτοβολταϊκά πάνελ μπορούν να μετατραπούν πλήρως σε ηλεκτρική ενέργεια μόνο σε περίπτωση κατάλληλης θερμοκρασίας καθώς και τα πάνελ PVT μας μειώνουν τη θερμοκρασία της επιφάνειας των φωτοβολταϊκών πάνελ και βελτιώνουν την απόδοση της παραγωγής ενέργειας.</a:t>
            </a:r>
          </a:p>
        </p:txBody>
      </p:sp>
      <p:sp>
        <p:nvSpPr>
          <p:cNvPr id="46" name="TextBox 45"/>
          <p:cNvSpPr txBox="1"/>
          <p:nvPr/>
        </p:nvSpPr>
        <p:spPr>
          <a:xfrm>
            <a:off x="1103164" y="169476"/>
            <a:ext cx="2664296" cy="368300"/>
          </a:xfrm>
          <a:prstGeom prst="rect">
            <a:avLst/>
          </a:prstGeom>
          <a:noFill/>
        </p:spPr>
        <p:txBody>
          <a:bodyPr wrap="square" rtlCol="0">
            <a:spAutoFit/>
          </a:bodyPr>
          <a:lstStyle/>
          <a:p>
            <a:r>
              <a:rPr lang="el-GR"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Τεχνολογία PVT</a:t>
            </a:r>
          </a:p>
        </p:txBody>
      </p:sp>
      <p:pic>
        <p:nvPicPr>
          <p:cNvPr id="17" name="图片 16"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12" y="1052736"/>
            <a:ext cx="7315781" cy="4218004"/>
          </a:xfrm>
          <a:prstGeom prst="rect">
            <a:avLst/>
          </a:prstGeom>
        </p:spPr>
      </p:pic>
      <p:sp>
        <p:nvSpPr>
          <p:cNvPr id="5" name="文本框 4">
            <a:extLst>
              <a:ext uri="{FF2B5EF4-FFF2-40B4-BE49-F238E27FC236}">
                <a16:creationId xmlns:a16="http://schemas.microsoft.com/office/drawing/2014/main" id="{9B2A86E2-A8C8-4FD5-877C-45AEC07B751F}"/>
              </a:ext>
            </a:extLst>
          </p:cNvPr>
          <p:cNvSpPr txBox="1"/>
          <p:nvPr/>
        </p:nvSpPr>
        <p:spPr>
          <a:xfrm>
            <a:off x="2359112" y="811653"/>
            <a:ext cx="430887" cy="4433021"/>
          </a:xfrm>
          <a:prstGeom prst="rect">
            <a:avLst/>
          </a:prstGeom>
          <a:solidFill>
            <a:srgbClr val="EDEDED"/>
          </a:solidFill>
        </p:spPr>
        <p:txBody>
          <a:bodyPr vert="vert270" wrap="square">
            <a:spAutoFit/>
          </a:bodyPr>
          <a:lstStyle/>
          <a:p>
            <a:pPr algn="ctr"/>
            <a:r>
              <a:rPr lang="el-GR" altLang="zh-CN" sz="1600" b="1" dirty="0">
                <a:latin typeface="Times New Roman" panose="02020603050405020304" pitchFamily="18" charset="0"/>
                <a:ea typeface="宋体" panose="02010600030101010101" pitchFamily="2" charset="-122"/>
              </a:rPr>
              <a:t>Φασματική ακτινοβολία Eλ [W/m2nm]</a:t>
            </a:r>
            <a:endParaRPr lang="zh-CN" altLang="en-US" sz="1600" b="1" dirty="0">
              <a:latin typeface="Times New Roman" panose="02020603050405020304" pitchFamily="18" charset="0"/>
              <a:ea typeface="宋体" panose="02010600030101010101" pitchFamily="2" charset="-122"/>
            </a:endParaRPr>
          </a:p>
        </p:txBody>
      </p:sp>
      <p:sp>
        <p:nvSpPr>
          <p:cNvPr id="6" name="文本框 5">
            <a:extLst>
              <a:ext uri="{FF2B5EF4-FFF2-40B4-BE49-F238E27FC236}">
                <a16:creationId xmlns:a16="http://schemas.microsoft.com/office/drawing/2014/main" id="{623F17E3-8D02-4588-80F3-E5991D556FCE}"/>
              </a:ext>
            </a:extLst>
          </p:cNvPr>
          <p:cNvSpPr txBox="1"/>
          <p:nvPr/>
        </p:nvSpPr>
        <p:spPr>
          <a:xfrm>
            <a:off x="5231110" y="5011650"/>
            <a:ext cx="2259880" cy="276999"/>
          </a:xfrm>
          <a:prstGeom prst="rect">
            <a:avLst/>
          </a:prstGeom>
          <a:solidFill>
            <a:srgbClr val="F7F7F7"/>
          </a:solidFill>
        </p:spPr>
        <p:txBody>
          <a:bodyPr wrap="square" lIns="0" tIns="0" rIns="0" bIns="0">
            <a:spAutoFit/>
          </a:bodyPr>
          <a:lstStyle/>
          <a:p>
            <a:r>
              <a:rPr lang="en-US" altLang="zh-CN" sz="1800" b="1" dirty="0" err="1">
                <a:effectLst/>
                <a:latin typeface="Times New Roman" panose="02020603050405020304" pitchFamily="18" charset="0"/>
                <a:ea typeface="宋体" panose="02010600030101010101" pitchFamily="2" charset="-122"/>
              </a:rPr>
              <a:t>Длина</a:t>
            </a:r>
            <a:r>
              <a:rPr lang="en-US" altLang="zh-CN" sz="1800" b="1" dirty="0">
                <a:effectLst/>
                <a:latin typeface="Times New Roman" panose="02020603050405020304" pitchFamily="18" charset="0"/>
                <a:ea typeface="宋体" panose="02010600030101010101" pitchFamily="2" charset="-122"/>
              </a:rPr>
              <a:t> </a:t>
            </a:r>
            <a:r>
              <a:rPr lang="en-US" altLang="zh-CN" sz="1800" b="1" dirty="0" err="1">
                <a:effectLst/>
                <a:latin typeface="Times New Roman" panose="02020603050405020304" pitchFamily="18" charset="0"/>
                <a:ea typeface="宋体" panose="02010600030101010101" pitchFamily="2" charset="-122"/>
              </a:rPr>
              <a:t>волны</a:t>
            </a:r>
            <a:r>
              <a:rPr lang="en-US" altLang="zh-CN" sz="1800" b="1" dirty="0">
                <a:effectLst/>
                <a:latin typeface="Times New Roman" panose="02020603050405020304" pitchFamily="18" charset="0"/>
                <a:ea typeface="宋体" panose="02010600030101010101" pitchFamily="2" charset="-122"/>
              </a:rPr>
              <a:t> λ [</a:t>
            </a:r>
            <a:r>
              <a:rPr lang="en-US" altLang="zh-CN" sz="1800" b="1" dirty="0" err="1">
                <a:effectLst/>
                <a:latin typeface="Times New Roman" panose="02020603050405020304" pitchFamily="18" charset="0"/>
                <a:ea typeface="宋体" panose="02010600030101010101" pitchFamily="2" charset="-122"/>
              </a:rPr>
              <a:t>нм</a:t>
            </a:r>
            <a:r>
              <a:rPr lang="en-US" altLang="zh-CN" sz="1800" b="1" dirty="0">
                <a:effectLst/>
                <a:latin typeface="Times New Roman" panose="02020603050405020304" pitchFamily="18" charset="0"/>
                <a:ea typeface="宋体" panose="02010600030101010101" pitchFamily="2" charset="-122"/>
              </a:rPr>
              <a:t>]</a:t>
            </a:r>
            <a:endParaRPr lang="zh-CN" altLang="en-US" b="1" dirty="0"/>
          </a:p>
        </p:txBody>
      </p:sp>
      <p:sp>
        <p:nvSpPr>
          <p:cNvPr id="7" name="文本框 6">
            <a:extLst>
              <a:ext uri="{FF2B5EF4-FFF2-40B4-BE49-F238E27FC236}">
                <a16:creationId xmlns:a16="http://schemas.microsoft.com/office/drawing/2014/main" id="{372CE2E3-4FB2-413F-9232-F5F3B017A482}"/>
              </a:ext>
            </a:extLst>
          </p:cNvPr>
          <p:cNvSpPr txBox="1"/>
          <p:nvPr/>
        </p:nvSpPr>
        <p:spPr>
          <a:xfrm>
            <a:off x="4963262" y="1378868"/>
            <a:ext cx="2259880" cy="1063753"/>
          </a:xfrm>
          <a:prstGeom prst="rect">
            <a:avLst/>
          </a:prstGeom>
          <a:solidFill>
            <a:srgbClr val="F7F7F7"/>
          </a:solidFill>
        </p:spPr>
        <p:txBody>
          <a:bodyPr wrap="square" lIns="0" tIns="0" rIns="0" bIns="0">
            <a:spAutoFit/>
          </a:bodyPr>
          <a:lstStyle/>
          <a:p>
            <a:pPr>
              <a:lnSpc>
                <a:spcPct val="150000"/>
              </a:lnSpc>
            </a:pPr>
            <a:r>
              <a:rPr lang="ru-RU" altLang="zh-CN" sz="1600" b="1" dirty="0">
                <a:effectLst/>
                <a:latin typeface="Times New Roman" panose="02020603050405020304" pitchFamily="18" charset="0"/>
                <a:ea typeface="宋体" panose="02010600030101010101" pitchFamily="2" charset="-122"/>
              </a:rPr>
              <a:t>солнечное излучение</a:t>
            </a:r>
          </a:p>
          <a:p>
            <a:pPr>
              <a:lnSpc>
                <a:spcPct val="150000"/>
              </a:lnSpc>
            </a:pPr>
            <a:r>
              <a:rPr lang="ru-RU" altLang="zh-CN" sz="1600" b="1" dirty="0">
                <a:effectLst/>
                <a:latin typeface="Times New Roman" panose="02020603050405020304" pitchFamily="18" charset="0"/>
                <a:ea typeface="宋体" panose="02010600030101010101" pitchFamily="2" charset="-122"/>
              </a:rPr>
              <a:t>оптические потери</a:t>
            </a:r>
          </a:p>
          <a:p>
            <a:pPr>
              <a:lnSpc>
                <a:spcPct val="150000"/>
              </a:lnSpc>
            </a:pPr>
            <a:r>
              <a:rPr lang="ru-RU" altLang="zh-CN" sz="1600" b="1" dirty="0">
                <a:effectLst/>
                <a:latin typeface="Times New Roman" panose="02020603050405020304" pitchFamily="18" charset="0"/>
                <a:ea typeface="宋体" panose="02010600030101010101" pitchFamily="2" charset="-122"/>
              </a:rPr>
              <a:t>тепловые потери</a:t>
            </a:r>
          </a:p>
        </p:txBody>
      </p:sp>
      <p:sp>
        <p:nvSpPr>
          <p:cNvPr id="8" name="文本框 7">
            <a:extLst>
              <a:ext uri="{FF2B5EF4-FFF2-40B4-BE49-F238E27FC236}">
                <a16:creationId xmlns:a16="http://schemas.microsoft.com/office/drawing/2014/main" id="{19A1696E-2B25-4C71-8719-88CF0BEC6E47}"/>
              </a:ext>
            </a:extLst>
          </p:cNvPr>
          <p:cNvSpPr txBox="1"/>
          <p:nvPr/>
        </p:nvSpPr>
        <p:spPr>
          <a:xfrm>
            <a:off x="5807174" y="2837919"/>
            <a:ext cx="2592288" cy="909864"/>
          </a:xfrm>
          <a:prstGeom prst="rect">
            <a:avLst/>
          </a:prstGeom>
          <a:solidFill>
            <a:srgbClr val="F7F7F7"/>
          </a:solidFill>
        </p:spPr>
        <p:txBody>
          <a:bodyPr wrap="square" lIns="0" tIns="0" rIns="0" bIns="0">
            <a:spAutoFit/>
          </a:bodyPr>
          <a:lstStyle/>
          <a:p>
            <a:pPr>
              <a:lnSpc>
                <a:spcPct val="200000"/>
              </a:lnSpc>
            </a:pPr>
            <a:r>
              <a:rPr lang="el-GR" altLang="zh-CN" sz="1600" b="1" dirty="0">
                <a:effectLst/>
                <a:latin typeface="Times New Roman" panose="02020603050405020304" pitchFamily="18" charset="0"/>
                <a:ea typeface="宋体" panose="02010600030101010101" pitchFamily="2" charset="-122"/>
              </a:rPr>
              <a:t>κέρδη θερμότητας</a:t>
            </a:r>
          </a:p>
          <a:p>
            <a:pPr>
              <a:lnSpc>
                <a:spcPct val="200000"/>
              </a:lnSpc>
            </a:pPr>
            <a:r>
              <a:rPr lang="el-GR" altLang="zh-CN" sz="1600" b="1" dirty="0">
                <a:effectLst/>
                <a:latin typeface="Times New Roman" panose="02020603050405020304" pitchFamily="18" charset="0"/>
                <a:ea typeface="宋体" panose="02010600030101010101" pitchFamily="2" charset="-122"/>
              </a:rPr>
              <a:t>κέρδη ηλεκτρικής ενέργειας</a:t>
            </a:r>
            <a:endParaRPr lang="ru-RU" altLang="zh-CN" sz="1600" b="1" dirty="0">
              <a:effectLst/>
              <a:latin typeface="Times New Roman" panose="02020603050405020304" pitchFamily="18"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strVal val="#ppt_w*0.70"/>
                                          </p:val>
                                        </p:tav>
                                        <p:tav tm="100000">
                                          <p:val>
                                            <p:strVal val="#ppt_w"/>
                                          </p:val>
                                        </p:tav>
                                      </p:tavLst>
                                    </p:anim>
                                    <p:anim calcmode="lin" valueType="num">
                                      <p:cBhvr>
                                        <p:cTn id="12" dur="750" fill="hold"/>
                                        <p:tgtEl>
                                          <p:spTgt spid="17"/>
                                        </p:tgtEl>
                                        <p:attrNameLst>
                                          <p:attrName>ppt_h</p:attrName>
                                        </p:attrNameLst>
                                      </p:cBhvr>
                                      <p:tavLst>
                                        <p:tav tm="0">
                                          <p:val>
                                            <p:strVal val="#ppt_h"/>
                                          </p:val>
                                        </p:tav>
                                        <p:tav tm="100000">
                                          <p:val>
                                            <p:strVal val="#ppt_h"/>
                                          </p:val>
                                        </p:tav>
                                      </p:tavLst>
                                    </p:anim>
                                    <p:animEffect transition="in" filter="fade">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2664296" cy="398780"/>
          </a:xfrm>
          <a:prstGeom prst="rect">
            <a:avLst/>
          </a:prstGeom>
          <a:noFill/>
        </p:spPr>
        <p:txBody>
          <a:bodyPr wrap="square" rtlCol="0">
            <a:spAutoFit/>
          </a:bodyPr>
          <a:lstStyle/>
          <a:p>
            <a:r>
              <a:rPr lang="el-GR" sz="20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Τεχνολογία PVT</a:t>
            </a:r>
          </a:p>
        </p:txBody>
      </p:sp>
      <p:pic>
        <p:nvPicPr>
          <p:cNvPr id="5" name="图片 4"/>
          <p:cNvPicPr>
            <a:picLocks noChangeAspect="1"/>
          </p:cNvPicPr>
          <p:nvPr/>
        </p:nvPicPr>
        <p:blipFill>
          <a:blip r:embed="rId3">
            <a:clrChange>
              <a:clrFrom>
                <a:srgbClr val="FFFFFE"/>
              </a:clrFrom>
              <a:clrTo>
                <a:srgbClr val="FFFFFE">
                  <a:alpha val="0"/>
                </a:srgbClr>
              </a:clrTo>
            </a:clrChange>
          </a:blip>
          <a:stretch>
            <a:fillRect/>
          </a:stretch>
        </p:blipFill>
        <p:spPr>
          <a:xfrm>
            <a:off x="1990750" y="1772816"/>
            <a:ext cx="4911906" cy="4551399"/>
          </a:xfrm>
          <a:prstGeom prst="rect">
            <a:avLst/>
          </a:prstGeom>
        </p:spPr>
      </p:pic>
      <p:pic>
        <p:nvPicPr>
          <p:cNvPr id="6" name="图片 5"/>
          <p:cNvPicPr>
            <a:picLocks noChangeAspect="1"/>
          </p:cNvPicPr>
          <p:nvPr/>
        </p:nvPicPr>
        <p:blipFill>
          <a:blip r:embed="rId4"/>
          <a:stretch>
            <a:fillRect/>
          </a:stretch>
        </p:blipFill>
        <p:spPr>
          <a:xfrm>
            <a:off x="7463358" y="1439688"/>
            <a:ext cx="2446917" cy="4855361"/>
          </a:xfrm>
          <a:prstGeom prst="rect">
            <a:avLst/>
          </a:prstGeom>
        </p:spPr>
      </p:pic>
      <p:sp>
        <p:nvSpPr>
          <p:cNvPr id="7" name="矩形 6"/>
          <p:cNvSpPr/>
          <p:nvPr/>
        </p:nvSpPr>
        <p:spPr>
          <a:xfrm>
            <a:off x="1103164" y="940577"/>
            <a:ext cx="7315781" cy="460375"/>
          </a:xfrm>
          <a:prstGeom prst="rect">
            <a:avLst/>
          </a:prstGeom>
        </p:spPr>
        <p:txBody>
          <a:bodyPr wrap="square">
            <a:spAutoFit/>
          </a:bodyPr>
          <a:lstStyle/>
          <a:p>
            <a:pPr>
              <a:lnSpc>
                <a:spcPct val="150000"/>
              </a:lnSpc>
            </a:pPr>
            <a:r>
              <a:rPr lang="el-GR" sz="1600" b="1">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Σχηματικό διάγραμμα της δομής του πάνελ PVT μας</a:t>
            </a:r>
          </a:p>
        </p:txBody>
      </p:sp>
      <p:sp>
        <p:nvSpPr>
          <p:cNvPr id="8" name="文本框 7">
            <a:extLst>
              <a:ext uri="{FF2B5EF4-FFF2-40B4-BE49-F238E27FC236}">
                <a16:creationId xmlns:a16="http://schemas.microsoft.com/office/drawing/2014/main" id="{DE585B1C-F5DC-4610-9865-0F0E9157B1CF}"/>
              </a:ext>
            </a:extLst>
          </p:cNvPr>
          <p:cNvSpPr txBox="1"/>
          <p:nvPr/>
        </p:nvSpPr>
        <p:spPr>
          <a:xfrm>
            <a:off x="1430048" y="4894030"/>
            <a:ext cx="2676566" cy="1384995"/>
          </a:xfrm>
          <a:prstGeom prst="rect">
            <a:avLst/>
          </a:prstGeom>
          <a:solidFill>
            <a:srgbClr val="F7F7F7"/>
          </a:solidFill>
        </p:spPr>
        <p:txBody>
          <a:bodyPr wrap="square" lIns="0" tIns="0" rIns="0" bIns="0">
            <a:spAutoFit/>
          </a:bodyPr>
          <a:lstStyle/>
          <a:p>
            <a:r>
              <a:rPr lang="ru-RU" altLang="zh-CN" sz="1800" b="1" dirty="0">
                <a:effectLst/>
                <a:latin typeface="Times New Roman" panose="02020603050405020304" pitchFamily="18" charset="0"/>
                <a:ea typeface="宋体" panose="02010600030101010101" pitchFamily="2" charset="-122"/>
              </a:rPr>
              <a:t>1 Закаленное стекло</a:t>
            </a:r>
          </a:p>
          <a:p>
            <a:r>
              <a:rPr lang="ru-RU" altLang="zh-CN" sz="1800" b="1" dirty="0">
                <a:effectLst/>
                <a:latin typeface="Times New Roman" panose="02020603050405020304" pitchFamily="18" charset="0"/>
                <a:ea typeface="宋体" panose="02010600030101010101" pitchFamily="2" charset="-122"/>
              </a:rPr>
              <a:t>2 солнечная батарея</a:t>
            </a:r>
          </a:p>
          <a:p>
            <a:r>
              <a:rPr lang="ru-RU" altLang="zh-CN" sz="1800" b="1" dirty="0">
                <a:effectLst/>
                <a:latin typeface="Times New Roman" panose="02020603050405020304" pitchFamily="18" charset="0"/>
                <a:ea typeface="宋体" panose="02010600030101010101" pitchFamily="2" charset="-122"/>
              </a:rPr>
              <a:t>3 EVA</a:t>
            </a:r>
          </a:p>
          <a:p>
            <a:r>
              <a:rPr lang="ru-RU" altLang="zh-CN" sz="1800" b="1" dirty="0">
                <a:effectLst/>
                <a:latin typeface="Times New Roman" panose="02020603050405020304" pitchFamily="18" charset="0"/>
                <a:ea typeface="宋体" panose="02010600030101010101" pitchFamily="2" charset="-122"/>
              </a:rPr>
              <a:t>4 Уплотнительная доска</a:t>
            </a:r>
            <a:endParaRPr lang="en-US" altLang="zh-CN" sz="1800" b="1" dirty="0">
              <a:effectLst/>
              <a:latin typeface="Times New Roman" panose="02020603050405020304" pitchFamily="18" charset="0"/>
              <a:ea typeface="宋体" panose="02010600030101010101" pitchFamily="2" charset="-122"/>
            </a:endParaRPr>
          </a:p>
          <a:p>
            <a:endParaRPr lang="zh-CN" altLang="en-US" b="1" dirty="0"/>
          </a:p>
        </p:txBody>
      </p:sp>
      <p:sp>
        <p:nvSpPr>
          <p:cNvPr id="9" name="文本框 8">
            <a:extLst>
              <a:ext uri="{FF2B5EF4-FFF2-40B4-BE49-F238E27FC236}">
                <a16:creationId xmlns:a16="http://schemas.microsoft.com/office/drawing/2014/main" id="{FB09870F-89FA-4CEF-9EB8-4535F04D55D2}"/>
              </a:ext>
            </a:extLst>
          </p:cNvPr>
          <p:cNvSpPr txBox="1"/>
          <p:nvPr/>
        </p:nvSpPr>
        <p:spPr>
          <a:xfrm>
            <a:off x="4182416" y="4924325"/>
            <a:ext cx="3208933" cy="1384995"/>
          </a:xfrm>
          <a:prstGeom prst="rect">
            <a:avLst/>
          </a:prstGeom>
          <a:solidFill>
            <a:srgbClr val="F7F7F7"/>
          </a:solidFill>
        </p:spPr>
        <p:txBody>
          <a:bodyPr wrap="square" lIns="0" tIns="0" rIns="0" bIns="0">
            <a:spAutoFit/>
          </a:bodyPr>
          <a:lstStyle/>
          <a:p>
            <a:r>
              <a:rPr lang="el-GR" altLang="zh-CN" sz="1800" b="1" dirty="0">
                <a:effectLst/>
                <a:latin typeface="Times New Roman" panose="02020603050405020304" pitchFamily="18" charset="0"/>
                <a:ea typeface="宋体" panose="02010600030101010101" pitchFamily="2" charset="-122"/>
              </a:rPr>
              <a:t>Σωλήνας αγωγού θερμότητας</a:t>
            </a:r>
          </a:p>
          <a:p>
            <a:r>
              <a:rPr lang="el-GR" altLang="zh-CN" sz="1800" b="1" dirty="0">
                <a:effectLst/>
                <a:latin typeface="Times New Roman" panose="02020603050405020304" pitchFamily="18" charset="0"/>
                <a:ea typeface="宋体" panose="02010600030101010101" pitchFamily="2" charset="-122"/>
              </a:rPr>
              <a:t>Πλάκα ανταλλαγής θερμότητας</a:t>
            </a:r>
          </a:p>
          <a:p>
            <a:r>
              <a:rPr lang="el-GR" altLang="zh-CN" sz="1800" b="1" dirty="0">
                <a:effectLst/>
                <a:latin typeface="Times New Roman" panose="02020603050405020304" pitchFamily="18" charset="0"/>
                <a:ea typeface="宋体" panose="02010600030101010101" pitchFamily="2" charset="-122"/>
              </a:rPr>
              <a:t>Μόνωση</a:t>
            </a:r>
          </a:p>
          <a:p>
            <a:r>
              <a:rPr lang="el-GR" altLang="zh-CN" sz="1800" b="1" dirty="0">
                <a:effectLst/>
                <a:latin typeface="Times New Roman" panose="02020603050405020304" pitchFamily="18" charset="0"/>
                <a:ea typeface="宋体" panose="02010600030101010101" pitchFamily="2" charset="-122"/>
              </a:rPr>
              <a:t>Πλαίσιο κραμάτων</a:t>
            </a:r>
            <a:endParaRPr lang="en-US" altLang="zh-CN" sz="1800" b="1" dirty="0">
              <a:effectLst/>
              <a:latin typeface="Times New Roman" panose="02020603050405020304" pitchFamily="18" charset="0"/>
              <a:ea typeface="宋体" panose="02010600030101010101" pitchFamily="2" charset="-122"/>
            </a:endParaRPr>
          </a:p>
          <a:p>
            <a:endParaRPr lang="zh-CN" alt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2664296" cy="460375"/>
          </a:xfrm>
          <a:prstGeom prst="rect">
            <a:avLst/>
          </a:prstGeom>
          <a:noFill/>
        </p:spPr>
        <p:txBody>
          <a:bodyPr wrap="square" rtlCol="0">
            <a:spAutoFit/>
          </a:bodyPr>
          <a:lstStyle/>
          <a:p>
            <a:r>
              <a:rPr lang="el-GR" sz="2400" b="1">
                <a:solidFill>
                  <a:schemeClr val="accent5">
                    <a:lumMod val="50000"/>
                  </a:schemeClr>
                </a:solidFill>
                <a:latin typeface="Times New Roman" panose="02020603050405020304" charset="0"/>
                <a:ea typeface="微软雅黑" panose="020B0503020204020204" pitchFamily="34" charset="-122"/>
                <a:cs typeface="Times New Roman" panose="02020603050405020304" charset="0"/>
              </a:rPr>
              <a:t>Τεχνολογία PVT</a:t>
            </a:r>
          </a:p>
        </p:txBody>
      </p:sp>
      <p:pic>
        <p:nvPicPr>
          <p:cNvPr id="8" name="图片 7" descr="电脑游戏的截图&#10;&#10;低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184683"/>
            <a:ext cx="9472386" cy="491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jYzNzExMmQwNzFhODM2OTFkNmQ4NjJmZjNiZmVlZDAifQ=="/>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1317</Words>
  <Application>Microsoft Office PowerPoint</Application>
  <PresentationFormat>自定义</PresentationFormat>
  <Paragraphs>195</Paragraphs>
  <Slides>20</Slides>
  <Notes>20</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20</vt:i4>
      </vt:variant>
    </vt:vector>
  </HeadingPairs>
  <TitlesOfParts>
    <vt:vector size="26" baseType="lpstr">
      <vt:lpstr>微软雅黑</vt:lpstr>
      <vt:lpstr>Arial</vt:lpstr>
      <vt:lpstr>Calibri</vt:lpstr>
      <vt:lpstr>Times New Roman</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公司简介</dc:title>
  <dc:creator>第一PPT</dc:creator>
  <cp:keywords>www.1ppt.com</cp:keywords>
  <dc:description>www.1ppt.com</dc:description>
  <cp:lastModifiedBy>li qianfei</cp:lastModifiedBy>
  <cp:revision>317</cp:revision>
  <dcterms:created xsi:type="dcterms:W3CDTF">2016-04-14T03:39:00Z</dcterms:created>
  <dcterms:modified xsi:type="dcterms:W3CDTF">2022-06-14T11:43:13Z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59BF8E5C5F384B5FB53AA6A088D79A4F</vt:lpwstr>
  </property>
  <property fmtid="{D5CDD505-2E9C-101B-9397-08002B2CF9AE}" pid="3" name="KSOProductBuildVer">
    <vt:lpwstr>2052-11.1.0.11744</vt:lpwstr>
  </property>
</Properties>
</file>