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23"/>
  </p:notesMasterIdLst>
  <p:sldIdLst>
    <p:sldId id="283" r:id="rId3"/>
    <p:sldId id="286" r:id="rId4"/>
    <p:sldId id="284" r:id="rId5"/>
    <p:sldId id="325" r:id="rId6"/>
    <p:sldId id="327" r:id="rId7"/>
    <p:sldId id="328" r:id="rId8"/>
    <p:sldId id="329" r:id="rId9"/>
    <p:sldId id="330" r:id="rId10"/>
    <p:sldId id="331" r:id="rId11"/>
    <p:sldId id="332" r:id="rId12"/>
    <p:sldId id="333" r:id="rId13"/>
    <p:sldId id="334" r:id="rId14"/>
    <p:sldId id="335" r:id="rId15"/>
    <p:sldId id="336" r:id="rId16"/>
    <p:sldId id="337" r:id="rId17"/>
    <p:sldId id="338" r:id="rId18"/>
    <p:sldId id="339" r:id="rId19"/>
    <p:sldId id="289" r:id="rId20"/>
    <p:sldId id="340" r:id="rId21"/>
    <p:sldId id="323" r:id="rId22"/>
  </p:sldIdLst>
  <p:sldSz cx="12190413" cy="6858000"/>
  <p:notesSz cx="6858000" cy="9144000"/>
  <p:custDataLst>
    <p:tags r:id="rId2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0">
          <p15:clr>
            <a:srgbClr val="A4A3A4"/>
          </p15:clr>
        </p15:guide>
        <p15:guide id="2"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9C3FF"/>
    <a:srgbClr val="00C0A9"/>
    <a:srgbClr val="00A1DA"/>
    <a:srgbClr val="FF6600"/>
    <a:srgbClr val="FFFFFF"/>
    <a:srgbClr val="F9FF0D"/>
    <a:srgbClr val="E96565"/>
    <a:srgbClr val="FF9933"/>
    <a:srgbClr val="DDE200"/>
    <a:srgbClr val="CC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32" autoAdjust="0"/>
    <p:restoredTop sz="93080" autoAdjust="0"/>
  </p:normalViewPr>
  <p:slideViewPr>
    <p:cSldViewPr>
      <p:cViewPr varScale="1">
        <p:scale>
          <a:sx n="55" d="100"/>
          <a:sy n="55" d="100"/>
        </p:scale>
        <p:origin x="84" y="942"/>
      </p:cViewPr>
      <p:guideLst>
        <p:guide orient="horz" pos="2150"/>
        <p:guide pos="3839"/>
      </p:guideLst>
    </p:cSldViewPr>
  </p:slideViewPr>
  <p:notesTextViewPr>
    <p:cViewPr>
      <p:scale>
        <a:sx n="100" d="100"/>
        <a:sy n="100" d="100"/>
      </p:scale>
      <p:origin x="0" y="0"/>
    </p:cViewPr>
  </p:notesTextViewPr>
  <p:sorterViewPr>
    <p:cViewPr>
      <p:scale>
        <a:sx n="91" d="100"/>
        <a:sy n="91"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1FAED0-7D10-4239-9B56-C55805060B86}" type="datetimeFigureOut">
              <a:rPr lang="zh-CN" altLang="en-US" smtClean="0"/>
              <a:t>2022/6/14</a:t>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C147A23-5BA8-44CE-9215-79B767159C41}"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C147A23-5BA8-44CE-9215-79B767159C41}"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18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C147A23-5BA8-44CE-9215-79B767159C41}" type="slidenum">
              <a:rPr lang="zh-CN" altLang="en-US" smtClean="0"/>
              <a:t>20</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C147A23-5BA8-44CE-9215-79B767159C41}"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281" y="2130426"/>
            <a:ext cx="10361851"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562" y="3886200"/>
            <a:ext cx="8533289"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521" y="6356351"/>
            <a:ext cx="2844430" cy="365125"/>
          </a:xfrm>
          <a:prstGeom prst="rect">
            <a:avLst/>
          </a:prstGeom>
        </p:spPr>
        <p:txBody>
          <a:bodyPr/>
          <a:lstStyle/>
          <a:p>
            <a:fld id="{A61B1FD8-8752-40A4-8FD5-E89685AB56BD}" type="datetimeFigureOut">
              <a:rPr lang="zh-CN" altLang="en-US" smtClean="0"/>
              <a:t>2022/6/14</a:t>
            </a:fld>
            <a:endParaRPr lang="zh-CN" altLang="en-US"/>
          </a:p>
        </p:txBody>
      </p:sp>
      <p:sp>
        <p:nvSpPr>
          <p:cNvPr id="5" name="页脚占位符 4"/>
          <p:cNvSpPr>
            <a:spLocks noGrp="1"/>
          </p:cNvSpPr>
          <p:nvPr>
            <p:ph type="ftr" sz="quarter" idx="11"/>
          </p:nvPr>
        </p:nvSpPr>
        <p:spPr>
          <a:xfrm>
            <a:off x="4165058" y="6356351"/>
            <a:ext cx="3860297"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463" y="6356351"/>
            <a:ext cx="2844430" cy="365125"/>
          </a:xfrm>
          <a:prstGeom prst="rect">
            <a:avLst/>
          </a:prstGeom>
        </p:spPr>
        <p:txBody>
          <a:bodyPr/>
          <a:lstStyle/>
          <a:p>
            <a:fld id="{52DCD716-44A1-4A3E-9A48-2DB906ECEF8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521" y="274638"/>
            <a:ext cx="10971372"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521" y="1600201"/>
            <a:ext cx="10971372"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521" y="6356351"/>
            <a:ext cx="2844430" cy="365125"/>
          </a:xfrm>
          <a:prstGeom prst="rect">
            <a:avLst/>
          </a:prstGeom>
        </p:spPr>
        <p:txBody>
          <a:bodyPr/>
          <a:lstStyle/>
          <a:p>
            <a:fld id="{A61B1FD8-8752-40A4-8FD5-E89685AB56BD}" type="datetimeFigureOut">
              <a:rPr lang="zh-CN" altLang="en-US" smtClean="0"/>
              <a:t>2022/6/14</a:t>
            </a:fld>
            <a:endParaRPr lang="zh-CN" altLang="en-US"/>
          </a:p>
        </p:txBody>
      </p:sp>
      <p:sp>
        <p:nvSpPr>
          <p:cNvPr id="5" name="页脚占位符 4"/>
          <p:cNvSpPr>
            <a:spLocks noGrp="1"/>
          </p:cNvSpPr>
          <p:nvPr>
            <p:ph type="ftr" sz="quarter" idx="11"/>
          </p:nvPr>
        </p:nvSpPr>
        <p:spPr>
          <a:xfrm>
            <a:off x="4165058" y="6356351"/>
            <a:ext cx="3860297"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463" y="6356351"/>
            <a:ext cx="2844430" cy="365125"/>
          </a:xfrm>
          <a:prstGeom prst="rect">
            <a:avLst/>
          </a:prstGeom>
        </p:spPr>
        <p:txBody>
          <a:bodyPr/>
          <a:lstStyle/>
          <a:p>
            <a:fld id="{52DCD716-44A1-4A3E-9A48-2DB906ECEF8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784067" y="274639"/>
            <a:ext cx="3655008"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12694" y="274639"/>
            <a:ext cx="10768198"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521" y="6356351"/>
            <a:ext cx="2844430" cy="365125"/>
          </a:xfrm>
          <a:prstGeom prst="rect">
            <a:avLst/>
          </a:prstGeom>
        </p:spPr>
        <p:txBody>
          <a:bodyPr/>
          <a:lstStyle/>
          <a:p>
            <a:fld id="{A61B1FD8-8752-40A4-8FD5-E89685AB56BD}" type="datetimeFigureOut">
              <a:rPr lang="zh-CN" altLang="en-US" smtClean="0"/>
              <a:t>2022/6/14</a:t>
            </a:fld>
            <a:endParaRPr lang="zh-CN" altLang="en-US"/>
          </a:p>
        </p:txBody>
      </p:sp>
      <p:sp>
        <p:nvSpPr>
          <p:cNvPr id="5" name="页脚占位符 4"/>
          <p:cNvSpPr>
            <a:spLocks noGrp="1"/>
          </p:cNvSpPr>
          <p:nvPr>
            <p:ph type="ftr" sz="quarter" idx="11"/>
          </p:nvPr>
        </p:nvSpPr>
        <p:spPr>
          <a:xfrm>
            <a:off x="4165058" y="6356351"/>
            <a:ext cx="3860297"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463" y="6356351"/>
            <a:ext cx="2844430" cy="365125"/>
          </a:xfrm>
          <a:prstGeom prst="rect">
            <a:avLst/>
          </a:prstGeom>
        </p:spPr>
        <p:txBody>
          <a:bodyPr/>
          <a:lstStyle/>
          <a:p>
            <a:fld id="{52DCD716-44A1-4A3E-9A48-2DB906ECEF8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1613"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2813"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0"/>
            <a:ext cx="2844800" cy="365125"/>
          </a:xfrm>
          <a:prstGeom prst="rect">
            <a:avLst/>
          </a:prstGeom>
        </p:spPr>
        <p:txBody>
          <a:bodyPr/>
          <a:lstStyle/>
          <a:p>
            <a:fld id="{36EC894D-09CB-4DE7-A121-44A8E704B94B}" type="datetimeFigureOut">
              <a:rPr lang="zh-CN" altLang="en-US" smtClean="0"/>
              <a:t>2022/6/14</a:t>
            </a:fld>
            <a:endParaRPr lang="zh-CN" altLang="en-US"/>
          </a:p>
        </p:txBody>
      </p:sp>
      <p:sp>
        <p:nvSpPr>
          <p:cNvPr id="5" name="页脚占位符 4"/>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1213"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600" y="1600200"/>
            <a:ext cx="10971213"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0"/>
            <a:ext cx="2844800" cy="365125"/>
          </a:xfrm>
          <a:prstGeom prst="rect">
            <a:avLst/>
          </a:prstGeom>
        </p:spPr>
        <p:txBody>
          <a:bodyPr/>
          <a:lstStyle/>
          <a:p>
            <a:fld id="{36EC894D-09CB-4DE7-A121-44A8E704B94B}" type="datetimeFigureOut">
              <a:rPr lang="zh-CN" altLang="en-US" smtClean="0"/>
              <a:t>2022/6/14</a:t>
            </a:fld>
            <a:endParaRPr lang="zh-CN" altLang="en-US"/>
          </a:p>
        </p:txBody>
      </p:sp>
      <p:sp>
        <p:nvSpPr>
          <p:cNvPr id="5" name="页脚占位符 4"/>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1612" cy="1362075"/>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1612"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0"/>
            <a:ext cx="2844800" cy="365125"/>
          </a:xfrm>
          <a:prstGeom prst="rect">
            <a:avLst/>
          </a:prstGeom>
        </p:spPr>
        <p:txBody>
          <a:bodyPr/>
          <a:lstStyle/>
          <a:p>
            <a:fld id="{36EC894D-09CB-4DE7-A121-44A8E704B94B}" type="datetimeFigureOut">
              <a:rPr lang="zh-CN" altLang="en-US" smtClean="0"/>
              <a:t>2022/6/14</a:t>
            </a:fld>
            <a:endParaRPr lang="zh-CN" altLang="en-US"/>
          </a:p>
        </p:txBody>
      </p:sp>
      <p:sp>
        <p:nvSpPr>
          <p:cNvPr id="5" name="页脚占位符 4"/>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1213"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600200"/>
            <a:ext cx="5408613"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0613" y="1600200"/>
            <a:ext cx="54102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0"/>
            <a:ext cx="2844800" cy="365125"/>
          </a:xfrm>
          <a:prstGeom prst="rect">
            <a:avLst/>
          </a:prstGeom>
        </p:spPr>
        <p:txBody>
          <a:bodyPr/>
          <a:lstStyle/>
          <a:p>
            <a:fld id="{36EC894D-09CB-4DE7-A121-44A8E704B94B}" type="datetimeFigureOut">
              <a:rPr lang="zh-CN" altLang="en-US" smtClean="0"/>
              <a:t>2022/6/14</a:t>
            </a:fld>
            <a:endParaRPr lang="zh-CN" altLang="en-US"/>
          </a:p>
        </p:txBody>
      </p:sp>
      <p:sp>
        <p:nvSpPr>
          <p:cNvPr id="6" name="页脚占位符 5"/>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1213"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3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3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8" y="1535113"/>
            <a:ext cx="53879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8" y="2174875"/>
            <a:ext cx="53879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0"/>
            <a:ext cx="2844800" cy="365125"/>
          </a:xfrm>
          <a:prstGeom prst="rect">
            <a:avLst/>
          </a:prstGeom>
        </p:spPr>
        <p:txBody>
          <a:bodyPr/>
          <a:lstStyle/>
          <a:p>
            <a:fld id="{36EC894D-09CB-4DE7-A121-44A8E704B94B}" type="datetimeFigureOut">
              <a:rPr lang="zh-CN" altLang="en-US" smtClean="0"/>
              <a:t>2022/6/14</a:t>
            </a:fld>
            <a:endParaRPr lang="zh-CN" altLang="en-US"/>
          </a:p>
        </p:txBody>
      </p:sp>
      <p:sp>
        <p:nvSpPr>
          <p:cNvPr id="8" name="页脚占位符 7"/>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1213"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0"/>
            <a:ext cx="2844800" cy="365125"/>
          </a:xfrm>
          <a:prstGeom prst="rect">
            <a:avLst/>
          </a:prstGeom>
        </p:spPr>
        <p:txBody>
          <a:bodyPr/>
          <a:lstStyle/>
          <a:p>
            <a:fld id="{36EC894D-09CB-4DE7-A121-44A8E704B94B}" type="datetimeFigureOut">
              <a:rPr lang="zh-CN" altLang="en-US" smtClean="0"/>
              <a:t>2022/6/14</a:t>
            </a:fld>
            <a:endParaRPr lang="zh-CN" altLang="en-US"/>
          </a:p>
        </p:txBody>
      </p:sp>
      <p:sp>
        <p:nvSpPr>
          <p:cNvPr id="4" name="页脚占位符 3"/>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0"/>
            <a:ext cx="2844800" cy="365125"/>
          </a:xfrm>
          <a:prstGeom prst="rect">
            <a:avLst/>
          </a:prstGeom>
        </p:spPr>
        <p:txBody>
          <a:bodyPr/>
          <a:lstStyle/>
          <a:p>
            <a:fld id="{36EC894D-09CB-4DE7-A121-44A8E704B94B}" type="datetimeFigureOut">
              <a:rPr lang="zh-CN" altLang="en-US" smtClean="0"/>
              <a:t>2022/6/14</a:t>
            </a:fld>
            <a:endParaRPr lang="zh-CN" altLang="en-US"/>
          </a:p>
        </p:txBody>
      </p:sp>
      <p:sp>
        <p:nvSpPr>
          <p:cNvPr id="3" name="页脚占位符 2"/>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0025" cy="1162050"/>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5675" y="273050"/>
            <a:ext cx="6815138"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0025"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609600" y="6356350"/>
            <a:ext cx="2844800" cy="365125"/>
          </a:xfrm>
          <a:prstGeom prst="rect">
            <a:avLst/>
          </a:prstGeom>
        </p:spPr>
        <p:txBody>
          <a:bodyPr/>
          <a:lstStyle/>
          <a:p>
            <a:fld id="{36EC894D-09CB-4DE7-A121-44A8E704B94B}" type="datetimeFigureOut">
              <a:rPr lang="zh-CN" altLang="en-US" smtClean="0"/>
              <a:t>2022/6/14</a:t>
            </a:fld>
            <a:endParaRPr lang="zh-CN" altLang="en-US"/>
          </a:p>
        </p:txBody>
      </p:sp>
      <p:sp>
        <p:nvSpPr>
          <p:cNvPr id="6" name="页脚占位符 5"/>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521" y="274638"/>
            <a:ext cx="10971372"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521" y="1600201"/>
            <a:ext cx="10971372"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521" y="6356351"/>
            <a:ext cx="2844430" cy="365125"/>
          </a:xfrm>
          <a:prstGeom prst="rect">
            <a:avLst/>
          </a:prstGeom>
        </p:spPr>
        <p:txBody>
          <a:bodyPr/>
          <a:lstStyle/>
          <a:p>
            <a:fld id="{A61B1FD8-8752-40A4-8FD5-E89685AB56BD}" type="datetimeFigureOut">
              <a:rPr lang="zh-CN" altLang="en-US" smtClean="0"/>
              <a:t>2022/6/14</a:t>
            </a:fld>
            <a:endParaRPr lang="zh-CN" altLang="en-US"/>
          </a:p>
        </p:txBody>
      </p:sp>
      <p:sp>
        <p:nvSpPr>
          <p:cNvPr id="5" name="页脚占位符 4"/>
          <p:cNvSpPr>
            <a:spLocks noGrp="1"/>
          </p:cNvSpPr>
          <p:nvPr>
            <p:ph type="ftr" sz="quarter" idx="11"/>
          </p:nvPr>
        </p:nvSpPr>
        <p:spPr>
          <a:xfrm>
            <a:off x="4165058" y="6356351"/>
            <a:ext cx="3860297"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463" y="6356351"/>
            <a:ext cx="2844430" cy="365125"/>
          </a:xfrm>
          <a:prstGeom prst="rect">
            <a:avLst/>
          </a:prstGeom>
        </p:spPr>
        <p:txBody>
          <a:bodyPr/>
          <a:lstStyle/>
          <a:p>
            <a:fld id="{52DCD716-44A1-4A3E-9A48-2DB906ECEF8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188"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609600" y="6356350"/>
            <a:ext cx="2844800" cy="365125"/>
          </a:xfrm>
          <a:prstGeom prst="rect">
            <a:avLst/>
          </a:prstGeom>
        </p:spPr>
        <p:txBody>
          <a:bodyPr/>
          <a:lstStyle/>
          <a:p>
            <a:fld id="{36EC894D-09CB-4DE7-A121-44A8E704B94B}" type="datetimeFigureOut">
              <a:rPr lang="zh-CN" altLang="en-US" smtClean="0"/>
              <a:t>2022/6/14</a:t>
            </a:fld>
            <a:endParaRPr lang="zh-CN" altLang="en-US"/>
          </a:p>
        </p:txBody>
      </p:sp>
      <p:sp>
        <p:nvSpPr>
          <p:cNvPr id="6" name="页脚占位符 5"/>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1213"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0"/>
            <a:ext cx="10971213"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0"/>
            <a:ext cx="2844800" cy="365125"/>
          </a:xfrm>
          <a:prstGeom prst="rect">
            <a:avLst/>
          </a:prstGeom>
        </p:spPr>
        <p:txBody>
          <a:bodyPr/>
          <a:lstStyle/>
          <a:p>
            <a:fld id="{36EC894D-09CB-4DE7-A121-44A8E704B94B}" type="datetimeFigureOut">
              <a:rPr lang="zh-CN" altLang="en-US" smtClean="0"/>
              <a:t>2022/6/14</a:t>
            </a:fld>
            <a:endParaRPr lang="zh-CN" altLang="en-US"/>
          </a:p>
        </p:txBody>
      </p:sp>
      <p:sp>
        <p:nvSpPr>
          <p:cNvPr id="5" name="页脚占位符 4"/>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1613"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8"/>
            <a:ext cx="80772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0"/>
            <a:ext cx="2844800" cy="365125"/>
          </a:xfrm>
          <a:prstGeom prst="rect">
            <a:avLst/>
          </a:prstGeom>
        </p:spPr>
        <p:txBody>
          <a:bodyPr/>
          <a:lstStyle/>
          <a:p>
            <a:fld id="{36EC894D-09CB-4DE7-A121-44A8E704B94B}" type="datetimeFigureOut">
              <a:rPr lang="zh-CN" altLang="en-US" smtClean="0"/>
              <a:t>2022/6/14</a:t>
            </a:fld>
            <a:endParaRPr lang="zh-CN" altLang="en-US"/>
          </a:p>
        </p:txBody>
      </p:sp>
      <p:sp>
        <p:nvSpPr>
          <p:cNvPr id="5" name="页脚占位符 4"/>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2959" y="4406901"/>
            <a:ext cx="10361851" cy="1362075"/>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2959" y="2906713"/>
            <a:ext cx="10361851"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521" y="6356351"/>
            <a:ext cx="2844430" cy="365125"/>
          </a:xfrm>
          <a:prstGeom prst="rect">
            <a:avLst/>
          </a:prstGeom>
        </p:spPr>
        <p:txBody>
          <a:bodyPr/>
          <a:lstStyle/>
          <a:p>
            <a:fld id="{A61B1FD8-8752-40A4-8FD5-E89685AB56BD}" type="datetimeFigureOut">
              <a:rPr lang="zh-CN" altLang="en-US" smtClean="0"/>
              <a:t>2022/6/14</a:t>
            </a:fld>
            <a:endParaRPr lang="zh-CN" altLang="en-US"/>
          </a:p>
        </p:txBody>
      </p:sp>
      <p:sp>
        <p:nvSpPr>
          <p:cNvPr id="5" name="页脚占位符 4"/>
          <p:cNvSpPr>
            <a:spLocks noGrp="1"/>
          </p:cNvSpPr>
          <p:nvPr>
            <p:ph type="ftr" sz="quarter" idx="11"/>
          </p:nvPr>
        </p:nvSpPr>
        <p:spPr>
          <a:xfrm>
            <a:off x="4165058" y="6356351"/>
            <a:ext cx="3860297"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463" y="6356351"/>
            <a:ext cx="2844430" cy="365125"/>
          </a:xfrm>
          <a:prstGeom prst="rect">
            <a:avLst/>
          </a:prstGeom>
        </p:spPr>
        <p:txBody>
          <a:bodyPr/>
          <a:lstStyle/>
          <a:p>
            <a:fld id="{52DCD716-44A1-4A3E-9A48-2DB906ECEF8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521" y="274638"/>
            <a:ext cx="10971372"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12695" y="1600201"/>
            <a:ext cx="7210545"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226413" y="1600201"/>
            <a:ext cx="7212661"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521" y="6356351"/>
            <a:ext cx="2844430" cy="365125"/>
          </a:xfrm>
          <a:prstGeom prst="rect">
            <a:avLst/>
          </a:prstGeom>
        </p:spPr>
        <p:txBody>
          <a:bodyPr/>
          <a:lstStyle/>
          <a:p>
            <a:fld id="{A61B1FD8-8752-40A4-8FD5-E89685AB56BD}" type="datetimeFigureOut">
              <a:rPr lang="zh-CN" altLang="en-US" smtClean="0"/>
              <a:t>2022/6/14</a:t>
            </a:fld>
            <a:endParaRPr lang="zh-CN" altLang="en-US"/>
          </a:p>
        </p:txBody>
      </p:sp>
      <p:sp>
        <p:nvSpPr>
          <p:cNvPr id="6" name="页脚占位符 5"/>
          <p:cNvSpPr>
            <a:spLocks noGrp="1"/>
          </p:cNvSpPr>
          <p:nvPr>
            <p:ph type="ftr" sz="quarter" idx="11"/>
          </p:nvPr>
        </p:nvSpPr>
        <p:spPr>
          <a:xfrm>
            <a:off x="4165058" y="6356351"/>
            <a:ext cx="3860297"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6463" y="6356351"/>
            <a:ext cx="2844430" cy="365125"/>
          </a:xfrm>
          <a:prstGeom prst="rect">
            <a:avLst/>
          </a:prstGeom>
        </p:spPr>
        <p:txBody>
          <a:bodyPr/>
          <a:lstStyle/>
          <a:p>
            <a:fld id="{52DCD716-44A1-4A3E-9A48-2DB906ECEF8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521" y="274638"/>
            <a:ext cx="10971372"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521" y="1535113"/>
            <a:ext cx="5386216"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521" y="2174875"/>
            <a:ext cx="5386216"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561" y="1535113"/>
            <a:ext cx="5388332"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561" y="2174875"/>
            <a:ext cx="5388332"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521" y="6356351"/>
            <a:ext cx="2844430" cy="365125"/>
          </a:xfrm>
          <a:prstGeom prst="rect">
            <a:avLst/>
          </a:prstGeom>
        </p:spPr>
        <p:txBody>
          <a:bodyPr/>
          <a:lstStyle/>
          <a:p>
            <a:fld id="{A61B1FD8-8752-40A4-8FD5-E89685AB56BD}" type="datetimeFigureOut">
              <a:rPr lang="zh-CN" altLang="en-US" smtClean="0"/>
              <a:t>2022/6/14</a:t>
            </a:fld>
            <a:endParaRPr lang="zh-CN" altLang="en-US"/>
          </a:p>
        </p:txBody>
      </p:sp>
      <p:sp>
        <p:nvSpPr>
          <p:cNvPr id="8" name="页脚占位符 7"/>
          <p:cNvSpPr>
            <a:spLocks noGrp="1"/>
          </p:cNvSpPr>
          <p:nvPr>
            <p:ph type="ftr" sz="quarter" idx="11"/>
          </p:nvPr>
        </p:nvSpPr>
        <p:spPr>
          <a:xfrm>
            <a:off x="4165058" y="6356351"/>
            <a:ext cx="3860297"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6463" y="6356351"/>
            <a:ext cx="2844430" cy="365125"/>
          </a:xfrm>
          <a:prstGeom prst="rect">
            <a:avLst/>
          </a:prstGeom>
        </p:spPr>
        <p:txBody>
          <a:bodyPr/>
          <a:lstStyle/>
          <a:p>
            <a:fld id="{52DCD716-44A1-4A3E-9A48-2DB906ECEF8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521" y="274638"/>
            <a:ext cx="10971372"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521" y="6356351"/>
            <a:ext cx="2844430" cy="365125"/>
          </a:xfrm>
          <a:prstGeom prst="rect">
            <a:avLst/>
          </a:prstGeom>
        </p:spPr>
        <p:txBody>
          <a:bodyPr/>
          <a:lstStyle/>
          <a:p>
            <a:fld id="{A61B1FD8-8752-40A4-8FD5-E89685AB56BD}" type="datetimeFigureOut">
              <a:rPr lang="zh-CN" altLang="en-US" smtClean="0"/>
              <a:t>2022/6/14</a:t>
            </a:fld>
            <a:endParaRPr lang="zh-CN" altLang="en-US"/>
          </a:p>
        </p:txBody>
      </p:sp>
      <p:sp>
        <p:nvSpPr>
          <p:cNvPr id="4" name="页脚占位符 3"/>
          <p:cNvSpPr>
            <a:spLocks noGrp="1"/>
          </p:cNvSpPr>
          <p:nvPr>
            <p:ph type="ftr" sz="quarter" idx="11"/>
          </p:nvPr>
        </p:nvSpPr>
        <p:spPr>
          <a:xfrm>
            <a:off x="4165058" y="6356351"/>
            <a:ext cx="3860297"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6463" y="6356351"/>
            <a:ext cx="2844430" cy="365125"/>
          </a:xfrm>
          <a:prstGeom prst="rect">
            <a:avLst/>
          </a:prstGeom>
        </p:spPr>
        <p:txBody>
          <a:bodyPr/>
          <a:lstStyle/>
          <a:p>
            <a:fld id="{52DCD716-44A1-4A3E-9A48-2DB906ECEF8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521" y="273050"/>
            <a:ext cx="4010562" cy="1162050"/>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113" y="273051"/>
            <a:ext cx="6814779"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521" y="1435101"/>
            <a:ext cx="4010562"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609521" y="6356351"/>
            <a:ext cx="2844430" cy="365125"/>
          </a:xfrm>
          <a:prstGeom prst="rect">
            <a:avLst/>
          </a:prstGeom>
        </p:spPr>
        <p:txBody>
          <a:bodyPr/>
          <a:lstStyle/>
          <a:p>
            <a:fld id="{A61B1FD8-8752-40A4-8FD5-E89685AB56BD}" type="datetimeFigureOut">
              <a:rPr lang="zh-CN" altLang="en-US" smtClean="0"/>
              <a:t>2022/6/14</a:t>
            </a:fld>
            <a:endParaRPr lang="zh-CN" altLang="en-US"/>
          </a:p>
        </p:txBody>
      </p:sp>
      <p:sp>
        <p:nvSpPr>
          <p:cNvPr id="6" name="页脚占位符 5"/>
          <p:cNvSpPr>
            <a:spLocks noGrp="1"/>
          </p:cNvSpPr>
          <p:nvPr>
            <p:ph type="ftr" sz="quarter" idx="11"/>
          </p:nvPr>
        </p:nvSpPr>
        <p:spPr>
          <a:xfrm>
            <a:off x="4165058" y="6356351"/>
            <a:ext cx="3860297"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6463" y="6356351"/>
            <a:ext cx="2844430" cy="365125"/>
          </a:xfrm>
          <a:prstGeom prst="rect">
            <a:avLst/>
          </a:prstGeom>
        </p:spPr>
        <p:txBody>
          <a:bodyPr/>
          <a:lstStyle/>
          <a:p>
            <a:fld id="{52DCD716-44A1-4A3E-9A48-2DB906ECEF8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406" y="4800600"/>
            <a:ext cx="7314248" cy="566738"/>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406" y="612775"/>
            <a:ext cx="7314248"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406" y="5367338"/>
            <a:ext cx="7314248"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609521" y="6356351"/>
            <a:ext cx="2844430" cy="365125"/>
          </a:xfrm>
          <a:prstGeom prst="rect">
            <a:avLst/>
          </a:prstGeom>
        </p:spPr>
        <p:txBody>
          <a:bodyPr/>
          <a:lstStyle/>
          <a:p>
            <a:fld id="{A61B1FD8-8752-40A4-8FD5-E89685AB56BD}" type="datetimeFigureOut">
              <a:rPr lang="zh-CN" altLang="en-US" smtClean="0"/>
              <a:t>2022/6/14</a:t>
            </a:fld>
            <a:endParaRPr lang="zh-CN" altLang="en-US"/>
          </a:p>
        </p:txBody>
      </p:sp>
      <p:sp>
        <p:nvSpPr>
          <p:cNvPr id="6" name="页脚占位符 5"/>
          <p:cNvSpPr>
            <a:spLocks noGrp="1"/>
          </p:cNvSpPr>
          <p:nvPr>
            <p:ph type="ftr" sz="quarter" idx="11"/>
          </p:nvPr>
        </p:nvSpPr>
        <p:spPr>
          <a:xfrm>
            <a:off x="4165058" y="6356351"/>
            <a:ext cx="3860297"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6463" y="6356351"/>
            <a:ext cx="2844430" cy="365125"/>
          </a:xfrm>
          <a:prstGeom prst="rect">
            <a:avLst/>
          </a:prstGeom>
        </p:spPr>
        <p:txBody>
          <a:bodyPr/>
          <a:lstStyle/>
          <a:p>
            <a:fld id="{52DCD716-44A1-4A3E-9A48-2DB906ECEF8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矩形 6"/>
          <p:cNvSpPr/>
          <p:nvPr userDrawn="1"/>
        </p:nvSpPr>
        <p:spPr>
          <a:xfrm rot="10800000">
            <a:off x="-6898" y="-10666"/>
            <a:ext cx="12197310" cy="6868666"/>
          </a:xfrm>
          <a:prstGeom prst="rect">
            <a:avLst/>
          </a:prstGeom>
          <a:gradFill flip="none" rotWithShape="1">
            <a:gsLst>
              <a:gs pos="100000">
                <a:schemeClr val="bg1">
                  <a:lumMod val="75000"/>
                </a:schemeClr>
              </a:gs>
              <a:gs pos="48000">
                <a:schemeClr val="bg1">
                  <a:lumMod val="95000"/>
                </a:schemeClr>
              </a:gs>
              <a:gs pos="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矩形 1"/>
          <p:cNvSpPr/>
          <p:nvPr userDrawn="1"/>
        </p:nvSpPr>
        <p:spPr>
          <a:xfrm rot="10800000">
            <a:off x="-6898" y="-10666"/>
            <a:ext cx="12197310" cy="6868666"/>
          </a:xfrm>
          <a:prstGeom prst="rect">
            <a:avLst/>
          </a:prstGeom>
          <a:gradFill flip="none" rotWithShape="1">
            <a:gsLst>
              <a:gs pos="100000">
                <a:schemeClr val="bg1">
                  <a:lumMod val="75000"/>
                </a:schemeClr>
              </a:gs>
              <a:gs pos="48000">
                <a:schemeClr val="bg1">
                  <a:lumMod val="95000"/>
                </a:schemeClr>
              </a:gs>
              <a:gs pos="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userDrawn="1"/>
        </p:nvSpPr>
        <p:spPr>
          <a:xfrm>
            <a:off x="11958117" y="5445224"/>
            <a:ext cx="246810" cy="72008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userDrawn="1"/>
        </p:nvSpPr>
        <p:spPr>
          <a:xfrm>
            <a:off x="11958117" y="6165304"/>
            <a:ext cx="246810" cy="7200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 name="直接连接符 7"/>
          <p:cNvCxnSpPr/>
          <p:nvPr userDrawn="1"/>
        </p:nvCxnSpPr>
        <p:spPr>
          <a:xfrm>
            <a:off x="349080" y="764704"/>
            <a:ext cx="11449272" cy="0"/>
          </a:xfrm>
          <a:prstGeom prst="line">
            <a:avLst/>
          </a:prstGeom>
          <a:ln w="28575">
            <a:solidFill>
              <a:schemeClr val="bg1">
                <a:lumMod val="75000"/>
              </a:schemeClr>
            </a:solidFill>
          </a:ln>
          <a:effectLst>
            <a:outerShdw dist="25400" dir="5400000" algn="t"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9" name="矩形 8"/>
          <p:cNvSpPr/>
          <p:nvPr userDrawn="1"/>
        </p:nvSpPr>
        <p:spPr>
          <a:xfrm>
            <a:off x="313570" y="168029"/>
            <a:ext cx="246810" cy="24681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560380" y="414839"/>
            <a:ext cx="246810" cy="246810"/>
          </a:xfrm>
          <a:prstGeom prst="rect">
            <a:avLst/>
          </a:prstGeom>
          <a:solidFill>
            <a:srgbClr val="00A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10851972" y="314346"/>
            <a:ext cx="1093995" cy="369332"/>
          </a:xfrm>
          <a:prstGeom prst="rect">
            <a:avLst/>
          </a:prstGeom>
        </p:spPr>
        <p:txBody>
          <a:bodyPr/>
          <a:lstStyle/>
          <a:p>
            <a:pPr algn="ctr">
              <a:defRPr/>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第 </a:t>
            </a:r>
            <a:fld id="{2EEF1883-7A0E-4F66-9932-E581691AD397}" type="slidenum">
              <a:rPr lang="zh-CN" altLang="en-US" sz="1600">
                <a:solidFill>
                  <a:schemeClr val="tx1">
                    <a:lumMod val="75000"/>
                    <a:lumOff val="25000"/>
                  </a:schemeClr>
                </a:solidFill>
              </a:rPr>
              <a:t>‹#›</a:t>
            </a:fld>
            <a:r>
              <a:rPr lang="zh-CN" altLang="en-US" sz="1600" dirty="0">
                <a:solidFill>
                  <a:schemeClr val="tx1">
                    <a:lumMod val="75000"/>
                    <a:lumOff val="25000"/>
                  </a:schemeClr>
                </a:solidFill>
              </a:rPr>
              <a:t>  </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页</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image" Target="../media/image2.jpe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image" Target="../media/image1.png"/><Relationship Id="rId2" Type="http://schemas.openxmlformats.org/officeDocument/2006/relationships/tags" Target="../tags/tag3.xml"/><Relationship Id="rId16" Type="http://schemas.openxmlformats.org/officeDocument/2006/relationships/notesSlide" Target="../notesSlides/notesSlide1.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5" Type="http://schemas.openxmlformats.org/officeDocument/2006/relationships/slideLayout" Target="../slideLayouts/slideLayout2.xml"/><Relationship Id="rId10" Type="http://schemas.openxmlformats.org/officeDocument/2006/relationships/tags" Target="../tags/tag11.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19.jpe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7.jpeg"/><Relationship Id="rId5" Type="http://schemas.microsoft.com/office/2007/relationships/hdphoto" Target="../media/hdphoto1.wdp"/><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A_图片 3"/>
          <p:cNvPicPr>
            <a:picLocks noChangeAspect="1" noChangeArrowheads="1"/>
          </p:cNvPicPr>
          <p:nvPr>
            <p:custDataLst>
              <p:tags r:id="rId1"/>
            </p:custDataLst>
          </p:nvPr>
        </p:nvPicPr>
        <p:blipFill rotWithShape="1">
          <a:blip r:embed="rId17" cstate="screen"/>
          <a:srcRect/>
          <a:stretch>
            <a:fillRect/>
          </a:stretch>
        </p:blipFill>
        <p:spPr bwMode="auto">
          <a:xfrm>
            <a:off x="-3175" y="4362044"/>
            <a:ext cx="12199938" cy="2502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A_图片 2"/>
          <p:cNvPicPr>
            <a:picLocks noChangeAspect="1" noChangeArrowheads="1"/>
          </p:cNvPicPr>
          <p:nvPr>
            <p:custDataLst>
              <p:tags r:id="rId2"/>
            </p:custDataLst>
          </p:nvPr>
        </p:nvPicPr>
        <p:blipFill>
          <a:blip r:embed="rId18" cstate="screen"/>
          <a:stretch>
            <a:fillRect/>
          </a:stretch>
        </p:blipFill>
        <p:spPr bwMode="auto">
          <a:xfrm>
            <a:off x="-7317" y="-10667"/>
            <a:ext cx="12190410" cy="4372711"/>
          </a:xfrm>
          <a:prstGeom prst="rect">
            <a:avLst/>
          </a:prstGeom>
          <a:gradFill flip="none" rotWithShape="1">
            <a:gsLst>
              <a:gs pos="100000">
                <a:schemeClr val="bg1">
                  <a:lumMod val="75000"/>
                </a:schemeClr>
              </a:gs>
              <a:gs pos="48000">
                <a:schemeClr val="bg1">
                  <a:lumMod val="95000"/>
                </a:schemeClr>
              </a:gs>
              <a:gs pos="0">
                <a:schemeClr val="bg1"/>
              </a:gs>
            </a:gsLst>
            <a:path path="circle">
              <a:fillToRect l="50000" t="50000" r="50000" b="50000"/>
            </a:path>
            <a:tileRect/>
          </a:gradFill>
          <a:ln>
            <a:noFill/>
          </a:ln>
        </p:spPr>
      </p:pic>
      <p:sp>
        <p:nvSpPr>
          <p:cNvPr id="5" name="PA_文本框 3"/>
          <p:cNvSpPr txBox="1"/>
          <p:nvPr>
            <p:custDataLst>
              <p:tags r:id="rId3"/>
            </p:custDataLst>
          </p:nvPr>
        </p:nvSpPr>
        <p:spPr>
          <a:xfrm>
            <a:off x="190553" y="4910336"/>
            <a:ext cx="6048666" cy="923330"/>
          </a:xfrm>
          <a:prstGeom prst="rect">
            <a:avLst/>
          </a:prstGeom>
          <a:noFill/>
          <a:effectLst/>
        </p:spPr>
        <p:txBody>
          <a:bodyPr wrap="square" rtlCol="0">
            <a:spAutoFit/>
          </a:bodyPr>
          <a:lstStyle/>
          <a:p>
            <a:r>
              <a:rPr lang="fr-CA" altLang="en-US" sz="5400" b="1" kern="2200" spc="600" dirty="0">
                <a:gradFill flip="none" rotWithShape="1">
                  <a:gsLst>
                    <a:gs pos="0">
                      <a:srgbClr val="0070C0">
                        <a:shade val="30000"/>
                        <a:satMod val="115000"/>
                      </a:srgbClr>
                    </a:gs>
                    <a:gs pos="44000">
                      <a:srgbClr val="0070C0">
                        <a:shade val="67500"/>
                        <a:satMod val="115000"/>
                      </a:srgbClr>
                    </a:gs>
                    <a:gs pos="75000">
                      <a:srgbClr val="00B0F0"/>
                    </a:gs>
                    <a:gs pos="56000">
                      <a:srgbClr val="0070C0">
                        <a:shade val="100000"/>
                        <a:satMod val="115000"/>
                      </a:srgbClr>
                    </a:gs>
                  </a:gsLst>
                  <a:lin ang="18000000" scaled="0"/>
                  <a:tileRect/>
                </a:gradFill>
                <a:latin typeface="微软雅黑" panose="020B0503020204020204" pitchFamily="34" charset="-122"/>
                <a:ea typeface="微软雅黑" panose="020B0503020204020204" pitchFamily="34" charset="-122"/>
              </a:rPr>
              <a:t>Système </a:t>
            </a:r>
            <a:r>
              <a:rPr lang="en-US" altLang="zh-CN" sz="5400" b="1" kern="2200" spc="600" dirty="0">
                <a:gradFill flip="none" rotWithShape="1">
                  <a:gsLst>
                    <a:gs pos="0">
                      <a:srgbClr val="0070C0">
                        <a:shade val="30000"/>
                        <a:satMod val="115000"/>
                      </a:srgbClr>
                    </a:gs>
                    <a:gs pos="44000">
                      <a:srgbClr val="0070C0">
                        <a:shade val="67500"/>
                        <a:satMod val="115000"/>
                      </a:srgbClr>
                    </a:gs>
                    <a:gs pos="75000">
                      <a:srgbClr val="00B0F0"/>
                    </a:gs>
                    <a:gs pos="56000">
                      <a:srgbClr val="0070C0">
                        <a:shade val="100000"/>
                        <a:satMod val="115000"/>
                      </a:srgbClr>
                    </a:gs>
                  </a:gsLst>
                  <a:lin ang="18000000" scaled="0"/>
                  <a:tileRect/>
                </a:gradFill>
                <a:latin typeface="微软雅黑" panose="020B0503020204020204" pitchFamily="34" charset="-122"/>
                <a:ea typeface="微软雅黑" panose="020B0503020204020204" pitchFamily="34" charset="-122"/>
              </a:rPr>
              <a:t>PVT</a:t>
            </a:r>
            <a:endParaRPr lang="zh-CN" altLang="en-US" sz="5400" b="1" kern="2200" spc="600" dirty="0">
              <a:gradFill flip="none" rotWithShape="1">
                <a:gsLst>
                  <a:gs pos="0">
                    <a:srgbClr val="0070C0">
                      <a:shade val="30000"/>
                      <a:satMod val="115000"/>
                    </a:srgbClr>
                  </a:gs>
                  <a:gs pos="44000">
                    <a:srgbClr val="0070C0">
                      <a:shade val="67500"/>
                      <a:satMod val="115000"/>
                    </a:srgbClr>
                  </a:gs>
                  <a:gs pos="75000">
                    <a:srgbClr val="00B0F0"/>
                  </a:gs>
                  <a:gs pos="56000">
                    <a:srgbClr val="0070C0">
                      <a:shade val="100000"/>
                      <a:satMod val="115000"/>
                    </a:srgbClr>
                  </a:gs>
                </a:gsLst>
                <a:lin ang="18000000" scaled="0"/>
                <a:tileRect/>
              </a:gradFill>
              <a:latin typeface="微软雅黑" panose="020B0503020204020204" pitchFamily="34" charset="-122"/>
              <a:ea typeface="微软雅黑" panose="020B0503020204020204" pitchFamily="34" charset="-122"/>
            </a:endParaRPr>
          </a:p>
        </p:txBody>
      </p:sp>
      <p:sp>
        <p:nvSpPr>
          <p:cNvPr id="6" name="PA_文本框 3"/>
          <p:cNvSpPr txBox="1"/>
          <p:nvPr>
            <p:custDataLst>
              <p:tags r:id="rId4"/>
            </p:custDataLst>
          </p:nvPr>
        </p:nvSpPr>
        <p:spPr>
          <a:xfrm>
            <a:off x="5519142" y="5300980"/>
            <a:ext cx="5791835" cy="460375"/>
          </a:xfrm>
          <a:prstGeom prst="rect">
            <a:avLst/>
          </a:prstGeom>
          <a:noFill/>
          <a:effectLst/>
        </p:spPr>
        <p:txBody>
          <a:bodyPr wrap="square" rtlCol="0">
            <a:spAutoFit/>
          </a:bodyPr>
          <a:lstStyle/>
          <a:p>
            <a:pPr algn="ctr"/>
            <a:r>
              <a:rPr lang="zh-CN" altLang="en-US" sz="2400" b="1" dirty="0">
                <a:solidFill>
                  <a:srgbClr val="0070C0"/>
                </a:solidFill>
                <a:latin typeface="微软雅黑" panose="020B0503020204020204" pitchFamily="34" charset="-122"/>
                <a:ea typeface="微软雅黑" panose="020B0503020204020204" pitchFamily="34" charset="-122"/>
              </a:rPr>
              <a:t>Jiaxing Yunyu New Energy Co.</a:t>
            </a:r>
            <a:r>
              <a:rPr lang="fr-CA" altLang="zh-CN" sz="2400" b="1" dirty="0">
                <a:solidFill>
                  <a:srgbClr val="0070C0"/>
                </a:solidFill>
                <a:latin typeface="微软雅黑" panose="020B0503020204020204" pitchFamily="34" charset="-122"/>
                <a:ea typeface="微软雅黑" panose="020B0503020204020204" pitchFamily="34" charset="-122"/>
              </a:rPr>
              <a:t>, Ltd.</a:t>
            </a:r>
          </a:p>
        </p:txBody>
      </p:sp>
      <p:sp>
        <p:nvSpPr>
          <p:cNvPr id="9" name="PA_Flowchart: Decision 8"/>
          <p:cNvSpPr/>
          <p:nvPr>
            <p:custDataLst>
              <p:tags r:id="rId5"/>
            </p:custDataLst>
          </p:nvPr>
        </p:nvSpPr>
        <p:spPr>
          <a:xfrm>
            <a:off x="8903518" y="3112113"/>
            <a:ext cx="2549085" cy="2464116"/>
          </a:xfrm>
          <a:prstGeom prst="flowChartDecisi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PA_Flowchart: Decision 10"/>
          <p:cNvSpPr/>
          <p:nvPr>
            <p:custDataLst>
              <p:tags r:id="rId6"/>
            </p:custDataLst>
          </p:nvPr>
        </p:nvSpPr>
        <p:spPr>
          <a:xfrm>
            <a:off x="7685671" y="4148920"/>
            <a:ext cx="412034" cy="398300"/>
          </a:xfrm>
          <a:prstGeom prst="flowChartDecisi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PA_Flowchart: Decision 13"/>
          <p:cNvSpPr/>
          <p:nvPr>
            <p:custDataLst>
              <p:tags r:id="rId7"/>
            </p:custDataLst>
          </p:nvPr>
        </p:nvSpPr>
        <p:spPr>
          <a:xfrm>
            <a:off x="8083240" y="3958766"/>
            <a:ext cx="824069" cy="796600"/>
          </a:xfrm>
          <a:prstGeom prst="flowChartDecision">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PA_Flowchart: Decision 14"/>
          <p:cNvSpPr/>
          <p:nvPr>
            <p:custDataLst>
              <p:tags r:id="rId8"/>
            </p:custDataLst>
          </p:nvPr>
        </p:nvSpPr>
        <p:spPr>
          <a:xfrm>
            <a:off x="10525794" y="2924536"/>
            <a:ext cx="667662" cy="645407"/>
          </a:xfrm>
          <a:prstGeom prst="flowChartDecision">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PA_Flowchart: Decision 16"/>
          <p:cNvSpPr/>
          <p:nvPr>
            <p:custDataLst>
              <p:tags r:id="rId9"/>
            </p:custDataLst>
          </p:nvPr>
        </p:nvSpPr>
        <p:spPr>
          <a:xfrm>
            <a:off x="11393508" y="2800215"/>
            <a:ext cx="257216" cy="248642"/>
          </a:xfrm>
          <a:prstGeom prst="flowChartDecision">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PA_文本框 3"/>
          <p:cNvSpPr txBox="1"/>
          <p:nvPr>
            <p:custDataLst>
              <p:tags r:id="rId10"/>
            </p:custDataLst>
          </p:nvPr>
        </p:nvSpPr>
        <p:spPr>
          <a:xfrm>
            <a:off x="5677892" y="4869180"/>
            <a:ext cx="4393565" cy="398780"/>
          </a:xfrm>
          <a:prstGeom prst="rect">
            <a:avLst/>
          </a:prstGeom>
          <a:noFill/>
          <a:effectLst/>
        </p:spPr>
        <p:txBody>
          <a:bodyPr wrap="square" rtlCol="0">
            <a:spAutoFit/>
          </a:bodyPr>
          <a:lstStyle/>
          <a:p>
            <a:r>
              <a:rPr lang="en-US" altLang="zh-CN" dirty="0">
                <a:solidFill>
                  <a:srgbClr val="0070C0"/>
                </a:solidFill>
                <a:latin typeface="微软雅黑" panose="020B0503020204020204" pitchFamily="34" charset="-122"/>
                <a:ea typeface="微软雅黑" panose="020B0503020204020204" pitchFamily="34" charset="-122"/>
              </a:rPr>
              <a:t>| </a:t>
            </a:r>
            <a:r>
              <a:rPr lang="fr-CA" altLang="en-US" dirty="0">
                <a:solidFill>
                  <a:srgbClr val="0070C0"/>
                </a:solidFill>
                <a:latin typeface="微软雅黑" panose="020B0503020204020204" pitchFamily="34" charset="-122"/>
                <a:ea typeface="微软雅黑" panose="020B0503020204020204" pitchFamily="34" charset="-122"/>
              </a:rPr>
              <a:t>Professionnel</a:t>
            </a:r>
            <a:r>
              <a:rPr lang="zh-CN" altLang="en-US" dirty="0">
                <a:solidFill>
                  <a:srgbClr val="0070C0"/>
                </a:solidFill>
                <a:latin typeface="微软雅黑" panose="020B0503020204020204" pitchFamily="34" charset="-122"/>
                <a:ea typeface="微软雅黑" panose="020B0503020204020204" pitchFamily="34" charset="-122"/>
              </a:rPr>
              <a:t> </a:t>
            </a:r>
            <a:r>
              <a:rPr lang="en-US" altLang="zh-CN" dirty="0">
                <a:solidFill>
                  <a:srgbClr val="0070C0"/>
                </a:solidFill>
                <a:latin typeface="微软雅黑" panose="020B0503020204020204" pitchFamily="34" charset="-122"/>
                <a:ea typeface="微软雅黑" panose="020B0503020204020204" pitchFamily="34" charset="-122"/>
              </a:rPr>
              <a:t>| </a:t>
            </a:r>
            <a:r>
              <a:rPr lang="fr-CA" altLang="en-US" dirty="0">
                <a:solidFill>
                  <a:srgbClr val="0070C0"/>
                </a:solidFill>
                <a:latin typeface="微软雅黑" panose="020B0503020204020204" pitchFamily="34" charset="-122"/>
                <a:ea typeface="微软雅黑" panose="020B0503020204020204" pitchFamily="34" charset="-122"/>
              </a:rPr>
              <a:t>Qualité</a:t>
            </a:r>
            <a:r>
              <a:rPr lang="zh-CN" altLang="en-US" dirty="0">
                <a:solidFill>
                  <a:srgbClr val="0070C0"/>
                </a:solidFill>
                <a:latin typeface="微软雅黑" panose="020B0503020204020204" pitchFamily="34" charset="-122"/>
                <a:ea typeface="微软雅黑" panose="020B0503020204020204" pitchFamily="34" charset="-122"/>
              </a:rPr>
              <a:t> </a:t>
            </a:r>
            <a:r>
              <a:rPr lang="en-US" altLang="zh-CN" dirty="0">
                <a:solidFill>
                  <a:srgbClr val="0070C0"/>
                </a:solidFill>
                <a:latin typeface="微软雅黑" panose="020B0503020204020204" pitchFamily="34" charset="-122"/>
                <a:ea typeface="微软雅黑" panose="020B0503020204020204" pitchFamily="34" charset="-122"/>
              </a:rPr>
              <a:t>| </a:t>
            </a:r>
            <a:r>
              <a:rPr lang="zh-CN" altLang="en-US" dirty="0">
                <a:solidFill>
                  <a:srgbClr val="0070C0"/>
                </a:solidFill>
                <a:latin typeface="微软雅黑" panose="020B0503020204020204" pitchFamily="34" charset="-122"/>
                <a:ea typeface="微软雅黑" panose="020B0503020204020204" pitchFamily="34" charset="-122"/>
              </a:rPr>
              <a:t>Intégrité</a:t>
            </a:r>
            <a:r>
              <a:rPr lang="zh-CN" altLang="en-US" sz="2000" dirty="0">
                <a:solidFill>
                  <a:srgbClr val="0070C0"/>
                </a:solidFill>
                <a:latin typeface="微软雅黑" panose="020B0503020204020204" pitchFamily="34" charset="-122"/>
                <a:ea typeface="微软雅黑" panose="020B0503020204020204" pitchFamily="34" charset="-122"/>
              </a:rPr>
              <a:t> </a:t>
            </a:r>
            <a:r>
              <a:rPr lang="en-US" altLang="zh-CN" sz="2000" dirty="0">
                <a:solidFill>
                  <a:srgbClr val="0070C0"/>
                </a:solidFill>
                <a:latin typeface="微软雅黑" panose="020B0503020204020204" pitchFamily="34" charset="-122"/>
                <a:ea typeface="微软雅黑" panose="020B0503020204020204" pitchFamily="34" charset="-122"/>
              </a:rPr>
              <a:t>|</a:t>
            </a:r>
            <a:endParaRPr lang="zh-CN" altLang="en-US" sz="2000" dirty="0">
              <a:solidFill>
                <a:srgbClr val="0070C0"/>
              </a:solidFill>
              <a:latin typeface="微软雅黑" panose="020B0503020204020204" pitchFamily="34" charset="-122"/>
              <a:ea typeface="微软雅黑" panose="020B0503020204020204" pitchFamily="34" charset="-122"/>
            </a:endParaRPr>
          </a:p>
        </p:txBody>
      </p:sp>
      <p:cxnSp>
        <p:nvCxnSpPr>
          <p:cNvPr id="13" name="PA_直接连接符 12"/>
          <p:cNvCxnSpPr/>
          <p:nvPr>
            <p:custDataLst>
              <p:tags r:id="rId11"/>
            </p:custDataLst>
          </p:nvPr>
        </p:nvCxnSpPr>
        <p:spPr>
          <a:xfrm>
            <a:off x="5651605" y="4799678"/>
            <a:ext cx="0" cy="1603086"/>
          </a:xfrm>
          <a:prstGeom prst="line">
            <a:avLst/>
          </a:prstGeom>
          <a:ln w="19050">
            <a:solidFill>
              <a:srgbClr val="0070C0"/>
            </a:solidFill>
          </a:ln>
          <a:effectLst/>
        </p:spPr>
        <p:style>
          <a:lnRef idx="1">
            <a:schemeClr val="accent1"/>
          </a:lnRef>
          <a:fillRef idx="0">
            <a:schemeClr val="accent1"/>
          </a:fillRef>
          <a:effectRef idx="0">
            <a:schemeClr val="accent1"/>
          </a:effectRef>
          <a:fontRef idx="minor">
            <a:schemeClr val="tx1"/>
          </a:fontRef>
        </p:style>
      </p:cxnSp>
      <p:sp>
        <p:nvSpPr>
          <p:cNvPr id="21" name="PA_Flowchart: Decision 20"/>
          <p:cNvSpPr/>
          <p:nvPr>
            <p:custDataLst>
              <p:tags r:id="rId12"/>
            </p:custDataLst>
          </p:nvPr>
        </p:nvSpPr>
        <p:spPr>
          <a:xfrm>
            <a:off x="10943632" y="3122133"/>
            <a:ext cx="1156968" cy="1118403"/>
          </a:xfrm>
          <a:prstGeom prst="flowChartDecisi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PA_文本框 45"/>
          <p:cNvSpPr txBox="1"/>
          <p:nvPr>
            <p:custDataLst>
              <p:tags r:id="rId13"/>
            </p:custDataLst>
          </p:nvPr>
        </p:nvSpPr>
        <p:spPr>
          <a:xfrm>
            <a:off x="5735166" y="6022449"/>
            <a:ext cx="4869682" cy="429895"/>
          </a:xfrm>
          <a:prstGeom prst="rect">
            <a:avLst/>
          </a:prstGeom>
          <a:noFill/>
        </p:spPr>
        <p:txBody>
          <a:bodyPr wrap="square" rtlCol="0">
            <a:spAutoFit/>
          </a:bodyPr>
          <a:lstStyle/>
          <a:p>
            <a:r>
              <a:rPr lang="en-US" altLang="zh-CN" sz="1100" dirty="0">
                <a:solidFill>
                  <a:schemeClr val="bg1">
                    <a:lumMod val="50000"/>
                  </a:schemeClr>
                </a:solidFill>
                <a:latin typeface="Arial Black" panose="020B0A04020102020204" pitchFamily="34" charset="0"/>
                <a:ea typeface="方正细圆简体" pitchFamily="2" charset="-122"/>
              </a:rPr>
              <a:t>La science et la technologie sont la première force productive, les personnes sont la première ressource</a:t>
            </a:r>
          </a:p>
        </p:txBody>
      </p:sp>
      <p:sp>
        <p:nvSpPr>
          <p:cNvPr id="23" name="PA_Flowchart: Decision 22"/>
          <p:cNvSpPr/>
          <p:nvPr>
            <p:custDataLst>
              <p:tags r:id="rId14"/>
            </p:custDataLst>
          </p:nvPr>
        </p:nvSpPr>
        <p:spPr>
          <a:xfrm>
            <a:off x="11193456" y="4536909"/>
            <a:ext cx="667662" cy="645407"/>
          </a:xfrm>
          <a:prstGeom prst="flowChartDecision">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3750" fill="hold"/>
                                        <p:tgtEl>
                                          <p:spTgt spid="1026"/>
                                        </p:tgtEl>
                                        <p:attrNameLst>
                                          <p:attrName>ppt_w</p:attrName>
                                        </p:attrNameLst>
                                      </p:cBhvr>
                                      <p:tavLst>
                                        <p:tav tm="0">
                                          <p:val>
                                            <p:strVal val="4/3*#ppt_w"/>
                                          </p:val>
                                        </p:tav>
                                        <p:tav tm="100000">
                                          <p:val>
                                            <p:strVal val="#ppt_w"/>
                                          </p:val>
                                        </p:tav>
                                      </p:tavLst>
                                    </p:anim>
                                    <p:anim calcmode="lin" valueType="num">
                                      <p:cBhvr>
                                        <p:cTn id="8" dur="3750" fill="hold"/>
                                        <p:tgtEl>
                                          <p:spTgt spid="1026"/>
                                        </p:tgtEl>
                                        <p:attrNameLst>
                                          <p:attrName>ppt_h</p:attrName>
                                        </p:attrNameLst>
                                      </p:cBhvr>
                                      <p:tavLst>
                                        <p:tav tm="0">
                                          <p:val>
                                            <p:strVal val="4/3*#ppt_h"/>
                                          </p:val>
                                        </p:tav>
                                        <p:tav tm="100000">
                                          <p:val>
                                            <p:strVal val="#ppt_h"/>
                                          </p:val>
                                        </p:tav>
                                      </p:tavLst>
                                    </p:anim>
                                  </p:childTnLst>
                                </p:cTn>
                              </p:par>
                              <p:par>
                                <p:cTn id="9" presetID="23" presetClass="entr" presetSubtype="16" fill="hold" grpId="0" nodeType="withEffect">
                                  <p:stCondLst>
                                    <p:cond delay="750"/>
                                  </p:stCondLst>
                                  <p:childTnLst>
                                    <p:set>
                                      <p:cBhvr>
                                        <p:cTn id="10" dur="1" fill="hold">
                                          <p:stCondLst>
                                            <p:cond delay="0"/>
                                          </p:stCondLst>
                                        </p:cTn>
                                        <p:tgtEl>
                                          <p:spTgt spid="9"/>
                                        </p:tgtEl>
                                        <p:attrNameLst>
                                          <p:attrName>style.visibility</p:attrName>
                                        </p:attrNameLst>
                                      </p:cBhvr>
                                      <p:to>
                                        <p:strVal val="visible"/>
                                      </p:to>
                                    </p:set>
                                    <p:anim calcmode="lin" valueType="num">
                                      <p:cBhvr>
                                        <p:cTn id="11" dur="1250" fill="hold"/>
                                        <p:tgtEl>
                                          <p:spTgt spid="9"/>
                                        </p:tgtEl>
                                        <p:attrNameLst>
                                          <p:attrName>ppt_w</p:attrName>
                                        </p:attrNameLst>
                                      </p:cBhvr>
                                      <p:tavLst>
                                        <p:tav tm="0">
                                          <p:val>
                                            <p:fltVal val="0"/>
                                          </p:val>
                                        </p:tav>
                                        <p:tav tm="100000">
                                          <p:val>
                                            <p:strVal val="#ppt_w"/>
                                          </p:val>
                                        </p:tav>
                                      </p:tavLst>
                                    </p:anim>
                                    <p:anim calcmode="lin" valueType="num">
                                      <p:cBhvr>
                                        <p:cTn id="12" dur="1250" fill="hold"/>
                                        <p:tgtEl>
                                          <p:spTgt spid="9"/>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1500"/>
                                  </p:stCondLst>
                                  <p:childTnLst>
                                    <p:set>
                                      <p:cBhvr>
                                        <p:cTn id="14" dur="1" fill="hold">
                                          <p:stCondLst>
                                            <p:cond delay="0"/>
                                          </p:stCondLst>
                                        </p:cTn>
                                        <p:tgtEl>
                                          <p:spTgt spid="21"/>
                                        </p:tgtEl>
                                        <p:attrNameLst>
                                          <p:attrName>style.visibility</p:attrName>
                                        </p:attrNameLst>
                                      </p:cBhvr>
                                      <p:to>
                                        <p:strVal val="visible"/>
                                      </p:to>
                                    </p:set>
                                    <p:anim calcmode="lin" valueType="num">
                                      <p:cBhvr>
                                        <p:cTn id="15" dur="1250" fill="hold"/>
                                        <p:tgtEl>
                                          <p:spTgt spid="21"/>
                                        </p:tgtEl>
                                        <p:attrNameLst>
                                          <p:attrName>ppt_w</p:attrName>
                                        </p:attrNameLst>
                                      </p:cBhvr>
                                      <p:tavLst>
                                        <p:tav tm="0">
                                          <p:val>
                                            <p:fltVal val="0"/>
                                          </p:val>
                                        </p:tav>
                                        <p:tav tm="100000">
                                          <p:val>
                                            <p:strVal val="#ppt_w"/>
                                          </p:val>
                                        </p:tav>
                                      </p:tavLst>
                                    </p:anim>
                                    <p:anim calcmode="lin" valueType="num">
                                      <p:cBhvr>
                                        <p:cTn id="16" dur="1250" fill="hold"/>
                                        <p:tgtEl>
                                          <p:spTgt spid="21"/>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75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250" fill="hold"/>
                                        <p:tgtEl>
                                          <p:spTgt spid="15"/>
                                        </p:tgtEl>
                                        <p:attrNameLst>
                                          <p:attrName>ppt_w</p:attrName>
                                        </p:attrNameLst>
                                      </p:cBhvr>
                                      <p:tavLst>
                                        <p:tav tm="0">
                                          <p:val>
                                            <p:fltVal val="0"/>
                                          </p:val>
                                        </p:tav>
                                        <p:tav tm="100000">
                                          <p:val>
                                            <p:strVal val="#ppt_w"/>
                                          </p:val>
                                        </p:tav>
                                      </p:tavLst>
                                    </p:anim>
                                    <p:anim calcmode="lin" valueType="num">
                                      <p:cBhvr>
                                        <p:cTn id="20" dur="1250" fill="hold"/>
                                        <p:tgtEl>
                                          <p:spTgt spid="15"/>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1000"/>
                                  </p:stCondLst>
                                  <p:childTnLst>
                                    <p:set>
                                      <p:cBhvr>
                                        <p:cTn id="22" dur="1" fill="hold">
                                          <p:stCondLst>
                                            <p:cond delay="0"/>
                                          </p:stCondLst>
                                        </p:cTn>
                                        <p:tgtEl>
                                          <p:spTgt spid="14"/>
                                        </p:tgtEl>
                                        <p:attrNameLst>
                                          <p:attrName>style.visibility</p:attrName>
                                        </p:attrNameLst>
                                      </p:cBhvr>
                                      <p:to>
                                        <p:strVal val="visible"/>
                                      </p:to>
                                    </p:set>
                                    <p:anim calcmode="lin" valueType="num">
                                      <p:cBhvr>
                                        <p:cTn id="23" dur="1250" fill="hold"/>
                                        <p:tgtEl>
                                          <p:spTgt spid="14"/>
                                        </p:tgtEl>
                                        <p:attrNameLst>
                                          <p:attrName>ppt_w</p:attrName>
                                        </p:attrNameLst>
                                      </p:cBhvr>
                                      <p:tavLst>
                                        <p:tav tm="0">
                                          <p:val>
                                            <p:fltVal val="0"/>
                                          </p:val>
                                        </p:tav>
                                        <p:tav tm="100000">
                                          <p:val>
                                            <p:strVal val="#ppt_w"/>
                                          </p:val>
                                        </p:tav>
                                      </p:tavLst>
                                    </p:anim>
                                    <p:anim calcmode="lin" valueType="num">
                                      <p:cBhvr>
                                        <p:cTn id="24" dur="1250" fill="hold"/>
                                        <p:tgtEl>
                                          <p:spTgt spid="14"/>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2000"/>
                                  </p:stCondLst>
                                  <p:childTnLst>
                                    <p:set>
                                      <p:cBhvr>
                                        <p:cTn id="26" dur="1" fill="hold">
                                          <p:stCondLst>
                                            <p:cond delay="0"/>
                                          </p:stCondLst>
                                        </p:cTn>
                                        <p:tgtEl>
                                          <p:spTgt spid="23"/>
                                        </p:tgtEl>
                                        <p:attrNameLst>
                                          <p:attrName>style.visibility</p:attrName>
                                        </p:attrNameLst>
                                      </p:cBhvr>
                                      <p:to>
                                        <p:strVal val="visible"/>
                                      </p:to>
                                    </p:set>
                                    <p:anim calcmode="lin" valueType="num">
                                      <p:cBhvr>
                                        <p:cTn id="27" dur="1250" fill="hold"/>
                                        <p:tgtEl>
                                          <p:spTgt spid="23"/>
                                        </p:tgtEl>
                                        <p:attrNameLst>
                                          <p:attrName>ppt_w</p:attrName>
                                        </p:attrNameLst>
                                      </p:cBhvr>
                                      <p:tavLst>
                                        <p:tav tm="0">
                                          <p:val>
                                            <p:fltVal val="0"/>
                                          </p:val>
                                        </p:tav>
                                        <p:tav tm="100000">
                                          <p:val>
                                            <p:strVal val="#ppt_w"/>
                                          </p:val>
                                        </p:tav>
                                      </p:tavLst>
                                    </p:anim>
                                    <p:anim calcmode="lin" valueType="num">
                                      <p:cBhvr>
                                        <p:cTn id="28" dur="1250" fill="hold"/>
                                        <p:tgtEl>
                                          <p:spTgt spid="23"/>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1750"/>
                                  </p:stCondLst>
                                  <p:childTnLst>
                                    <p:set>
                                      <p:cBhvr>
                                        <p:cTn id="30" dur="1" fill="hold">
                                          <p:stCondLst>
                                            <p:cond delay="0"/>
                                          </p:stCondLst>
                                        </p:cTn>
                                        <p:tgtEl>
                                          <p:spTgt spid="11"/>
                                        </p:tgtEl>
                                        <p:attrNameLst>
                                          <p:attrName>style.visibility</p:attrName>
                                        </p:attrNameLst>
                                      </p:cBhvr>
                                      <p:to>
                                        <p:strVal val="visible"/>
                                      </p:to>
                                    </p:set>
                                    <p:anim calcmode="lin" valueType="num">
                                      <p:cBhvr>
                                        <p:cTn id="31" dur="1250" fill="hold"/>
                                        <p:tgtEl>
                                          <p:spTgt spid="11"/>
                                        </p:tgtEl>
                                        <p:attrNameLst>
                                          <p:attrName>ppt_w</p:attrName>
                                        </p:attrNameLst>
                                      </p:cBhvr>
                                      <p:tavLst>
                                        <p:tav tm="0">
                                          <p:val>
                                            <p:fltVal val="0"/>
                                          </p:val>
                                        </p:tav>
                                        <p:tav tm="100000">
                                          <p:val>
                                            <p:strVal val="#ppt_w"/>
                                          </p:val>
                                        </p:tav>
                                      </p:tavLst>
                                    </p:anim>
                                    <p:anim calcmode="lin" valueType="num">
                                      <p:cBhvr>
                                        <p:cTn id="32" dur="1250" fill="hold"/>
                                        <p:tgtEl>
                                          <p:spTgt spid="11"/>
                                        </p:tgtEl>
                                        <p:attrNameLst>
                                          <p:attrName>ppt_h</p:attrName>
                                        </p:attrNameLst>
                                      </p:cBhvr>
                                      <p:tavLst>
                                        <p:tav tm="0">
                                          <p:val>
                                            <p:fltVal val="0"/>
                                          </p:val>
                                        </p:tav>
                                        <p:tav tm="100000">
                                          <p:val>
                                            <p:strVal val="#ppt_h"/>
                                          </p:val>
                                        </p:tav>
                                      </p:tavLst>
                                    </p:anim>
                                  </p:childTnLst>
                                </p:cTn>
                              </p:par>
                              <p:par>
                                <p:cTn id="33" presetID="23" presetClass="entr" presetSubtype="16" fill="hold" grpId="0" nodeType="withEffect">
                                  <p:stCondLst>
                                    <p:cond delay="2000"/>
                                  </p:stCondLst>
                                  <p:childTnLst>
                                    <p:set>
                                      <p:cBhvr>
                                        <p:cTn id="34" dur="1" fill="hold">
                                          <p:stCondLst>
                                            <p:cond delay="0"/>
                                          </p:stCondLst>
                                        </p:cTn>
                                        <p:tgtEl>
                                          <p:spTgt spid="17"/>
                                        </p:tgtEl>
                                        <p:attrNameLst>
                                          <p:attrName>style.visibility</p:attrName>
                                        </p:attrNameLst>
                                      </p:cBhvr>
                                      <p:to>
                                        <p:strVal val="visible"/>
                                      </p:to>
                                    </p:set>
                                    <p:anim calcmode="lin" valueType="num">
                                      <p:cBhvr>
                                        <p:cTn id="35" dur="1750" fill="hold"/>
                                        <p:tgtEl>
                                          <p:spTgt spid="17"/>
                                        </p:tgtEl>
                                        <p:attrNameLst>
                                          <p:attrName>ppt_w</p:attrName>
                                        </p:attrNameLst>
                                      </p:cBhvr>
                                      <p:tavLst>
                                        <p:tav tm="0">
                                          <p:val>
                                            <p:fltVal val="0"/>
                                          </p:val>
                                        </p:tav>
                                        <p:tav tm="100000">
                                          <p:val>
                                            <p:strVal val="#ppt_w"/>
                                          </p:val>
                                        </p:tav>
                                      </p:tavLst>
                                    </p:anim>
                                    <p:anim calcmode="lin" valueType="num">
                                      <p:cBhvr>
                                        <p:cTn id="36" dur="1750" fill="hold"/>
                                        <p:tgtEl>
                                          <p:spTgt spid="17"/>
                                        </p:tgtEl>
                                        <p:attrNameLst>
                                          <p:attrName>ppt_h</p:attrName>
                                        </p:attrNameLst>
                                      </p:cBhvr>
                                      <p:tavLst>
                                        <p:tav tm="0">
                                          <p:val>
                                            <p:fltVal val="0"/>
                                          </p:val>
                                        </p:tav>
                                        <p:tav tm="100000">
                                          <p:val>
                                            <p:strVal val="#ppt_h"/>
                                          </p:val>
                                        </p:tav>
                                      </p:tavLst>
                                    </p:anim>
                                  </p:childTnLst>
                                </p:cTn>
                              </p:par>
                              <p:par>
                                <p:cTn id="37" presetID="42" presetClass="entr" presetSubtype="0" fill="hold" grpId="0" nodeType="withEffect">
                                  <p:stCondLst>
                                    <p:cond delay="200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anim calcmode="lin" valueType="num">
                                      <p:cBhvr>
                                        <p:cTn id="40" dur="1000" fill="hold"/>
                                        <p:tgtEl>
                                          <p:spTgt spid="5"/>
                                        </p:tgtEl>
                                        <p:attrNameLst>
                                          <p:attrName>ppt_x</p:attrName>
                                        </p:attrNameLst>
                                      </p:cBhvr>
                                      <p:tavLst>
                                        <p:tav tm="0">
                                          <p:val>
                                            <p:strVal val="#ppt_x"/>
                                          </p:val>
                                        </p:tav>
                                        <p:tav tm="100000">
                                          <p:val>
                                            <p:strVal val="#ppt_x"/>
                                          </p:val>
                                        </p:tav>
                                      </p:tavLst>
                                    </p:anim>
                                    <p:anim calcmode="lin" valueType="num">
                                      <p:cBhvr>
                                        <p:cTn id="41" dur="1000" fill="hold"/>
                                        <p:tgtEl>
                                          <p:spTgt spid="5"/>
                                        </p:tgtEl>
                                        <p:attrNameLst>
                                          <p:attrName>ppt_y</p:attrName>
                                        </p:attrNameLst>
                                      </p:cBhvr>
                                      <p:tavLst>
                                        <p:tav tm="0">
                                          <p:val>
                                            <p:strVal val="#ppt_y+.1"/>
                                          </p:val>
                                        </p:tav>
                                        <p:tav tm="100000">
                                          <p:val>
                                            <p:strVal val="#ppt_y"/>
                                          </p:val>
                                        </p:tav>
                                      </p:tavLst>
                                    </p:anim>
                                  </p:childTnLst>
                                </p:cTn>
                              </p:par>
                            </p:childTnLst>
                          </p:cTn>
                        </p:par>
                        <p:par>
                          <p:cTn id="42" fill="hold">
                            <p:stCondLst>
                              <p:cond delay="4000"/>
                            </p:stCondLst>
                            <p:childTnLst>
                              <p:par>
                                <p:cTn id="43" presetID="16" presetClass="entr" presetSubtype="42" fill="hold"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barn(outHorizontal)">
                                      <p:cBhvr>
                                        <p:cTn id="45" dur="500"/>
                                        <p:tgtEl>
                                          <p:spTgt spid="13"/>
                                        </p:tgtEl>
                                      </p:cBhvr>
                                    </p:animEffect>
                                  </p:childTnLst>
                                </p:cTn>
                              </p:par>
                            </p:childTnLst>
                          </p:cTn>
                        </p:par>
                        <p:par>
                          <p:cTn id="46" fill="hold">
                            <p:stCondLst>
                              <p:cond delay="4500"/>
                            </p:stCondLst>
                            <p:childTnLst>
                              <p:par>
                                <p:cTn id="47" presetID="12" presetClass="entr" presetSubtype="2" fill="hold" grpId="0" nodeType="afterEffect">
                                  <p:stCondLst>
                                    <p:cond delay="0"/>
                                  </p:stCondLst>
                                  <p:iterate type="lt">
                                    <p:tmPct val="10000"/>
                                  </p:iterate>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p:tgtEl>
                                          <p:spTgt spid="18"/>
                                        </p:tgtEl>
                                        <p:attrNameLst>
                                          <p:attrName>ppt_x</p:attrName>
                                        </p:attrNameLst>
                                      </p:cBhvr>
                                      <p:tavLst>
                                        <p:tav tm="0">
                                          <p:val>
                                            <p:strVal val="#ppt_x+#ppt_w*1.125000"/>
                                          </p:val>
                                        </p:tav>
                                        <p:tav tm="100000">
                                          <p:val>
                                            <p:strVal val="#ppt_x"/>
                                          </p:val>
                                        </p:tav>
                                      </p:tavLst>
                                    </p:anim>
                                    <p:animEffect transition="in" filter="wipe(left)">
                                      <p:cBhvr>
                                        <p:cTn id="50" dur="500"/>
                                        <p:tgtEl>
                                          <p:spTgt spid="18"/>
                                        </p:tgtEl>
                                      </p:cBhvr>
                                    </p:animEffect>
                                  </p:childTnLst>
                                </p:cTn>
                              </p:par>
                            </p:childTnLst>
                          </p:cTn>
                        </p:par>
                        <p:par>
                          <p:cTn id="51" fill="hold">
                            <p:stCondLst>
                              <p:cond delay="6650"/>
                            </p:stCondLst>
                            <p:childTnLst>
                              <p:par>
                                <p:cTn id="52" presetID="2" presetClass="entr" presetSubtype="4" fill="hold" grpId="0" nodeType="afterEffect">
                                  <p:stCondLst>
                                    <p:cond delay="0"/>
                                  </p:stCondLst>
                                  <p:iterate type="lt">
                                    <p:tmPct val="10000"/>
                                  </p:iterate>
                                  <p:childTnLst>
                                    <p:set>
                                      <p:cBhvr>
                                        <p:cTn id="53" dur="1" fill="hold">
                                          <p:stCondLst>
                                            <p:cond delay="0"/>
                                          </p:stCondLst>
                                        </p:cTn>
                                        <p:tgtEl>
                                          <p:spTgt spid="6"/>
                                        </p:tgtEl>
                                        <p:attrNameLst>
                                          <p:attrName>style.visibility</p:attrName>
                                        </p:attrNameLst>
                                      </p:cBhvr>
                                      <p:to>
                                        <p:strVal val="visible"/>
                                      </p:to>
                                    </p:set>
                                    <p:anim calcmode="lin" valueType="num">
                                      <p:cBhvr additive="base">
                                        <p:cTn id="54" dur="500" fill="hold"/>
                                        <p:tgtEl>
                                          <p:spTgt spid="6"/>
                                        </p:tgtEl>
                                        <p:attrNameLst>
                                          <p:attrName>ppt_x</p:attrName>
                                        </p:attrNameLst>
                                      </p:cBhvr>
                                      <p:tavLst>
                                        <p:tav tm="0">
                                          <p:val>
                                            <p:strVal val="#ppt_x"/>
                                          </p:val>
                                        </p:tav>
                                        <p:tav tm="100000">
                                          <p:val>
                                            <p:strVal val="#ppt_x"/>
                                          </p:val>
                                        </p:tav>
                                      </p:tavLst>
                                    </p:anim>
                                    <p:anim calcmode="lin" valueType="num">
                                      <p:cBhvr additive="base">
                                        <p:cTn id="55" dur="500" fill="hold"/>
                                        <p:tgtEl>
                                          <p:spTgt spid="6"/>
                                        </p:tgtEl>
                                        <p:attrNameLst>
                                          <p:attrName>ppt_y</p:attrName>
                                        </p:attrNameLst>
                                      </p:cBhvr>
                                      <p:tavLst>
                                        <p:tav tm="0">
                                          <p:val>
                                            <p:strVal val="1+#ppt_h/2"/>
                                          </p:val>
                                        </p:tav>
                                        <p:tav tm="100000">
                                          <p:val>
                                            <p:strVal val="#ppt_y"/>
                                          </p:val>
                                        </p:tav>
                                      </p:tavLst>
                                    </p:anim>
                                  </p:childTnLst>
                                </p:cTn>
                              </p:par>
                              <p:par>
                                <p:cTn id="56" presetID="47" presetClass="entr" presetSubtype="0" fill="hold" grpId="0" nodeType="withEffect">
                                  <p:stCondLst>
                                    <p:cond delay="0"/>
                                  </p:stCondLst>
                                  <p:iterate type="lt">
                                    <p:tmPct val="4000"/>
                                  </p:iterate>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anim calcmode="lin" valueType="num">
                                      <p:cBhvr>
                                        <p:cTn id="59" dur="500" fill="hold"/>
                                        <p:tgtEl>
                                          <p:spTgt spid="20"/>
                                        </p:tgtEl>
                                        <p:attrNameLst>
                                          <p:attrName>ppt_x</p:attrName>
                                        </p:attrNameLst>
                                      </p:cBhvr>
                                      <p:tavLst>
                                        <p:tav tm="0">
                                          <p:val>
                                            <p:strVal val="#ppt_x"/>
                                          </p:val>
                                        </p:tav>
                                        <p:tav tm="100000">
                                          <p:val>
                                            <p:strVal val="#ppt_x"/>
                                          </p:val>
                                        </p:tav>
                                      </p:tavLst>
                                    </p:anim>
                                    <p:anim calcmode="lin" valueType="num">
                                      <p:cBhvr>
                                        <p:cTn id="60" dur="500" fill="hold"/>
                                        <p:tgtEl>
                                          <p:spTgt spid="20"/>
                                        </p:tgtEl>
                                        <p:attrNameLst>
                                          <p:attrName>ppt_y</p:attrName>
                                        </p:attrNameLst>
                                      </p:cBhvr>
                                      <p:tavLst>
                                        <p:tav tm="0">
                                          <p:val>
                                            <p:strVal val="#ppt_y-.1"/>
                                          </p:val>
                                        </p:tav>
                                        <p:tav tm="100000">
                                          <p:val>
                                            <p:strVal val="#ppt_y"/>
                                          </p:val>
                                        </p:tav>
                                      </p:tavLst>
                                    </p:anim>
                                  </p:childTnLst>
                                </p:cTn>
                              </p:par>
                            </p:childTnLst>
                          </p:cTn>
                        </p:par>
                        <p:par>
                          <p:cTn id="61" fill="hold">
                            <p:stCondLst>
                              <p:cond delay="9210"/>
                            </p:stCondLst>
                            <p:childTnLst>
                              <p:par>
                                <p:cTn id="62" presetID="27" presetClass="emph" presetSubtype="0" repeatCount="3000" fill="remove" grpId="1" nodeType="afterEffect">
                                  <p:stCondLst>
                                    <p:cond delay="0"/>
                                  </p:stCondLst>
                                  <p:childTnLst>
                                    <p:animClr clrSpc="rgb" dir="cw">
                                      <p:cBhvr override="childStyle">
                                        <p:cTn id="63" dur="250" autoRev="1" fill="remove"/>
                                        <p:tgtEl>
                                          <p:spTgt spid="9"/>
                                        </p:tgtEl>
                                        <p:attrNameLst>
                                          <p:attrName>style.color</p:attrName>
                                        </p:attrNameLst>
                                      </p:cBhvr>
                                      <p:to>
                                        <a:schemeClr val="bg1"/>
                                      </p:to>
                                    </p:animClr>
                                    <p:animClr clrSpc="rgb" dir="cw">
                                      <p:cBhvr>
                                        <p:cTn id="64" dur="250" autoRev="1" fill="remove"/>
                                        <p:tgtEl>
                                          <p:spTgt spid="9"/>
                                        </p:tgtEl>
                                        <p:attrNameLst>
                                          <p:attrName>fillcolor</p:attrName>
                                        </p:attrNameLst>
                                      </p:cBhvr>
                                      <p:to>
                                        <a:schemeClr val="bg1"/>
                                      </p:to>
                                    </p:animClr>
                                    <p:set>
                                      <p:cBhvr>
                                        <p:cTn id="65" dur="250" autoRev="1" fill="remove"/>
                                        <p:tgtEl>
                                          <p:spTgt spid="9"/>
                                        </p:tgtEl>
                                        <p:attrNameLst>
                                          <p:attrName>fill.type</p:attrName>
                                        </p:attrNameLst>
                                      </p:cBhvr>
                                      <p:to>
                                        <p:strVal val="solid"/>
                                      </p:to>
                                    </p:set>
                                    <p:set>
                                      <p:cBhvr>
                                        <p:cTn id="66" dur="250" autoRev="1" fill="remove"/>
                                        <p:tgtEl>
                                          <p:spTgt spid="9"/>
                                        </p:tgtEl>
                                        <p:attrNameLst>
                                          <p:attrName>fill.on</p:attrName>
                                        </p:attrNameLst>
                                      </p:cBhvr>
                                      <p:to>
                                        <p:strVal val="true"/>
                                      </p:to>
                                    </p:set>
                                  </p:childTnLst>
                                </p:cTn>
                              </p:par>
                              <p:par>
                                <p:cTn id="67" presetID="27" presetClass="emph" presetSubtype="0" repeatCount="3000" fill="remove" grpId="1" nodeType="withEffect">
                                  <p:stCondLst>
                                    <p:cond delay="250"/>
                                  </p:stCondLst>
                                  <p:childTnLst>
                                    <p:animClr clrSpc="rgb" dir="cw">
                                      <p:cBhvr override="childStyle">
                                        <p:cTn id="68" dur="375" autoRev="1" fill="remove"/>
                                        <p:tgtEl>
                                          <p:spTgt spid="14"/>
                                        </p:tgtEl>
                                        <p:attrNameLst>
                                          <p:attrName>style.color</p:attrName>
                                        </p:attrNameLst>
                                      </p:cBhvr>
                                      <p:to>
                                        <a:schemeClr val="bg1"/>
                                      </p:to>
                                    </p:animClr>
                                    <p:animClr clrSpc="rgb" dir="cw">
                                      <p:cBhvr>
                                        <p:cTn id="69" dur="375" autoRev="1" fill="remove"/>
                                        <p:tgtEl>
                                          <p:spTgt spid="14"/>
                                        </p:tgtEl>
                                        <p:attrNameLst>
                                          <p:attrName>fillcolor</p:attrName>
                                        </p:attrNameLst>
                                      </p:cBhvr>
                                      <p:to>
                                        <a:schemeClr val="bg1"/>
                                      </p:to>
                                    </p:animClr>
                                    <p:set>
                                      <p:cBhvr>
                                        <p:cTn id="70" dur="375" autoRev="1" fill="remove"/>
                                        <p:tgtEl>
                                          <p:spTgt spid="14"/>
                                        </p:tgtEl>
                                        <p:attrNameLst>
                                          <p:attrName>fill.type</p:attrName>
                                        </p:attrNameLst>
                                      </p:cBhvr>
                                      <p:to>
                                        <p:strVal val="solid"/>
                                      </p:to>
                                    </p:set>
                                    <p:set>
                                      <p:cBhvr>
                                        <p:cTn id="71" dur="375" autoRev="1" fill="remove"/>
                                        <p:tgtEl>
                                          <p:spTgt spid="14"/>
                                        </p:tgtEl>
                                        <p:attrNameLst>
                                          <p:attrName>fill.on</p:attrName>
                                        </p:attrNameLst>
                                      </p:cBhvr>
                                      <p:to>
                                        <p:strVal val="true"/>
                                      </p:to>
                                    </p:set>
                                  </p:childTnLst>
                                </p:cTn>
                              </p:par>
                              <p:par>
                                <p:cTn id="72" presetID="26" presetClass="emph" presetSubtype="0" repeatCount="3000" fill="hold" grpId="1" nodeType="withEffect">
                                  <p:stCondLst>
                                    <p:cond delay="0"/>
                                  </p:stCondLst>
                                  <p:childTnLst>
                                    <p:animEffect transition="out" filter="fade">
                                      <p:cBhvr>
                                        <p:cTn id="73" dur="500" tmFilter="0, 0; .2, .5; .8, .5; 1, 0"/>
                                        <p:tgtEl>
                                          <p:spTgt spid="15"/>
                                        </p:tgtEl>
                                      </p:cBhvr>
                                    </p:animEffect>
                                    <p:animScale>
                                      <p:cBhvr>
                                        <p:cTn id="74" dur="250" autoRev="1" fill="hold"/>
                                        <p:tgtEl>
                                          <p:spTgt spid="15"/>
                                        </p:tgtEl>
                                      </p:cBhvr>
                                      <p:by x="105000" y="105000"/>
                                    </p:animScale>
                                  </p:childTnLst>
                                </p:cTn>
                              </p:par>
                              <p:par>
                                <p:cTn id="75" presetID="27" presetClass="emph" presetSubtype="0" repeatCount="3000" fill="remove" grpId="1" nodeType="withEffect">
                                  <p:stCondLst>
                                    <p:cond delay="250"/>
                                  </p:stCondLst>
                                  <p:childTnLst>
                                    <p:animClr clrSpc="rgb" dir="cw">
                                      <p:cBhvr override="childStyle">
                                        <p:cTn id="76" dur="250" autoRev="1" fill="remove"/>
                                        <p:tgtEl>
                                          <p:spTgt spid="23"/>
                                        </p:tgtEl>
                                        <p:attrNameLst>
                                          <p:attrName>style.color</p:attrName>
                                        </p:attrNameLst>
                                      </p:cBhvr>
                                      <p:to>
                                        <a:schemeClr val="bg1"/>
                                      </p:to>
                                    </p:animClr>
                                    <p:animClr clrSpc="rgb" dir="cw">
                                      <p:cBhvr>
                                        <p:cTn id="77" dur="250" autoRev="1" fill="remove"/>
                                        <p:tgtEl>
                                          <p:spTgt spid="23"/>
                                        </p:tgtEl>
                                        <p:attrNameLst>
                                          <p:attrName>fillcolor</p:attrName>
                                        </p:attrNameLst>
                                      </p:cBhvr>
                                      <p:to>
                                        <a:schemeClr val="bg1"/>
                                      </p:to>
                                    </p:animClr>
                                    <p:set>
                                      <p:cBhvr>
                                        <p:cTn id="78" dur="250" autoRev="1" fill="remove"/>
                                        <p:tgtEl>
                                          <p:spTgt spid="23"/>
                                        </p:tgtEl>
                                        <p:attrNameLst>
                                          <p:attrName>fill.type</p:attrName>
                                        </p:attrNameLst>
                                      </p:cBhvr>
                                      <p:to>
                                        <p:strVal val="solid"/>
                                      </p:to>
                                    </p:set>
                                    <p:set>
                                      <p:cBhvr>
                                        <p:cTn id="79" dur="250" autoRev="1" fill="remove"/>
                                        <p:tgtEl>
                                          <p:spTgt spid="23"/>
                                        </p:tgtEl>
                                        <p:attrNameLst>
                                          <p:attrName>fill.on</p:attrName>
                                        </p:attrNameLst>
                                      </p:cBhvr>
                                      <p:to>
                                        <p:strVal val="true"/>
                                      </p:to>
                                    </p:set>
                                  </p:childTnLst>
                                </p:cTn>
                              </p:par>
                              <p:par>
                                <p:cTn id="80" presetID="27" presetClass="emph" presetSubtype="0" repeatCount="3000" fill="remove" grpId="1" nodeType="withEffect">
                                  <p:stCondLst>
                                    <p:cond delay="250"/>
                                  </p:stCondLst>
                                  <p:childTnLst>
                                    <p:animClr clrSpc="rgb" dir="cw">
                                      <p:cBhvr override="childStyle">
                                        <p:cTn id="81" dur="250" autoRev="1" fill="remove"/>
                                        <p:tgtEl>
                                          <p:spTgt spid="17"/>
                                        </p:tgtEl>
                                        <p:attrNameLst>
                                          <p:attrName>style.color</p:attrName>
                                        </p:attrNameLst>
                                      </p:cBhvr>
                                      <p:to>
                                        <a:schemeClr val="bg1"/>
                                      </p:to>
                                    </p:animClr>
                                    <p:animClr clrSpc="rgb" dir="cw">
                                      <p:cBhvr>
                                        <p:cTn id="82" dur="250" autoRev="1" fill="remove"/>
                                        <p:tgtEl>
                                          <p:spTgt spid="17"/>
                                        </p:tgtEl>
                                        <p:attrNameLst>
                                          <p:attrName>fillcolor</p:attrName>
                                        </p:attrNameLst>
                                      </p:cBhvr>
                                      <p:to>
                                        <a:schemeClr val="bg1"/>
                                      </p:to>
                                    </p:animClr>
                                    <p:set>
                                      <p:cBhvr>
                                        <p:cTn id="83" dur="250" autoRev="1" fill="remove"/>
                                        <p:tgtEl>
                                          <p:spTgt spid="17"/>
                                        </p:tgtEl>
                                        <p:attrNameLst>
                                          <p:attrName>fill.type</p:attrName>
                                        </p:attrNameLst>
                                      </p:cBhvr>
                                      <p:to>
                                        <p:strVal val="solid"/>
                                      </p:to>
                                    </p:set>
                                    <p:set>
                                      <p:cBhvr>
                                        <p:cTn id="84" dur="250" autoRev="1" fill="remove"/>
                                        <p:tgtEl>
                                          <p:spTgt spid="17"/>
                                        </p:tgtEl>
                                        <p:attrNameLst>
                                          <p:attrName>fill.on</p:attrName>
                                        </p:attrNameLst>
                                      </p:cBhvr>
                                      <p:to>
                                        <p:strVal val="true"/>
                                      </p:to>
                                    </p:set>
                                  </p:childTnLst>
                                </p:cTn>
                              </p:par>
                              <p:par>
                                <p:cTn id="85" presetID="26" presetClass="emph" presetSubtype="0" repeatCount="3000" fill="hold" grpId="1" nodeType="withEffect">
                                  <p:stCondLst>
                                    <p:cond delay="50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9" grpId="0" animBg="1"/>
      <p:bldP spid="9" grpId="1" animBg="1"/>
      <p:bldP spid="11" grpId="0" animBg="1"/>
      <p:bldP spid="11" grpId="1" animBg="1"/>
      <p:bldP spid="14" grpId="0" animBg="1"/>
      <p:bldP spid="14" grpId="1" animBg="1"/>
      <p:bldP spid="15" grpId="0" animBg="1"/>
      <p:bldP spid="15" grpId="1" animBg="1"/>
      <p:bldP spid="17" grpId="0" animBg="1"/>
      <p:bldP spid="17" grpId="1" animBg="1"/>
      <p:bldP spid="18" grpId="0" bldLvl="0" animBg="1"/>
      <p:bldP spid="21" grpId="0" animBg="1"/>
      <p:bldP spid="20" grpId="0"/>
      <p:bldP spid="23" grpId="0" animBg="1"/>
      <p:bldP spid="23"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a:off x="725015" y="-11878"/>
            <a:ext cx="5230367" cy="4431779"/>
          </a:xfrm>
          <a:prstGeom prst="rect">
            <a:avLst/>
          </a:prstGeom>
          <a:blipFill dpi="0" rotWithShape="1">
            <a:blip r:embed="rId3" cstate="screen"/>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8383387" y="3532366"/>
            <a:ext cx="2081467" cy="369332"/>
          </a:xfrm>
          <a:prstGeom prst="rect">
            <a:avLst/>
          </a:prstGeom>
        </p:spPr>
        <p:txBody>
          <a:bodyPr wrap="none">
            <a:spAutoFit/>
          </a:bodyPr>
          <a:lstStyle/>
          <a:p>
            <a:r>
              <a:rPr lang="en-US" altLang="zh-CN" dirty="0">
                <a:solidFill>
                  <a:schemeClr val="accent5">
                    <a:lumMod val="50000"/>
                  </a:schemeClr>
                </a:solidFill>
              </a:rPr>
              <a:t>Scope of application</a:t>
            </a:r>
            <a:endParaRPr lang="zh-CN" altLang="en-US" dirty="0">
              <a:solidFill>
                <a:schemeClr val="accent5">
                  <a:lumMod val="50000"/>
                </a:schemeClr>
              </a:solidFill>
            </a:endParaRPr>
          </a:p>
        </p:txBody>
      </p:sp>
      <p:grpSp>
        <p:nvGrpSpPr>
          <p:cNvPr id="34" name="组合 33"/>
          <p:cNvGrpSpPr/>
          <p:nvPr/>
        </p:nvGrpSpPr>
        <p:grpSpPr>
          <a:xfrm>
            <a:off x="10559702" y="3683144"/>
            <a:ext cx="1252780" cy="113577"/>
            <a:chOff x="9306922" y="3016002"/>
            <a:chExt cx="1252780" cy="113577"/>
          </a:xfrm>
        </p:grpSpPr>
        <p:sp>
          <p:nvSpPr>
            <p:cNvPr id="25" name="矩形 24"/>
            <p:cNvSpPr/>
            <p:nvPr/>
          </p:nvSpPr>
          <p:spPr>
            <a:xfrm flipV="1">
              <a:off x="9306922" y="3016002"/>
              <a:ext cx="638991" cy="11357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flipV="1">
              <a:off x="9920711" y="3016002"/>
              <a:ext cx="638991" cy="11357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25015" y="3649216"/>
            <a:ext cx="5230367" cy="1565126"/>
            <a:chOff x="725015" y="3649216"/>
            <a:chExt cx="5230367" cy="1565126"/>
          </a:xfrm>
        </p:grpSpPr>
        <p:sp>
          <p:nvSpPr>
            <p:cNvPr id="4" name="流程图: 决策 3"/>
            <p:cNvSpPr/>
            <p:nvPr/>
          </p:nvSpPr>
          <p:spPr>
            <a:xfrm flipV="1">
              <a:off x="725015" y="3649216"/>
              <a:ext cx="5230367" cy="1565126"/>
            </a:xfrm>
            <a:prstGeom prst="flowChartDecisi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3"/>
            <p:cNvSpPr txBox="1"/>
            <p:nvPr/>
          </p:nvSpPr>
          <p:spPr>
            <a:xfrm>
              <a:off x="2691779" y="3717032"/>
              <a:ext cx="1296145" cy="769441"/>
            </a:xfrm>
            <a:prstGeom prst="rect">
              <a:avLst/>
            </a:prstGeom>
            <a:noFill/>
            <a:effectLst/>
          </p:spPr>
          <p:txBody>
            <a:bodyPr wrap="square" rtlCol="0">
              <a:spAutoFit/>
            </a:bodyPr>
            <a:lstStyle/>
            <a:p>
              <a:pPr algn="ctr"/>
              <a:r>
                <a:rPr lang="en-US" altLang="zh-CN" sz="4400" b="1" dirty="0">
                  <a:solidFill>
                    <a:schemeClr val="bg1"/>
                  </a:solidFill>
                  <a:latin typeface="锐字荣光黑简1.0" pitchFamily="2" charset="-122"/>
                  <a:ea typeface="锐字荣光黑简1.0" pitchFamily="2" charset="-122"/>
                </a:rPr>
                <a:t>03</a:t>
              </a:r>
              <a:endParaRPr lang="zh-CN" altLang="en-US" sz="4400" b="1" dirty="0">
                <a:solidFill>
                  <a:schemeClr val="bg1"/>
                </a:solidFill>
                <a:latin typeface="锐字荣光黑简1.0" pitchFamily="2" charset="-122"/>
                <a:ea typeface="锐字荣光黑简1.0" pitchFamily="2" charset="-122"/>
              </a:endParaRPr>
            </a:p>
          </p:txBody>
        </p:sp>
        <p:sp>
          <p:nvSpPr>
            <p:cNvPr id="22" name="等腰三角形 21"/>
            <p:cNvSpPr/>
            <p:nvPr/>
          </p:nvSpPr>
          <p:spPr>
            <a:xfrm flipV="1">
              <a:off x="3161496" y="4793905"/>
              <a:ext cx="306359" cy="13240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3"/>
            <p:cNvSpPr txBox="1"/>
            <p:nvPr/>
          </p:nvSpPr>
          <p:spPr>
            <a:xfrm>
              <a:off x="2278782" y="4387416"/>
              <a:ext cx="2021717" cy="306705"/>
            </a:xfrm>
            <a:prstGeom prst="rect">
              <a:avLst/>
            </a:prstGeom>
            <a:noFill/>
            <a:effectLst/>
          </p:spPr>
          <p:txBody>
            <a:bodyPr wrap="square" rtlCol="0">
              <a:spAutoFit/>
            </a:bodyPr>
            <a:lstStyle/>
            <a:p>
              <a:pPr algn="ctr"/>
              <a:r>
                <a:rPr lang="en-US" altLang="zh-CN" sz="1400" b="1" dirty="0">
                  <a:solidFill>
                    <a:schemeClr val="bg1"/>
                  </a:solidFill>
                  <a:latin typeface="微软雅黑" panose="020B0503020204020204" pitchFamily="34" charset="-122"/>
                  <a:ea typeface="微软雅黑" panose="020B0503020204020204" pitchFamily="34" charset="-122"/>
                </a:rPr>
                <a:t>——CONTENU——</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grpSp>
      <p:sp>
        <p:nvSpPr>
          <p:cNvPr id="35" name="文本框 3"/>
          <p:cNvSpPr txBox="1"/>
          <p:nvPr/>
        </p:nvSpPr>
        <p:spPr>
          <a:xfrm>
            <a:off x="6232500" y="1962706"/>
            <a:ext cx="6383239" cy="1569660"/>
          </a:xfrm>
          <a:prstGeom prst="rect">
            <a:avLst/>
          </a:prstGeom>
          <a:noFill/>
          <a:effectLst/>
        </p:spPr>
        <p:txBody>
          <a:bodyPr wrap="square" rtlCol="0">
            <a:spAutoFit/>
          </a:bodyPr>
          <a:lstStyle/>
          <a:p>
            <a:pPr algn="ctr"/>
            <a:r>
              <a:rPr sz="4800" b="1" dirty="0">
                <a:solidFill>
                  <a:srgbClr val="0070C0"/>
                </a:solidFill>
                <a:latin typeface="微软雅黑" panose="020B0503020204020204" pitchFamily="34" charset="-122"/>
                <a:ea typeface="微软雅黑" panose="020B0503020204020204" pitchFamily="34" charset="-122"/>
              </a:rPr>
              <a:t>Champ d'application</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400" tmFilter="0, 0; .2, .5; .8, .5; 1, 0"/>
                                        <p:tgtEl>
                                          <p:spTgt spid="36"/>
                                        </p:tgtEl>
                                      </p:cBhvr>
                                    </p:animEffect>
                                    <p:animScale>
                                      <p:cBhvr>
                                        <p:cTn id="11" dur="200" autoRev="1" fill="hold"/>
                                        <p:tgtEl>
                                          <p:spTgt spid="36"/>
                                        </p:tgtEl>
                                      </p:cBhvr>
                                      <p:by x="105000" y="105000"/>
                                    </p:animScale>
                                  </p:childTnLst>
                                </p:cTn>
                              </p:par>
                            </p:childTnLst>
                          </p:cTn>
                        </p:par>
                        <p:par>
                          <p:cTn id="12" fill="hold">
                            <p:stCondLst>
                              <p:cond delay="1000"/>
                            </p:stCondLst>
                            <p:childTnLst>
                              <p:par>
                                <p:cTn id="13" presetID="47"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anim calcmode="lin" valueType="num">
                                      <p:cBhvr>
                                        <p:cTn id="16" dur="500" fill="hold"/>
                                        <p:tgtEl>
                                          <p:spTgt spid="33"/>
                                        </p:tgtEl>
                                        <p:attrNameLst>
                                          <p:attrName>ppt_x</p:attrName>
                                        </p:attrNameLst>
                                      </p:cBhvr>
                                      <p:tavLst>
                                        <p:tav tm="0">
                                          <p:val>
                                            <p:strVal val="#ppt_x"/>
                                          </p:val>
                                        </p:tav>
                                        <p:tav tm="100000">
                                          <p:val>
                                            <p:strVal val="#ppt_x"/>
                                          </p:val>
                                        </p:tav>
                                      </p:tavLst>
                                    </p:anim>
                                    <p:anim calcmode="lin" valueType="num">
                                      <p:cBhvr>
                                        <p:cTn id="17" dur="500" fill="hold"/>
                                        <p:tgtEl>
                                          <p:spTgt spid="33"/>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2" presetClass="entr" presetSubtype="2" fill="hold" grpId="0" nodeType="afterEffect">
                                  <p:stCondLst>
                                    <p:cond delay="0"/>
                                  </p:stCondLst>
                                  <p:iterate type="lt">
                                    <p:tmPct val="10000"/>
                                  </p:iterate>
                                  <p:childTnLst>
                                    <p:set>
                                      <p:cBhvr>
                                        <p:cTn id="20" dur="1" fill="hold">
                                          <p:stCondLst>
                                            <p:cond delay="0"/>
                                          </p:stCondLst>
                                        </p:cTn>
                                        <p:tgtEl>
                                          <p:spTgt spid="35"/>
                                        </p:tgtEl>
                                        <p:attrNameLst>
                                          <p:attrName>style.visibility</p:attrName>
                                        </p:attrNameLst>
                                      </p:cBhvr>
                                      <p:to>
                                        <p:strVal val="visible"/>
                                      </p:to>
                                    </p:set>
                                    <p:anim calcmode="lin" valueType="num">
                                      <p:cBhvr additive="base">
                                        <p:cTn id="21" dur="500" fill="hold"/>
                                        <p:tgtEl>
                                          <p:spTgt spid="35"/>
                                        </p:tgtEl>
                                        <p:attrNameLst>
                                          <p:attrName>ppt_x</p:attrName>
                                        </p:attrNameLst>
                                      </p:cBhvr>
                                      <p:tavLst>
                                        <p:tav tm="0">
                                          <p:val>
                                            <p:strVal val="1+#ppt_w/2"/>
                                          </p:val>
                                        </p:tav>
                                        <p:tav tm="100000">
                                          <p:val>
                                            <p:strVal val="#ppt_x"/>
                                          </p:val>
                                        </p:tav>
                                      </p:tavLst>
                                    </p:anim>
                                    <p:anim calcmode="lin" valueType="num">
                                      <p:cBhvr additive="base">
                                        <p:cTn id="22" dur="500" fill="hold"/>
                                        <p:tgtEl>
                                          <p:spTgt spid="35"/>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iterate type="lt">
                                    <p:tmPct val="10000"/>
                                  </p:iterate>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1+#ppt_w/2"/>
                                          </p:val>
                                        </p:tav>
                                        <p:tav tm="100000">
                                          <p:val>
                                            <p:strVal val="#ppt_x"/>
                                          </p:val>
                                        </p:tav>
                                      </p:tavLst>
                                    </p:anim>
                                    <p:anim calcmode="lin" valueType="num">
                                      <p:cBhvr additive="base">
                                        <p:cTn id="26" dur="500" fill="hold"/>
                                        <p:tgtEl>
                                          <p:spTgt spid="23"/>
                                        </p:tgtEl>
                                        <p:attrNameLst>
                                          <p:attrName>ppt_y</p:attrName>
                                        </p:attrNameLst>
                                      </p:cBhvr>
                                      <p:tavLst>
                                        <p:tav tm="0">
                                          <p:val>
                                            <p:strVal val="#ppt_y"/>
                                          </p:val>
                                        </p:tav>
                                        <p:tav tm="100000">
                                          <p:val>
                                            <p:strVal val="#ppt_y"/>
                                          </p:val>
                                        </p:tav>
                                      </p:tavLst>
                                    </p:anim>
                                  </p:childTnLst>
                                </p:cTn>
                              </p:par>
                            </p:childTnLst>
                          </p:cTn>
                        </p:par>
                        <p:par>
                          <p:cTn id="27" fill="hold">
                            <p:stCondLst>
                              <p:cond delay="2850"/>
                            </p:stCondLst>
                            <p:childTnLst>
                              <p:par>
                                <p:cTn id="28" presetID="49" presetClass="entr" presetSubtype="0" decel="100000" fill="hold" nodeType="afterEffect">
                                  <p:stCondLst>
                                    <p:cond delay="0"/>
                                  </p:stCondLst>
                                  <p:childTnLst>
                                    <p:set>
                                      <p:cBhvr>
                                        <p:cTn id="29" dur="1" fill="hold">
                                          <p:stCondLst>
                                            <p:cond delay="0"/>
                                          </p:stCondLst>
                                        </p:cTn>
                                        <p:tgtEl>
                                          <p:spTgt spid="34"/>
                                        </p:tgtEl>
                                        <p:attrNameLst>
                                          <p:attrName>style.visibility</p:attrName>
                                        </p:attrNameLst>
                                      </p:cBhvr>
                                      <p:to>
                                        <p:strVal val="visible"/>
                                      </p:to>
                                    </p:set>
                                    <p:anim calcmode="lin" valueType="num">
                                      <p:cBhvr>
                                        <p:cTn id="30" dur="250" fill="hold"/>
                                        <p:tgtEl>
                                          <p:spTgt spid="34"/>
                                        </p:tgtEl>
                                        <p:attrNameLst>
                                          <p:attrName>ppt_w</p:attrName>
                                        </p:attrNameLst>
                                      </p:cBhvr>
                                      <p:tavLst>
                                        <p:tav tm="0">
                                          <p:val>
                                            <p:fltVal val="0"/>
                                          </p:val>
                                        </p:tav>
                                        <p:tav tm="100000">
                                          <p:val>
                                            <p:strVal val="#ppt_w"/>
                                          </p:val>
                                        </p:tav>
                                      </p:tavLst>
                                    </p:anim>
                                    <p:anim calcmode="lin" valueType="num">
                                      <p:cBhvr>
                                        <p:cTn id="31" dur="250" fill="hold"/>
                                        <p:tgtEl>
                                          <p:spTgt spid="34"/>
                                        </p:tgtEl>
                                        <p:attrNameLst>
                                          <p:attrName>ppt_h</p:attrName>
                                        </p:attrNameLst>
                                      </p:cBhvr>
                                      <p:tavLst>
                                        <p:tav tm="0">
                                          <p:val>
                                            <p:fltVal val="0"/>
                                          </p:val>
                                        </p:tav>
                                        <p:tav tm="100000">
                                          <p:val>
                                            <p:strVal val="#ppt_h"/>
                                          </p:val>
                                        </p:tav>
                                      </p:tavLst>
                                    </p:anim>
                                    <p:anim calcmode="lin" valueType="num">
                                      <p:cBhvr>
                                        <p:cTn id="32" dur="250" fill="hold"/>
                                        <p:tgtEl>
                                          <p:spTgt spid="34"/>
                                        </p:tgtEl>
                                        <p:attrNameLst>
                                          <p:attrName>style.rotation</p:attrName>
                                        </p:attrNameLst>
                                      </p:cBhvr>
                                      <p:tavLst>
                                        <p:tav tm="0">
                                          <p:val>
                                            <p:fltVal val="360"/>
                                          </p:val>
                                        </p:tav>
                                        <p:tav tm="100000">
                                          <p:val>
                                            <p:fltVal val="0"/>
                                          </p:val>
                                        </p:tav>
                                      </p:tavLst>
                                    </p:anim>
                                    <p:animEffect transition="in" filter="fade">
                                      <p:cBhvr>
                                        <p:cTn id="33" dur="250"/>
                                        <p:tgtEl>
                                          <p:spTgt spid="34"/>
                                        </p:tgtEl>
                                      </p:cBhvr>
                                    </p:animEffect>
                                  </p:childTnLst>
                                </p:cTn>
                              </p:par>
                            </p:childTnLst>
                          </p:cTn>
                        </p:par>
                        <p:par>
                          <p:cTn id="34" fill="hold">
                            <p:stCondLst>
                              <p:cond delay="3350"/>
                            </p:stCondLst>
                            <p:childTnLst>
                              <p:par>
                                <p:cTn id="35" presetID="26" presetClass="emph" presetSubtype="0" fill="hold" grpId="1" nodeType="afterEffect">
                                  <p:stCondLst>
                                    <p:cond delay="0"/>
                                  </p:stCondLst>
                                  <p:iterate type="lt">
                                    <p:tmPct val="0"/>
                                  </p:iterate>
                                  <p:childTnLst>
                                    <p:animEffect transition="out" filter="fade">
                                      <p:cBhvr>
                                        <p:cTn id="36" dur="500" tmFilter="0, 0; .2, .5; .8, .5; 1, 0"/>
                                        <p:tgtEl>
                                          <p:spTgt spid="35"/>
                                        </p:tgtEl>
                                      </p:cBhvr>
                                    </p:animEffect>
                                    <p:animScale>
                                      <p:cBhvr>
                                        <p:cTn id="37" dur="250" autoRev="1" fill="hold"/>
                                        <p:tgtEl>
                                          <p:spTgt spid="3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23" grpId="0"/>
      <p:bldP spid="35" grpId="0" bldLvl="0" animBg="1"/>
      <p:bldP spid="35" grpId="1"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54735" y="188595"/>
            <a:ext cx="4742180" cy="521970"/>
          </a:xfrm>
          <a:prstGeom prst="rect">
            <a:avLst/>
          </a:prstGeom>
          <a:noFill/>
        </p:spPr>
        <p:txBody>
          <a:bodyPr wrap="square" rtlCol="0">
            <a:spAutoFit/>
          </a:bodyPr>
          <a:lstStyle/>
          <a:p>
            <a:r>
              <a:rPr sz="2800" b="1" dirty="0">
                <a:solidFill>
                  <a:schemeClr val="accent5">
                    <a:lumMod val="50000"/>
                  </a:schemeClr>
                </a:solidFill>
                <a:latin typeface="微软雅黑" panose="020B0503020204020204" pitchFamily="34" charset="-122"/>
                <a:ea typeface="微软雅黑" panose="020B0503020204020204" pitchFamily="34" charset="-122"/>
              </a:rPr>
              <a:t>Champ d'application</a:t>
            </a:r>
          </a:p>
        </p:txBody>
      </p:sp>
      <p:sp>
        <p:nvSpPr>
          <p:cNvPr id="62" name="矩形 61"/>
          <p:cNvSpPr/>
          <p:nvPr/>
        </p:nvSpPr>
        <p:spPr>
          <a:xfrm>
            <a:off x="305075" y="789246"/>
            <a:ext cx="2844000" cy="453036"/>
          </a:xfrm>
          <a:prstGeom prst="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矩形 62"/>
          <p:cNvSpPr/>
          <p:nvPr/>
        </p:nvSpPr>
        <p:spPr>
          <a:xfrm>
            <a:off x="3241794" y="789246"/>
            <a:ext cx="2844000" cy="453036"/>
          </a:xfrm>
          <a:prstGeom prst="rect">
            <a:avLst/>
          </a:prstGeom>
          <a:solidFill>
            <a:srgbClr val="3B79C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64" name="矩形 63"/>
          <p:cNvSpPr/>
          <p:nvPr/>
        </p:nvSpPr>
        <p:spPr>
          <a:xfrm>
            <a:off x="6178513" y="789246"/>
            <a:ext cx="2844000" cy="453036"/>
          </a:xfrm>
          <a:prstGeom prst="rect">
            <a:avLst/>
          </a:prstGeom>
          <a:solidFill>
            <a:srgbClr val="8BAB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65" name="矩形 64"/>
          <p:cNvSpPr/>
          <p:nvPr/>
        </p:nvSpPr>
        <p:spPr>
          <a:xfrm>
            <a:off x="9115231" y="789246"/>
            <a:ext cx="2844000" cy="453036"/>
          </a:xfrm>
          <a:prstGeom prst="rect">
            <a:avLst/>
          </a:prstGeom>
          <a:solidFill>
            <a:srgbClr val="19C3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66" name="TextBox 5"/>
          <p:cNvSpPr txBox="1"/>
          <p:nvPr/>
        </p:nvSpPr>
        <p:spPr>
          <a:xfrm>
            <a:off x="9115231" y="847286"/>
            <a:ext cx="2844000" cy="369332"/>
          </a:xfrm>
          <a:prstGeom prst="rect">
            <a:avLst/>
          </a:prstGeom>
          <a:noFill/>
        </p:spPr>
        <p:txBody>
          <a:bodyPr vert="horz" wrap="square" lIns="0" tIns="0" rIns="0" bIns="0" rtlCol="0" anchor="ctr">
            <a:spAutoFit/>
          </a:bodyPr>
          <a:lstStyle/>
          <a:p>
            <a:pPr algn="ctr"/>
            <a:r>
              <a:rPr lang="en-US" altLang="zh-CN" sz="1200" dirty="0">
                <a:solidFill>
                  <a:schemeClr val="bg1"/>
                </a:solidFill>
                <a:latin typeface="Impact" panose="020B0806030902050204" pitchFamily="34" charset="0"/>
                <a:ea typeface="微软雅黑" panose="020B0503020204020204" pitchFamily="34" charset="-122"/>
              </a:rPr>
              <a:t>04 </a:t>
            </a:r>
            <a:r>
              <a:rPr lang="zh-CN" altLang="en-US" sz="1200" b="1" dirty="0">
                <a:solidFill>
                  <a:schemeClr val="bg1"/>
                </a:solidFill>
                <a:latin typeface="Impact" panose="020B0806030902050204" pitchFamily="34" charset="0"/>
                <a:ea typeface="微软雅黑" panose="020B0503020204020204" pitchFamily="34" charset="-122"/>
                <a:sym typeface="+mn-ea"/>
              </a:rPr>
              <a:t>Chauffage et fertilisation des serres et des fermes</a:t>
            </a:r>
            <a:endParaRPr lang="zh-CN" altLang="en-US" sz="1200" dirty="0">
              <a:solidFill>
                <a:schemeClr val="bg1"/>
              </a:solidFill>
              <a:latin typeface="Impact" panose="020B0806030902050204" pitchFamily="34" charset="0"/>
              <a:ea typeface="微软雅黑" panose="020B0503020204020204" pitchFamily="34" charset="-122"/>
            </a:endParaRPr>
          </a:p>
        </p:txBody>
      </p:sp>
      <p:sp>
        <p:nvSpPr>
          <p:cNvPr id="67" name="TextBox 6"/>
          <p:cNvSpPr txBox="1"/>
          <p:nvPr/>
        </p:nvSpPr>
        <p:spPr>
          <a:xfrm>
            <a:off x="305075" y="847286"/>
            <a:ext cx="2844000" cy="369332"/>
          </a:xfrm>
          <a:prstGeom prst="rect">
            <a:avLst/>
          </a:prstGeom>
          <a:noFill/>
        </p:spPr>
        <p:txBody>
          <a:bodyPr vert="horz" wrap="square" lIns="0" tIns="0" rIns="0" bIns="0" rtlCol="0" anchor="ctr">
            <a:spAutoFit/>
          </a:bodyPr>
          <a:lstStyle/>
          <a:p>
            <a:pPr algn="ctr"/>
            <a:r>
              <a:rPr lang="en-US" altLang="zh-CN" sz="1200" dirty="0">
                <a:solidFill>
                  <a:schemeClr val="bg1"/>
                </a:solidFill>
                <a:latin typeface="Impact" panose="020B0806030902050204" pitchFamily="34" charset="0"/>
                <a:ea typeface="微软雅黑" panose="020B0503020204020204" pitchFamily="34" charset="-122"/>
              </a:rPr>
              <a:t>01  </a:t>
            </a:r>
            <a:r>
              <a:rPr lang="zh-CN" altLang="en-US" sz="1200" b="1" dirty="0">
                <a:solidFill>
                  <a:schemeClr val="bg1"/>
                </a:solidFill>
                <a:latin typeface="微软雅黑" panose="020B0503020204020204" pitchFamily="34" charset="-122"/>
                <a:ea typeface="微软雅黑" panose="020B0503020204020204" pitchFamily="34" charset="-122"/>
              </a:rPr>
              <a:t>Chauffage résidentiel et fourniture d'eau chaude</a:t>
            </a:r>
          </a:p>
        </p:txBody>
      </p:sp>
      <p:sp>
        <p:nvSpPr>
          <p:cNvPr id="68" name="TextBox 7"/>
          <p:cNvSpPr txBox="1"/>
          <p:nvPr/>
        </p:nvSpPr>
        <p:spPr>
          <a:xfrm>
            <a:off x="3241794" y="939618"/>
            <a:ext cx="2844000" cy="184666"/>
          </a:xfrm>
          <a:prstGeom prst="rect">
            <a:avLst/>
          </a:prstGeom>
          <a:noFill/>
        </p:spPr>
        <p:txBody>
          <a:bodyPr vert="horz" wrap="square" lIns="0" tIns="0" rIns="0" bIns="0" rtlCol="0" anchor="ctr">
            <a:spAutoFit/>
          </a:bodyPr>
          <a:lstStyle/>
          <a:p>
            <a:pPr algn="ctr"/>
            <a:r>
              <a:rPr lang="en-US" altLang="zh-CN" sz="1200" dirty="0">
                <a:solidFill>
                  <a:schemeClr val="bg1"/>
                </a:solidFill>
                <a:latin typeface="Impact" panose="020B0806030902050204" pitchFamily="34" charset="0"/>
                <a:ea typeface="微软雅黑" panose="020B0503020204020204" pitchFamily="34" charset="-122"/>
              </a:rPr>
              <a:t>02  </a:t>
            </a:r>
            <a:r>
              <a:rPr lang="zh-CN" altLang="en-US" sz="1200" dirty="0">
                <a:solidFill>
                  <a:schemeClr val="bg1"/>
                </a:solidFill>
                <a:latin typeface="Impact" panose="020B0806030902050204" pitchFamily="34" charset="0"/>
                <a:ea typeface="微软雅黑" panose="020B0503020204020204" pitchFamily="34" charset="-122"/>
              </a:rPr>
              <a:t>Piscine chauffée</a:t>
            </a:r>
          </a:p>
        </p:txBody>
      </p:sp>
      <p:sp>
        <p:nvSpPr>
          <p:cNvPr id="69" name="TextBox 8"/>
          <p:cNvSpPr txBox="1"/>
          <p:nvPr/>
        </p:nvSpPr>
        <p:spPr>
          <a:xfrm>
            <a:off x="6178513" y="847285"/>
            <a:ext cx="2844000" cy="369332"/>
          </a:xfrm>
          <a:prstGeom prst="rect">
            <a:avLst/>
          </a:prstGeom>
          <a:noFill/>
        </p:spPr>
        <p:txBody>
          <a:bodyPr vert="horz" wrap="square" lIns="0" tIns="0" rIns="0" bIns="0" rtlCol="0" anchor="ctr">
            <a:spAutoFit/>
          </a:bodyPr>
          <a:lstStyle/>
          <a:p>
            <a:pPr algn="ctr"/>
            <a:r>
              <a:rPr lang="en-US" altLang="zh-CN" sz="1200" dirty="0">
                <a:solidFill>
                  <a:schemeClr val="bg1"/>
                </a:solidFill>
                <a:latin typeface="Impact" panose="020B0806030902050204" pitchFamily="34" charset="0"/>
                <a:ea typeface="微软雅黑" panose="020B0503020204020204" pitchFamily="34" charset="-122"/>
              </a:rPr>
              <a:t>03  </a:t>
            </a:r>
            <a:r>
              <a:rPr lang="zh-CN" altLang="en-US" sz="1200" dirty="0">
                <a:solidFill>
                  <a:schemeClr val="bg1"/>
                </a:solidFill>
                <a:latin typeface="Impact" panose="020B0806030902050204" pitchFamily="34" charset="0"/>
                <a:ea typeface="微软雅黑" panose="020B0503020204020204" pitchFamily="34" charset="-122"/>
              </a:rPr>
              <a:t>Approvisionnement en eau chaude </a:t>
            </a:r>
            <a:r>
              <a:rPr lang="en-US" altLang="zh-CN" sz="1200" dirty="0">
                <a:solidFill>
                  <a:schemeClr val="bg1"/>
                </a:solidFill>
                <a:latin typeface="Impact" panose="020B0806030902050204" pitchFamily="34" charset="0"/>
                <a:ea typeface="微软雅黑" panose="020B0503020204020204" pitchFamily="34" charset="-122"/>
              </a:rPr>
              <a:t>et le chauffage </a:t>
            </a:r>
            <a:r>
              <a:rPr lang="zh-CN" altLang="en-US" sz="1200" dirty="0">
                <a:solidFill>
                  <a:schemeClr val="bg1"/>
                </a:solidFill>
                <a:latin typeface="Impact" panose="020B0806030902050204" pitchFamily="34" charset="0"/>
                <a:ea typeface="微软雅黑" panose="020B0503020204020204" pitchFamily="34" charset="-122"/>
              </a:rPr>
              <a:t>pour les écoles</a:t>
            </a:r>
            <a:r>
              <a:rPr lang="en-US" altLang="zh-CN" sz="1200" dirty="0">
                <a:solidFill>
                  <a:schemeClr val="bg1"/>
                </a:solidFill>
                <a:latin typeface="Impact" panose="020B0806030902050204" pitchFamily="34" charset="0"/>
                <a:ea typeface="微软雅黑" panose="020B0503020204020204" pitchFamily="34" charset="-122"/>
              </a:rPr>
              <a:t> et </a:t>
            </a:r>
            <a:r>
              <a:rPr lang="zh-CN" altLang="en-US" sz="1200" dirty="0">
                <a:solidFill>
                  <a:schemeClr val="bg1"/>
                </a:solidFill>
                <a:latin typeface="Impact" panose="020B0806030902050204" pitchFamily="34" charset="0"/>
                <a:ea typeface="微软雅黑" panose="020B0503020204020204" pitchFamily="34" charset="-122"/>
              </a:rPr>
              <a:t>les hôpitaux,</a:t>
            </a:r>
          </a:p>
        </p:txBody>
      </p:sp>
      <p:pic>
        <p:nvPicPr>
          <p:cNvPr id="70" name="图片 69" descr="图示&#10;&#10;描述已自动生成"/>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5907" y="1846912"/>
            <a:ext cx="11521440" cy="4133024"/>
          </a:xfrm>
          <a:prstGeom prst="rect">
            <a:avLst/>
          </a:prstGeom>
        </p:spPr>
      </p:pic>
      <p:sp>
        <p:nvSpPr>
          <p:cNvPr id="12" name="文本框 11"/>
          <p:cNvSpPr txBox="1"/>
          <p:nvPr/>
        </p:nvSpPr>
        <p:spPr>
          <a:xfrm>
            <a:off x="11002010" y="268605"/>
            <a:ext cx="956310" cy="368300"/>
          </a:xfrm>
          <a:prstGeom prst="rect">
            <a:avLst/>
          </a:prstGeom>
          <a:solidFill>
            <a:schemeClr val="bg1"/>
          </a:solidFill>
        </p:spPr>
        <p:txBody>
          <a:bodyPr wrap="square" rtlCol="0">
            <a:spAutoFit/>
          </a:bodyPr>
          <a:lstStyle/>
          <a:p>
            <a:r>
              <a:rPr lang="en-US" altLang="zh-CN"/>
              <a:t>Page 11</a:t>
            </a:r>
          </a:p>
        </p:txBody>
      </p:sp>
      <p:sp>
        <p:nvSpPr>
          <p:cNvPr id="3" name="文本框 2"/>
          <p:cNvSpPr txBox="1"/>
          <p:nvPr/>
        </p:nvSpPr>
        <p:spPr>
          <a:xfrm>
            <a:off x="1872615" y="2017395"/>
            <a:ext cx="590550" cy="213995"/>
          </a:xfrm>
          <a:prstGeom prst="rect">
            <a:avLst/>
          </a:prstGeom>
          <a:solidFill>
            <a:schemeClr val="bg1"/>
          </a:solidFill>
        </p:spPr>
        <p:txBody>
          <a:bodyPr wrap="square" rtlCol="0">
            <a:spAutoFit/>
          </a:bodyPr>
          <a:lstStyle/>
          <a:p>
            <a:r>
              <a:rPr lang="zh-CN" altLang="en-US" sz="800"/>
              <a:t>Onduleur</a:t>
            </a:r>
          </a:p>
        </p:txBody>
      </p:sp>
      <p:sp>
        <p:nvSpPr>
          <p:cNvPr id="4" name="文本框 3"/>
          <p:cNvSpPr txBox="1"/>
          <p:nvPr/>
        </p:nvSpPr>
        <p:spPr>
          <a:xfrm>
            <a:off x="1282065" y="4234815"/>
            <a:ext cx="492125" cy="213995"/>
          </a:xfrm>
          <a:prstGeom prst="rect">
            <a:avLst/>
          </a:prstGeom>
          <a:solidFill>
            <a:schemeClr val="bg1"/>
          </a:solidFill>
        </p:spPr>
        <p:txBody>
          <a:bodyPr wrap="square" rtlCol="0">
            <a:spAutoFit/>
          </a:bodyPr>
          <a:lstStyle/>
          <a:p>
            <a:r>
              <a:rPr lang="fr-CA" altLang="zh-CN" sz="800"/>
              <a:t>Vanne</a:t>
            </a:r>
          </a:p>
        </p:txBody>
      </p:sp>
      <p:sp>
        <p:nvSpPr>
          <p:cNvPr id="5" name="文本框 4"/>
          <p:cNvSpPr txBox="1"/>
          <p:nvPr/>
        </p:nvSpPr>
        <p:spPr>
          <a:xfrm>
            <a:off x="1440815" y="4615815"/>
            <a:ext cx="643890" cy="368300"/>
          </a:xfrm>
          <a:prstGeom prst="rect">
            <a:avLst/>
          </a:prstGeom>
          <a:solidFill>
            <a:schemeClr val="bg1"/>
          </a:solidFill>
        </p:spPr>
        <p:txBody>
          <a:bodyPr wrap="square" rtlCol="0">
            <a:spAutoFit/>
          </a:bodyPr>
          <a:lstStyle/>
          <a:p>
            <a:r>
              <a:rPr lang="zh-CN" altLang="en-US" sz="900"/>
              <a:t>Poste de travail</a:t>
            </a:r>
          </a:p>
        </p:txBody>
      </p:sp>
      <p:sp>
        <p:nvSpPr>
          <p:cNvPr id="6" name="文本框 5"/>
          <p:cNvSpPr txBox="1"/>
          <p:nvPr/>
        </p:nvSpPr>
        <p:spPr>
          <a:xfrm>
            <a:off x="1270635" y="5229225"/>
            <a:ext cx="492125" cy="213995"/>
          </a:xfrm>
          <a:prstGeom prst="rect">
            <a:avLst/>
          </a:prstGeom>
          <a:solidFill>
            <a:schemeClr val="bg1"/>
          </a:solidFill>
        </p:spPr>
        <p:txBody>
          <a:bodyPr wrap="square" rtlCol="0">
            <a:spAutoFit/>
          </a:bodyPr>
          <a:lstStyle/>
          <a:p>
            <a:r>
              <a:rPr lang="fr-CA" altLang="zh-CN" sz="800"/>
              <a:t>Vanne</a:t>
            </a:r>
          </a:p>
        </p:txBody>
      </p:sp>
      <p:sp>
        <p:nvSpPr>
          <p:cNvPr id="7" name="文本框 6"/>
          <p:cNvSpPr txBox="1"/>
          <p:nvPr/>
        </p:nvSpPr>
        <p:spPr>
          <a:xfrm>
            <a:off x="4294505" y="4509135"/>
            <a:ext cx="492125" cy="213995"/>
          </a:xfrm>
          <a:prstGeom prst="rect">
            <a:avLst/>
          </a:prstGeom>
          <a:solidFill>
            <a:schemeClr val="bg1"/>
          </a:solidFill>
        </p:spPr>
        <p:txBody>
          <a:bodyPr wrap="square" rtlCol="0">
            <a:spAutoFit/>
          </a:bodyPr>
          <a:lstStyle/>
          <a:p>
            <a:r>
              <a:rPr lang="fr-CA" altLang="zh-CN" sz="800"/>
              <a:t>Vanne</a:t>
            </a:r>
          </a:p>
        </p:txBody>
      </p:sp>
      <p:sp>
        <p:nvSpPr>
          <p:cNvPr id="8" name="文本框 7"/>
          <p:cNvSpPr txBox="1"/>
          <p:nvPr/>
        </p:nvSpPr>
        <p:spPr>
          <a:xfrm>
            <a:off x="335915" y="5041265"/>
            <a:ext cx="718820" cy="337185"/>
          </a:xfrm>
          <a:prstGeom prst="rect">
            <a:avLst/>
          </a:prstGeom>
          <a:solidFill>
            <a:schemeClr val="bg1"/>
          </a:solidFill>
        </p:spPr>
        <p:txBody>
          <a:bodyPr wrap="square" rtlCol="0">
            <a:spAutoFit/>
          </a:bodyPr>
          <a:lstStyle/>
          <a:p>
            <a:r>
              <a:rPr lang="zh-CN" altLang="en-US" sz="800"/>
              <a:t>Vase d'expansion</a:t>
            </a:r>
          </a:p>
        </p:txBody>
      </p:sp>
      <p:sp>
        <p:nvSpPr>
          <p:cNvPr id="9" name="文本框 8"/>
          <p:cNvSpPr txBox="1"/>
          <p:nvPr/>
        </p:nvSpPr>
        <p:spPr>
          <a:xfrm>
            <a:off x="3502660" y="5589270"/>
            <a:ext cx="718820" cy="460375"/>
          </a:xfrm>
          <a:prstGeom prst="rect">
            <a:avLst/>
          </a:prstGeom>
          <a:solidFill>
            <a:schemeClr val="bg1"/>
          </a:solidFill>
        </p:spPr>
        <p:txBody>
          <a:bodyPr wrap="square" rtlCol="0">
            <a:spAutoFit/>
          </a:bodyPr>
          <a:lstStyle/>
          <a:p>
            <a:r>
              <a:rPr lang="zh-CN" altLang="en-US" sz="800"/>
              <a:t>Réservoir avec 2 serpentins</a:t>
            </a:r>
          </a:p>
        </p:txBody>
      </p:sp>
      <p:sp>
        <p:nvSpPr>
          <p:cNvPr id="10" name="文本框 9"/>
          <p:cNvSpPr txBox="1"/>
          <p:nvPr/>
        </p:nvSpPr>
        <p:spPr>
          <a:xfrm>
            <a:off x="4149725" y="3429000"/>
            <a:ext cx="718820" cy="337185"/>
          </a:xfrm>
          <a:prstGeom prst="rect">
            <a:avLst/>
          </a:prstGeom>
          <a:solidFill>
            <a:schemeClr val="bg1"/>
          </a:solidFill>
        </p:spPr>
        <p:txBody>
          <a:bodyPr wrap="square" rtlCol="0">
            <a:spAutoFit/>
          </a:bodyPr>
          <a:lstStyle/>
          <a:p>
            <a:r>
              <a:rPr lang="fr-CA" altLang="zh-CN" sz="800"/>
              <a:t>E</a:t>
            </a:r>
            <a:r>
              <a:rPr lang="zh-CN" altLang="en-US" sz="800"/>
              <a:t>au domestique</a:t>
            </a:r>
          </a:p>
        </p:txBody>
      </p:sp>
      <p:sp>
        <p:nvSpPr>
          <p:cNvPr id="11" name="文本框 10"/>
          <p:cNvSpPr txBox="1"/>
          <p:nvPr/>
        </p:nvSpPr>
        <p:spPr>
          <a:xfrm>
            <a:off x="4003675" y="5151755"/>
            <a:ext cx="544195" cy="213995"/>
          </a:xfrm>
          <a:prstGeom prst="rect">
            <a:avLst/>
          </a:prstGeom>
          <a:solidFill>
            <a:schemeClr val="bg1"/>
          </a:solidFill>
        </p:spPr>
        <p:txBody>
          <a:bodyPr wrap="square" rtlCol="0">
            <a:spAutoFit/>
          </a:bodyPr>
          <a:lstStyle/>
          <a:p>
            <a:r>
              <a:rPr lang="fr-CA" altLang="zh-CN" sz="800"/>
              <a:t>Pompe</a:t>
            </a:r>
          </a:p>
        </p:txBody>
      </p:sp>
      <p:sp>
        <p:nvSpPr>
          <p:cNvPr id="13" name="文本框 12"/>
          <p:cNvSpPr txBox="1"/>
          <p:nvPr/>
        </p:nvSpPr>
        <p:spPr>
          <a:xfrm>
            <a:off x="4438650" y="5516880"/>
            <a:ext cx="492125" cy="213995"/>
          </a:xfrm>
          <a:prstGeom prst="rect">
            <a:avLst/>
          </a:prstGeom>
          <a:solidFill>
            <a:schemeClr val="bg1"/>
          </a:solidFill>
        </p:spPr>
        <p:txBody>
          <a:bodyPr wrap="square" rtlCol="0">
            <a:spAutoFit/>
          </a:bodyPr>
          <a:lstStyle/>
          <a:p>
            <a:r>
              <a:rPr lang="fr-CA" altLang="zh-CN" sz="800"/>
              <a:t>Vanne</a:t>
            </a:r>
          </a:p>
        </p:txBody>
      </p:sp>
      <p:sp>
        <p:nvSpPr>
          <p:cNvPr id="14" name="文本框 13"/>
          <p:cNvSpPr txBox="1"/>
          <p:nvPr/>
        </p:nvSpPr>
        <p:spPr>
          <a:xfrm>
            <a:off x="5007610" y="5300980"/>
            <a:ext cx="1078230" cy="337185"/>
          </a:xfrm>
          <a:prstGeom prst="rect">
            <a:avLst/>
          </a:prstGeom>
          <a:solidFill>
            <a:schemeClr val="bg1"/>
          </a:solidFill>
        </p:spPr>
        <p:txBody>
          <a:bodyPr wrap="square" rtlCol="0">
            <a:spAutoFit/>
          </a:bodyPr>
          <a:lstStyle/>
          <a:p>
            <a:r>
              <a:rPr lang="fr-CA" altLang="zh-CN" sz="800"/>
              <a:t>Système d'eau domestique</a:t>
            </a:r>
          </a:p>
        </p:txBody>
      </p:sp>
      <p:sp>
        <p:nvSpPr>
          <p:cNvPr id="15" name="文本框 14"/>
          <p:cNvSpPr txBox="1"/>
          <p:nvPr/>
        </p:nvSpPr>
        <p:spPr>
          <a:xfrm>
            <a:off x="5686425" y="3140710"/>
            <a:ext cx="762635" cy="213995"/>
          </a:xfrm>
          <a:prstGeom prst="rect">
            <a:avLst/>
          </a:prstGeom>
          <a:solidFill>
            <a:schemeClr val="bg1"/>
          </a:solidFill>
        </p:spPr>
        <p:txBody>
          <a:bodyPr wrap="square" rtlCol="0">
            <a:spAutoFit/>
          </a:bodyPr>
          <a:lstStyle/>
          <a:p>
            <a:r>
              <a:rPr lang="fr-CA" altLang="zh-CN" sz="800"/>
              <a:t>Radiateurs</a:t>
            </a:r>
          </a:p>
        </p:txBody>
      </p:sp>
      <p:sp>
        <p:nvSpPr>
          <p:cNvPr id="16" name="文本框 15"/>
          <p:cNvSpPr txBox="1"/>
          <p:nvPr/>
        </p:nvSpPr>
        <p:spPr>
          <a:xfrm>
            <a:off x="5092700" y="4149090"/>
            <a:ext cx="1184275" cy="337185"/>
          </a:xfrm>
          <a:prstGeom prst="rect">
            <a:avLst/>
          </a:prstGeom>
          <a:solidFill>
            <a:schemeClr val="bg1"/>
          </a:solidFill>
        </p:spPr>
        <p:txBody>
          <a:bodyPr wrap="square" rtlCol="0">
            <a:spAutoFit/>
          </a:bodyPr>
          <a:lstStyle/>
          <a:p>
            <a:r>
              <a:rPr lang="fr-CA" altLang="zh-CN" sz="800"/>
              <a:t>Unité de chauffage central au gaz</a:t>
            </a:r>
          </a:p>
        </p:txBody>
      </p:sp>
      <p:sp>
        <p:nvSpPr>
          <p:cNvPr id="17" name="文本框 16"/>
          <p:cNvSpPr txBox="1"/>
          <p:nvPr/>
        </p:nvSpPr>
        <p:spPr>
          <a:xfrm>
            <a:off x="6454775" y="4234815"/>
            <a:ext cx="544195" cy="213995"/>
          </a:xfrm>
          <a:prstGeom prst="rect">
            <a:avLst/>
          </a:prstGeom>
          <a:solidFill>
            <a:schemeClr val="bg1"/>
          </a:solidFill>
        </p:spPr>
        <p:txBody>
          <a:bodyPr wrap="square" rtlCol="0">
            <a:spAutoFit/>
          </a:bodyPr>
          <a:lstStyle/>
          <a:p>
            <a:r>
              <a:rPr lang="fr-CA" altLang="zh-CN" sz="800"/>
              <a:t>Pompe</a:t>
            </a:r>
          </a:p>
        </p:txBody>
      </p:sp>
      <p:sp>
        <p:nvSpPr>
          <p:cNvPr id="18" name="文本框 17"/>
          <p:cNvSpPr txBox="1"/>
          <p:nvPr/>
        </p:nvSpPr>
        <p:spPr>
          <a:xfrm>
            <a:off x="6383020" y="4653280"/>
            <a:ext cx="492125" cy="213995"/>
          </a:xfrm>
          <a:prstGeom prst="rect">
            <a:avLst/>
          </a:prstGeom>
          <a:solidFill>
            <a:schemeClr val="bg1"/>
          </a:solidFill>
        </p:spPr>
        <p:txBody>
          <a:bodyPr wrap="square" rtlCol="0">
            <a:spAutoFit/>
          </a:bodyPr>
          <a:lstStyle/>
          <a:p>
            <a:r>
              <a:rPr lang="fr-CA" altLang="zh-CN" sz="800"/>
              <a:t>Vanne</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0"/>
                            </p:stCondLst>
                            <p:childTnLst>
                              <p:par>
                                <p:cTn id="10" presetID="26" presetClass="emph" presetSubtype="0" fill="hold" grpId="0" nodeType="afterEffect">
                                  <p:stCondLst>
                                    <p:cond delay="0"/>
                                  </p:stCondLst>
                                  <p:childTnLst>
                                    <p:animEffect transition="out" filter="fade">
                                      <p:cBhvr>
                                        <p:cTn id="11" dur="500" tmFilter="0, 0; .2, .5; .8, .5; 1, 0"/>
                                        <p:tgtEl>
                                          <p:spTgt spid="67"/>
                                        </p:tgtEl>
                                      </p:cBhvr>
                                    </p:animEffect>
                                    <p:animScale>
                                      <p:cBhvr>
                                        <p:cTn id="12" dur="250" autoRev="1" fill="hold"/>
                                        <p:tgtEl>
                                          <p:spTgt spid="67"/>
                                        </p:tgtEl>
                                      </p:cBhvr>
                                      <p:by x="105000" y="105000"/>
                                    </p:animScale>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70"/>
                                        </p:tgtEl>
                                        <p:attrNameLst>
                                          <p:attrName>style.visibility</p:attrName>
                                        </p:attrNameLst>
                                      </p:cBhvr>
                                      <p:to>
                                        <p:strVal val="visible"/>
                                      </p:to>
                                    </p:set>
                                    <p:anim calcmode="lin" valueType="num">
                                      <p:cBhvr>
                                        <p:cTn id="16" dur="500" fill="hold"/>
                                        <p:tgtEl>
                                          <p:spTgt spid="70"/>
                                        </p:tgtEl>
                                        <p:attrNameLst>
                                          <p:attrName>ppt_w</p:attrName>
                                        </p:attrNameLst>
                                      </p:cBhvr>
                                      <p:tavLst>
                                        <p:tav tm="0">
                                          <p:val>
                                            <p:fltVal val="0"/>
                                          </p:val>
                                        </p:tav>
                                        <p:tav tm="100000">
                                          <p:val>
                                            <p:strVal val="#ppt_w"/>
                                          </p:val>
                                        </p:tav>
                                      </p:tavLst>
                                    </p:anim>
                                    <p:anim calcmode="lin" valueType="num">
                                      <p:cBhvr>
                                        <p:cTn id="17" dur="500" fill="hold"/>
                                        <p:tgtEl>
                                          <p:spTgt spid="70"/>
                                        </p:tgtEl>
                                        <p:attrNameLst>
                                          <p:attrName>ppt_h</p:attrName>
                                        </p:attrNameLst>
                                      </p:cBhvr>
                                      <p:tavLst>
                                        <p:tav tm="0">
                                          <p:val>
                                            <p:fltVal val="0"/>
                                          </p:val>
                                        </p:tav>
                                        <p:tav tm="100000">
                                          <p:val>
                                            <p:strVal val="#ppt_h"/>
                                          </p:val>
                                        </p:tav>
                                      </p:tavLst>
                                    </p:anim>
                                    <p:animEffect transition="in" filter="fade">
                                      <p:cBhvr>
                                        <p:cTn id="18"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54735" y="188595"/>
            <a:ext cx="4125595" cy="521970"/>
          </a:xfrm>
          <a:prstGeom prst="rect">
            <a:avLst/>
          </a:prstGeom>
          <a:noFill/>
        </p:spPr>
        <p:txBody>
          <a:bodyPr wrap="square" rtlCol="0">
            <a:spAutoFit/>
          </a:bodyPr>
          <a:lstStyle/>
          <a:p>
            <a:r>
              <a:rPr sz="2800" b="1" dirty="0">
                <a:solidFill>
                  <a:schemeClr val="accent5">
                    <a:lumMod val="50000"/>
                  </a:schemeClr>
                </a:solidFill>
                <a:latin typeface="微软雅黑" panose="020B0503020204020204" pitchFamily="34" charset="-122"/>
                <a:ea typeface="微软雅黑" panose="020B0503020204020204" pitchFamily="34" charset="-122"/>
              </a:rPr>
              <a:t>Champ d'application</a:t>
            </a:r>
          </a:p>
        </p:txBody>
      </p:sp>
      <p:sp>
        <p:nvSpPr>
          <p:cNvPr id="62" name="矩形 61"/>
          <p:cNvSpPr/>
          <p:nvPr/>
        </p:nvSpPr>
        <p:spPr>
          <a:xfrm>
            <a:off x="305075" y="789246"/>
            <a:ext cx="2844000" cy="453036"/>
          </a:xfrm>
          <a:prstGeom prst="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矩形 62"/>
          <p:cNvSpPr/>
          <p:nvPr/>
        </p:nvSpPr>
        <p:spPr>
          <a:xfrm>
            <a:off x="3241794" y="789246"/>
            <a:ext cx="2844000" cy="453036"/>
          </a:xfrm>
          <a:prstGeom prst="rect">
            <a:avLst/>
          </a:prstGeom>
          <a:solidFill>
            <a:srgbClr val="3B79C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64" name="矩形 63"/>
          <p:cNvSpPr/>
          <p:nvPr/>
        </p:nvSpPr>
        <p:spPr>
          <a:xfrm>
            <a:off x="6178513" y="789246"/>
            <a:ext cx="2844000" cy="453036"/>
          </a:xfrm>
          <a:prstGeom prst="rect">
            <a:avLst/>
          </a:prstGeom>
          <a:solidFill>
            <a:srgbClr val="8BAB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65" name="矩形 64"/>
          <p:cNvSpPr/>
          <p:nvPr/>
        </p:nvSpPr>
        <p:spPr>
          <a:xfrm>
            <a:off x="9115231" y="789246"/>
            <a:ext cx="2844000" cy="453036"/>
          </a:xfrm>
          <a:prstGeom prst="rect">
            <a:avLst/>
          </a:prstGeom>
          <a:solidFill>
            <a:srgbClr val="19C3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66" name="TextBox 5"/>
          <p:cNvSpPr txBox="1"/>
          <p:nvPr/>
        </p:nvSpPr>
        <p:spPr>
          <a:xfrm>
            <a:off x="9115231" y="847286"/>
            <a:ext cx="2844000" cy="369332"/>
          </a:xfrm>
          <a:prstGeom prst="rect">
            <a:avLst/>
          </a:prstGeom>
          <a:noFill/>
        </p:spPr>
        <p:txBody>
          <a:bodyPr vert="horz" wrap="square" lIns="0" tIns="0" rIns="0" bIns="0" rtlCol="0" anchor="ctr">
            <a:spAutoFit/>
          </a:bodyPr>
          <a:lstStyle/>
          <a:p>
            <a:pPr algn="ctr"/>
            <a:r>
              <a:rPr lang="en-US" altLang="zh-CN" sz="1200" dirty="0">
                <a:solidFill>
                  <a:schemeClr val="bg1"/>
                </a:solidFill>
                <a:latin typeface="Impact" panose="020B0806030902050204" pitchFamily="34" charset="0"/>
                <a:ea typeface="微软雅黑" panose="020B0503020204020204" pitchFamily="34" charset="-122"/>
              </a:rPr>
              <a:t>04 </a:t>
            </a:r>
            <a:r>
              <a:rPr lang="zh-CN" altLang="en-US" sz="1200" b="1" dirty="0">
                <a:solidFill>
                  <a:schemeClr val="bg1"/>
                </a:solidFill>
                <a:latin typeface="Impact" panose="020B0806030902050204" pitchFamily="34" charset="0"/>
                <a:ea typeface="微软雅黑" panose="020B0503020204020204" pitchFamily="34" charset="-122"/>
                <a:sym typeface="+mn-ea"/>
              </a:rPr>
              <a:t>Chauffage et fertilisation des serres et des fermes</a:t>
            </a:r>
            <a:endParaRPr lang="zh-CN" altLang="en-US" sz="1200" dirty="0">
              <a:solidFill>
                <a:schemeClr val="bg1"/>
              </a:solidFill>
              <a:latin typeface="Impact" panose="020B0806030902050204" pitchFamily="34" charset="0"/>
              <a:ea typeface="微软雅黑" panose="020B0503020204020204" pitchFamily="34" charset="-122"/>
            </a:endParaRPr>
          </a:p>
        </p:txBody>
      </p:sp>
      <p:sp>
        <p:nvSpPr>
          <p:cNvPr id="67" name="TextBox 6"/>
          <p:cNvSpPr txBox="1"/>
          <p:nvPr/>
        </p:nvSpPr>
        <p:spPr>
          <a:xfrm>
            <a:off x="305075" y="822677"/>
            <a:ext cx="2844000" cy="369332"/>
          </a:xfrm>
          <a:prstGeom prst="rect">
            <a:avLst/>
          </a:prstGeom>
          <a:noFill/>
        </p:spPr>
        <p:txBody>
          <a:bodyPr vert="horz" wrap="square" lIns="0" tIns="0" rIns="0" bIns="0" rtlCol="0" anchor="ctr">
            <a:spAutoFit/>
          </a:bodyPr>
          <a:lstStyle/>
          <a:p>
            <a:pPr algn="ctr"/>
            <a:r>
              <a:rPr lang="en-US" altLang="zh-CN" sz="1200" b="1" dirty="0">
                <a:solidFill>
                  <a:schemeClr val="bg1"/>
                </a:solidFill>
                <a:latin typeface="Impact" panose="020B0806030902050204" pitchFamily="34" charset="0"/>
                <a:ea typeface="微软雅黑" panose="020B0503020204020204" pitchFamily="34" charset="-122"/>
              </a:rPr>
              <a:t>01 </a:t>
            </a:r>
            <a:r>
              <a:rPr lang="zh-CN" altLang="en-US" sz="1200" b="1" dirty="0">
                <a:solidFill>
                  <a:schemeClr val="bg1"/>
                </a:solidFill>
                <a:latin typeface="微软雅黑" panose="020B0503020204020204" pitchFamily="34" charset="-122"/>
                <a:ea typeface="微软雅黑" panose="020B0503020204020204" pitchFamily="34" charset="-122"/>
                <a:sym typeface="+mn-ea"/>
              </a:rPr>
              <a:t>Chauffage résidentiel et fourniture d'eau chaude</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68" name="TextBox 7"/>
          <p:cNvSpPr txBox="1"/>
          <p:nvPr/>
        </p:nvSpPr>
        <p:spPr>
          <a:xfrm>
            <a:off x="3241794" y="939619"/>
            <a:ext cx="2844000" cy="184666"/>
          </a:xfrm>
          <a:prstGeom prst="rect">
            <a:avLst/>
          </a:prstGeom>
          <a:noFill/>
        </p:spPr>
        <p:txBody>
          <a:bodyPr vert="horz" wrap="square" lIns="0" tIns="0" rIns="0" bIns="0" rtlCol="0" anchor="ctr">
            <a:spAutoFit/>
          </a:bodyPr>
          <a:lstStyle/>
          <a:p>
            <a:pPr algn="ctr"/>
            <a:r>
              <a:rPr lang="en-US" altLang="zh-CN" sz="1200" b="1" dirty="0">
                <a:solidFill>
                  <a:schemeClr val="bg1"/>
                </a:solidFill>
                <a:latin typeface="Impact" panose="020B0806030902050204" pitchFamily="34" charset="0"/>
                <a:ea typeface="微软雅黑" panose="020B0503020204020204" pitchFamily="34" charset="-122"/>
              </a:rPr>
              <a:t>02  </a:t>
            </a:r>
            <a:r>
              <a:rPr lang="zh-CN" altLang="en-US" sz="1200" b="1" dirty="0">
                <a:solidFill>
                  <a:schemeClr val="bg1"/>
                </a:solidFill>
                <a:latin typeface="Impact" panose="020B0806030902050204" pitchFamily="34" charset="0"/>
                <a:ea typeface="微软雅黑" panose="020B0503020204020204" pitchFamily="34" charset="-122"/>
              </a:rPr>
              <a:t>Piscine chauffée</a:t>
            </a:r>
          </a:p>
        </p:txBody>
      </p:sp>
      <p:sp>
        <p:nvSpPr>
          <p:cNvPr id="69" name="TextBox 8"/>
          <p:cNvSpPr txBox="1"/>
          <p:nvPr/>
        </p:nvSpPr>
        <p:spPr>
          <a:xfrm>
            <a:off x="6178513" y="847285"/>
            <a:ext cx="2844000" cy="369332"/>
          </a:xfrm>
          <a:prstGeom prst="rect">
            <a:avLst/>
          </a:prstGeom>
          <a:noFill/>
        </p:spPr>
        <p:txBody>
          <a:bodyPr vert="horz" wrap="square" lIns="0" tIns="0" rIns="0" bIns="0" rtlCol="0" anchor="ctr">
            <a:spAutoFit/>
          </a:bodyPr>
          <a:lstStyle/>
          <a:p>
            <a:pPr algn="ctr"/>
            <a:r>
              <a:rPr lang="en-US" altLang="zh-CN" sz="1200" dirty="0">
                <a:solidFill>
                  <a:schemeClr val="bg1"/>
                </a:solidFill>
                <a:latin typeface="Impact" panose="020B0806030902050204" pitchFamily="34" charset="0"/>
                <a:ea typeface="微软雅黑" panose="020B0503020204020204" pitchFamily="34" charset="-122"/>
              </a:rPr>
              <a:t>03  </a:t>
            </a:r>
            <a:r>
              <a:rPr lang="zh-CN" altLang="en-US" sz="1200" dirty="0">
                <a:solidFill>
                  <a:schemeClr val="bg1"/>
                </a:solidFill>
                <a:latin typeface="Impact" panose="020B0806030902050204" pitchFamily="34" charset="0"/>
                <a:ea typeface="微软雅黑" panose="020B0503020204020204" pitchFamily="34" charset="-122"/>
                <a:sym typeface="+mn-ea"/>
              </a:rPr>
              <a:t>Approvisionnement en eau chaude </a:t>
            </a:r>
            <a:r>
              <a:rPr lang="en-US" altLang="zh-CN" sz="1200" dirty="0">
                <a:solidFill>
                  <a:schemeClr val="bg1"/>
                </a:solidFill>
                <a:latin typeface="Impact" panose="020B0806030902050204" pitchFamily="34" charset="0"/>
                <a:ea typeface="微软雅黑" panose="020B0503020204020204" pitchFamily="34" charset="-122"/>
                <a:sym typeface="+mn-ea"/>
              </a:rPr>
              <a:t>et le chauffage </a:t>
            </a:r>
            <a:r>
              <a:rPr lang="zh-CN" altLang="en-US" sz="1200" dirty="0">
                <a:solidFill>
                  <a:schemeClr val="bg1"/>
                </a:solidFill>
                <a:latin typeface="Impact" panose="020B0806030902050204" pitchFamily="34" charset="0"/>
                <a:ea typeface="微软雅黑" panose="020B0503020204020204" pitchFamily="34" charset="-122"/>
                <a:sym typeface="+mn-ea"/>
              </a:rPr>
              <a:t>pour les écoles</a:t>
            </a:r>
            <a:r>
              <a:rPr lang="en-US" altLang="zh-CN" sz="1200" dirty="0">
                <a:solidFill>
                  <a:schemeClr val="bg1"/>
                </a:solidFill>
                <a:latin typeface="Impact" panose="020B0806030902050204" pitchFamily="34" charset="0"/>
                <a:ea typeface="微软雅黑" panose="020B0503020204020204" pitchFamily="34" charset="-122"/>
                <a:sym typeface="+mn-ea"/>
              </a:rPr>
              <a:t> et </a:t>
            </a:r>
            <a:r>
              <a:rPr lang="zh-CN" altLang="en-US" sz="1200" dirty="0">
                <a:solidFill>
                  <a:schemeClr val="bg1"/>
                </a:solidFill>
                <a:latin typeface="Impact" panose="020B0806030902050204" pitchFamily="34" charset="0"/>
                <a:ea typeface="微软雅黑" panose="020B0503020204020204" pitchFamily="34" charset="-122"/>
                <a:sym typeface="+mn-ea"/>
              </a:rPr>
              <a:t>les hôpitaux,</a:t>
            </a:r>
            <a:endParaRPr lang="zh-CN" altLang="en-US" sz="1200" dirty="0">
              <a:solidFill>
                <a:schemeClr val="bg1"/>
              </a:solidFill>
              <a:latin typeface="Impact" panose="020B0806030902050204" pitchFamily="34" charset="0"/>
              <a:ea typeface="微软雅黑" panose="020B0503020204020204" pitchFamily="34" charset="-122"/>
            </a:endParaRPr>
          </a:p>
        </p:txBody>
      </p:sp>
      <p:pic>
        <p:nvPicPr>
          <p:cNvPr id="13" name="图片 12"/>
          <p:cNvPicPr>
            <a:picLocks noChangeAspect="1"/>
          </p:cNvPicPr>
          <p:nvPr/>
        </p:nvPicPr>
        <p:blipFill>
          <a:blip r:embed="rId3">
            <a:clrChange>
              <a:clrFrom>
                <a:srgbClr val="FFFFFF"/>
              </a:clrFrom>
              <a:clrTo>
                <a:srgbClr val="FFFFFF">
                  <a:alpha val="0"/>
                </a:srgbClr>
              </a:clrTo>
            </a:clrChange>
          </a:blip>
          <a:stretch>
            <a:fillRect/>
          </a:stretch>
        </p:blipFill>
        <p:spPr>
          <a:xfrm>
            <a:off x="859880" y="1224533"/>
            <a:ext cx="10470652" cy="5526086"/>
          </a:xfrm>
          <a:prstGeom prst="rect">
            <a:avLst/>
          </a:prstGeom>
        </p:spPr>
      </p:pic>
      <p:pic>
        <p:nvPicPr>
          <p:cNvPr id="14" name="图片 13" descr="C:/Users/Administrator/AppData/Roaming/JisuOffice/ETemp/37912_18796320/fImage28149519403723.jpeg"/>
          <p:cNvPicPr>
            <a:picLocks noChangeAspect="1"/>
          </p:cNvPicPr>
          <p:nvPr/>
        </p:nvPicPr>
        <p:blipFill rotWithShape="1">
          <a:blip r:embed="rId4" cstate="print">
            <a:extLst>
              <a:ext uri="{28A0092B-C50C-407E-A947-70E740481C1C}">
                <a14:useLocalDpi xmlns:a14="http://schemas.microsoft.com/office/drawing/2010/main" val="0"/>
              </a:ext>
            </a:extLst>
          </a:blip>
          <a:stretch>
            <a:fillRect/>
          </a:stretch>
        </p:blipFill>
        <p:spPr>
          <a:xfrm>
            <a:off x="8211477" y="1272540"/>
            <a:ext cx="2896235" cy="2156460"/>
          </a:xfrm>
          <a:prstGeom prst="rect">
            <a:avLst/>
          </a:prstGeom>
          <a:noFill/>
        </p:spPr>
      </p:pic>
      <p:sp>
        <p:nvSpPr>
          <p:cNvPr id="12" name="文本框 11"/>
          <p:cNvSpPr txBox="1"/>
          <p:nvPr/>
        </p:nvSpPr>
        <p:spPr>
          <a:xfrm>
            <a:off x="11002010" y="268605"/>
            <a:ext cx="956310" cy="368300"/>
          </a:xfrm>
          <a:prstGeom prst="rect">
            <a:avLst/>
          </a:prstGeom>
          <a:solidFill>
            <a:schemeClr val="bg1"/>
          </a:solidFill>
        </p:spPr>
        <p:txBody>
          <a:bodyPr wrap="square" rtlCol="0">
            <a:spAutoFit/>
          </a:bodyPr>
          <a:lstStyle/>
          <a:p>
            <a:r>
              <a:rPr lang="en-US" altLang="zh-CN"/>
              <a:t>Page 12</a:t>
            </a:r>
          </a:p>
        </p:txBody>
      </p:sp>
      <p:sp>
        <p:nvSpPr>
          <p:cNvPr id="3" name="文本框 2"/>
          <p:cNvSpPr txBox="1"/>
          <p:nvPr/>
        </p:nvSpPr>
        <p:spPr>
          <a:xfrm>
            <a:off x="4798695" y="1628775"/>
            <a:ext cx="590550" cy="213995"/>
          </a:xfrm>
          <a:prstGeom prst="rect">
            <a:avLst/>
          </a:prstGeom>
          <a:solidFill>
            <a:schemeClr val="bg1"/>
          </a:solidFill>
        </p:spPr>
        <p:txBody>
          <a:bodyPr wrap="square" rtlCol="0">
            <a:spAutoFit/>
          </a:bodyPr>
          <a:lstStyle/>
          <a:p>
            <a:r>
              <a:rPr lang="zh-CN" altLang="en-US" sz="800"/>
              <a:t>Onduleur</a:t>
            </a:r>
          </a:p>
        </p:txBody>
      </p:sp>
      <p:sp>
        <p:nvSpPr>
          <p:cNvPr id="11" name="文本框 10"/>
          <p:cNvSpPr txBox="1"/>
          <p:nvPr/>
        </p:nvSpPr>
        <p:spPr>
          <a:xfrm>
            <a:off x="3934460" y="6309360"/>
            <a:ext cx="544195" cy="213995"/>
          </a:xfrm>
          <a:prstGeom prst="rect">
            <a:avLst/>
          </a:prstGeom>
          <a:solidFill>
            <a:schemeClr val="bg1"/>
          </a:solidFill>
        </p:spPr>
        <p:txBody>
          <a:bodyPr wrap="square" rtlCol="0">
            <a:spAutoFit/>
          </a:bodyPr>
          <a:lstStyle/>
          <a:p>
            <a:r>
              <a:rPr lang="fr-CA" altLang="zh-CN" sz="800"/>
              <a:t>Pompe</a:t>
            </a:r>
          </a:p>
        </p:txBody>
      </p:sp>
      <p:sp>
        <p:nvSpPr>
          <p:cNvPr id="4" name="文本框 3"/>
          <p:cNvSpPr txBox="1"/>
          <p:nvPr/>
        </p:nvSpPr>
        <p:spPr>
          <a:xfrm>
            <a:off x="5180330" y="6095365"/>
            <a:ext cx="544195" cy="213995"/>
          </a:xfrm>
          <a:prstGeom prst="rect">
            <a:avLst/>
          </a:prstGeom>
          <a:solidFill>
            <a:schemeClr val="bg1"/>
          </a:solidFill>
        </p:spPr>
        <p:txBody>
          <a:bodyPr wrap="square" rtlCol="0">
            <a:spAutoFit/>
          </a:bodyPr>
          <a:lstStyle/>
          <a:p>
            <a:r>
              <a:rPr lang="fr-CA" altLang="zh-CN" sz="800"/>
              <a:t>Pompe</a:t>
            </a:r>
          </a:p>
        </p:txBody>
      </p:sp>
      <p:sp>
        <p:nvSpPr>
          <p:cNvPr id="5" name="文本框 4"/>
          <p:cNvSpPr txBox="1"/>
          <p:nvPr/>
        </p:nvSpPr>
        <p:spPr>
          <a:xfrm>
            <a:off x="7031355" y="6236970"/>
            <a:ext cx="544195" cy="213995"/>
          </a:xfrm>
          <a:prstGeom prst="rect">
            <a:avLst/>
          </a:prstGeom>
          <a:solidFill>
            <a:schemeClr val="bg1"/>
          </a:solidFill>
        </p:spPr>
        <p:txBody>
          <a:bodyPr wrap="square" rtlCol="0">
            <a:spAutoFit/>
          </a:bodyPr>
          <a:lstStyle/>
          <a:p>
            <a:r>
              <a:rPr lang="fr-CA" altLang="zh-CN" sz="800"/>
              <a:t>Pompe</a:t>
            </a:r>
          </a:p>
        </p:txBody>
      </p:sp>
      <p:sp>
        <p:nvSpPr>
          <p:cNvPr id="6" name="文本框 5"/>
          <p:cNvSpPr txBox="1"/>
          <p:nvPr/>
        </p:nvSpPr>
        <p:spPr>
          <a:xfrm>
            <a:off x="7823200" y="6309360"/>
            <a:ext cx="544195" cy="213995"/>
          </a:xfrm>
          <a:prstGeom prst="rect">
            <a:avLst/>
          </a:prstGeom>
          <a:solidFill>
            <a:schemeClr val="bg1"/>
          </a:solidFill>
        </p:spPr>
        <p:txBody>
          <a:bodyPr wrap="square" rtlCol="0">
            <a:spAutoFit/>
          </a:bodyPr>
          <a:lstStyle/>
          <a:p>
            <a:r>
              <a:rPr lang="fr-CA" altLang="zh-CN" sz="800"/>
              <a:t>Pompe</a:t>
            </a:r>
          </a:p>
        </p:txBody>
      </p:sp>
      <p:sp>
        <p:nvSpPr>
          <p:cNvPr id="7" name="文本框 6"/>
          <p:cNvSpPr txBox="1"/>
          <p:nvPr/>
        </p:nvSpPr>
        <p:spPr>
          <a:xfrm>
            <a:off x="5951220" y="6450965"/>
            <a:ext cx="544195" cy="337185"/>
          </a:xfrm>
          <a:prstGeom prst="rect">
            <a:avLst/>
          </a:prstGeom>
          <a:solidFill>
            <a:schemeClr val="bg1"/>
          </a:solidFill>
        </p:spPr>
        <p:txBody>
          <a:bodyPr wrap="square" rtlCol="0">
            <a:spAutoFit/>
          </a:bodyPr>
          <a:lstStyle/>
          <a:p>
            <a:r>
              <a:rPr lang="fr-CA" altLang="zh-CN" sz="800"/>
              <a:t>Réservoir d'eau</a:t>
            </a:r>
          </a:p>
        </p:txBody>
      </p:sp>
      <p:sp>
        <p:nvSpPr>
          <p:cNvPr id="8" name="文本框 7"/>
          <p:cNvSpPr txBox="1"/>
          <p:nvPr/>
        </p:nvSpPr>
        <p:spPr>
          <a:xfrm>
            <a:off x="7157085" y="5373370"/>
            <a:ext cx="715645" cy="337185"/>
          </a:xfrm>
          <a:prstGeom prst="rect">
            <a:avLst/>
          </a:prstGeom>
          <a:solidFill>
            <a:schemeClr val="bg1"/>
          </a:solidFill>
        </p:spPr>
        <p:txBody>
          <a:bodyPr wrap="square" rtlCol="0">
            <a:spAutoFit/>
          </a:bodyPr>
          <a:lstStyle/>
          <a:p>
            <a:r>
              <a:rPr lang="fr-CA" altLang="zh-CN" sz="800"/>
              <a:t>Échangeur de chaleur</a:t>
            </a:r>
          </a:p>
        </p:txBody>
      </p:sp>
      <p:sp>
        <p:nvSpPr>
          <p:cNvPr id="9" name="文本框 8"/>
          <p:cNvSpPr txBox="1"/>
          <p:nvPr/>
        </p:nvSpPr>
        <p:spPr>
          <a:xfrm>
            <a:off x="4478020" y="5516880"/>
            <a:ext cx="1160780" cy="213995"/>
          </a:xfrm>
          <a:prstGeom prst="rect">
            <a:avLst/>
          </a:prstGeom>
          <a:solidFill>
            <a:schemeClr val="bg1"/>
          </a:solidFill>
        </p:spPr>
        <p:txBody>
          <a:bodyPr wrap="square" rtlCol="0">
            <a:spAutoFit/>
          </a:bodyPr>
          <a:lstStyle/>
          <a:p>
            <a:r>
              <a:rPr lang="fr-CA" altLang="zh-CN" sz="800"/>
              <a:t>Pompe à chaleur à air</a:t>
            </a:r>
          </a:p>
        </p:txBody>
      </p:sp>
      <p:sp>
        <p:nvSpPr>
          <p:cNvPr id="10" name="文本框 9"/>
          <p:cNvSpPr txBox="1"/>
          <p:nvPr/>
        </p:nvSpPr>
        <p:spPr>
          <a:xfrm>
            <a:off x="4366895" y="6512560"/>
            <a:ext cx="1160780" cy="213995"/>
          </a:xfrm>
          <a:prstGeom prst="rect">
            <a:avLst/>
          </a:prstGeom>
          <a:solidFill>
            <a:schemeClr val="bg1"/>
          </a:solidFill>
        </p:spPr>
        <p:txBody>
          <a:bodyPr wrap="square" rtlCol="0">
            <a:spAutoFit/>
          </a:bodyPr>
          <a:lstStyle/>
          <a:p>
            <a:r>
              <a:rPr lang="fr-CA" altLang="zh-CN" sz="800"/>
              <a:t>Entrée d'eau froide</a:t>
            </a:r>
          </a:p>
        </p:txBody>
      </p:sp>
      <p:sp>
        <p:nvSpPr>
          <p:cNvPr id="15" name="文本框 14"/>
          <p:cNvSpPr txBox="1"/>
          <p:nvPr/>
        </p:nvSpPr>
        <p:spPr>
          <a:xfrm>
            <a:off x="9391015" y="5434965"/>
            <a:ext cx="590550" cy="213995"/>
          </a:xfrm>
          <a:prstGeom prst="rect">
            <a:avLst/>
          </a:prstGeom>
          <a:solidFill>
            <a:schemeClr val="bg1"/>
          </a:solidFill>
        </p:spPr>
        <p:txBody>
          <a:bodyPr wrap="square" rtlCol="0">
            <a:spAutoFit/>
          </a:bodyPr>
          <a:lstStyle/>
          <a:p>
            <a:r>
              <a:rPr lang="fr-CA" altLang="zh-CN" sz="800"/>
              <a:t>Piscine</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68"/>
                                        </p:tgtEl>
                                      </p:cBhvr>
                                    </p:animEffect>
                                    <p:animScale>
                                      <p:cBhvr>
                                        <p:cTn id="7" dur="250" autoRev="1" fill="hold"/>
                                        <p:tgtEl>
                                          <p:spTgt spid="68"/>
                                        </p:tgtEl>
                                      </p:cBhvr>
                                      <p:by x="105000" y="105000"/>
                                    </p:animScale>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animEffect transition="in" filter="fade">
                                      <p:cBhvr>
                                        <p:cTn id="13" dur="500"/>
                                        <p:tgtEl>
                                          <p:spTgt spid="13"/>
                                        </p:tgtEl>
                                      </p:cBhvr>
                                    </p:animEffect>
                                  </p:childTnLst>
                                </p:cTn>
                              </p:par>
                              <p:par>
                                <p:cTn id="14" presetID="53" presetClass="entr" presetSubtype="16"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500" fill="hold"/>
                                        <p:tgtEl>
                                          <p:spTgt spid="14"/>
                                        </p:tgtEl>
                                        <p:attrNameLst>
                                          <p:attrName>ppt_w</p:attrName>
                                        </p:attrNameLst>
                                      </p:cBhvr>
                                      <p:tavLst>
                                        <p:tav tm="0">
                                          <p:val>
                                            <p:fltVal val="0"/>
                                          </p:val>
                                        </p:tav>
                                        <p:tav tm="100000">
                                          <p:val>
                                            <p:strVal val="#ppt_w"/>
                                          </p:val>
                                        </p:tav>
                                      </p:tavLst>
                                    </p:anim>
                                    <p:anim calcmode="lin" valueType="num">
                                      <p:cBhvr>
                                        <p:cTn id="17" dur="500" fill="hold"/>
                                        <p:tgtEl>
                                          <p:spTgt spid="14"/>
                                        </p:tgtEl>
                                        <p:attrNameLst>
                                          <p:attrName>ppt_h</p:attrName>
                                        </p:attrNameLst>
                                      </p:cBhvr>
                                      <p:tavLst>
                                        <p:tav tm="0">
                                          <p:val>
                                            <p:fltVal val="0"/>
                                          </p:val>
                                        </p:tav>
                                        <p:tav tm="100000">
                                          <p:val>
                                            <p:strVal val="#ppt_h"/>
                                          </p:val>
                                        </p:tav>
                                      </p:tavLst>
                                    </p:anim>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54735" y="188595"/>
            <a:ext cx="4569460" cy="521970"/>
          </a:xfrm>
          <a:prstGeom prst="rect">
            <a:avLst/>
          </a:prstGeom>
          <a:noFill/>
        </p:spPr>
        <p:txBody>
          <a:bodyPr wrap="square" rtlCol="0">
            <a:spAutoFit/>
          </a:bodyPr>
          <a:lstStyle/>
          <a:p>
            <a:r>
              <a:rPr sz="2800" b="1" dirty="0">
                <a:solidFill>
                  <a:schemeClr val="accent5">
                    <a:lumMod val="50000"/>
                  </a:schemeClr>
                </a:solidFill>
                <a:latin typeface="微软雅黑" panose="020B0503020204020204" pitchFamily="34" charset="-122"/>
                <a:ea typeface="微软雅黑" panose="020B0503020204020204" pitchFamily="34" charset="-122"/>
              </a:rPr>
              <a:t>Champ d'application</a:t>
            </a:r>
          </a:p>
        </p:txBody>
      </p:sp>
      <p:sp>
        <p:nvSpPr>
          <p:cNvPr id="62" name="矩形 61"/>
          <p:cNvSpPr/>
          <p:nvPr/>
        </p:nvSpPr>
        <p:spPr>
          <a:xfrm>
            <a:off x="305075" y="789246"/>
            <a:ext cx="2844000" cy="453036"/>
          </a:xfrm>
          <a:prstGeom prst="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矩形 62"/>
          <p:cNvSpPr/>
          <p:nvPr/>
        </p:nvSpPr>
        <p:spPr>
          <a:xfrm>
            <a:off x="3241794" y="789246"/>
            <a:ext cx="2844000" cy="453036"/>
          </a:xfrm>
          <a:prstGeom prst="rect">
            <a:avLst/>
          </a:prstGeom>
          <a:solidFill>
            <a:srgbClr val="3B79C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64" name="矩形 63"/>
          <p:cNvSpPr/>
          <p:nvPr/>
        </p:nvSpPr>
        <p:spPr>
          <a:xfrm>
            <a:off x="6178513" y="789246"/>
            <a:ext cx="2844000" cy="453036"/>
          </a:xfrm>
          <a:prstGeom prst="rect">
            <a:avLst/>
          </a:prstGeom>
          <a:solidFill>
            <a:srgbClr val="8BAB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65" name="矩形 64"/>
          <p:cNvSpPr/>
          <p:nvPr/>
        </p:nvSpPr>
        <p:spPr>
          <a:xfrm>
            <a:off x="9115231" y="789246"/>
            <a:ext cx="2844000" cy="453036"/>
          </a:xfrm>
          <a:prstGeom prst="rect">
            <a:avLst/>
          </a:prstGeom>
          <a:solidFill>
            <a:srgbClr val="19C3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66" name="TextBox 5"/>
          <p:cNvSpPr txBox="1"/>
          <p:nvPr/>
        </p:nvSpPr>
        <p:spPr>
          <a:xfrm>
            <a:off x="9115231" y="847286"/>
            <a:ext cx="2844000" cy="369332"/>
          </a:xfrm>
          <a:prstGeom prst="rect">
            <a:avLst/>
          </a:prstGeom>
          <a:noFill/>
        </p:spPr>
        <p:txBody>
          <a:bodyPr vert="horz" wrap="square" lIns="0" tIns="0" rIns="0" bIns="0" rtlCol="0" anchor="ctr">
            <a:spAutoFit/>
          </a:bodyPr>
          <a:lstStyle/>
          <a:p>
            <a:pPr algn="ctr"/>
            <a:r>
              <a:rPr lang="en-US" altLang="zh-CN" sz="1200" dirty="0">
                <a:solidFill>
                  <a:schemeClr val="bg1"/>
                </a:solidFill>
                <a:latin typeface="Impact" panose="020B0806030902050204" pitchFamily="34" charset="0"/>
                <a:ea typeface="微软雅黑" panose="020B0503020204020204" pitchFamily="34" charset="-122"/>
              </a:rPr>
              <a:t>04 </a:t>
            </a:r>
            <a:r>
              <a:rPr lang="zh-CN" altLang="en-US" sz="1200" b="1" dirty="0">
                <a:solidFill>
                  <a:schemeClr val="bg1"/>
                </a:solidFill>
                <a:latin typeface="Impact" panose="020B0806030902050204" pitchFamily="34" charset="0"/>
                <a:ea typeface="微软雅黑" panose="020B0503020204020204" pitchFamily="34" charset="-122"/>
                <a:sym typeface="+mn-ea"/>
              </a:rPr>
              <a:t>Chauffage et fertilisation des serres et des fermes</a:t>
            </a:r>
            <a:endParaRPr lang="zh-CN" altLang="en-US" sz="1200" dirty="0">
              <a:solidFill>
                <a:schemeClr val="bg1"/>
              </a:solidFill>
              <a:latin typeface="Impact" panose="020B0806030902050204" pitchFamily="34" charset="0"/>
              <a:ea typeface="微软雅黑" panose="020B0503020204020204" pitchFamily="34" charset="-122"/>
            </a:endParaRPr>
          </a:p>
        </p:txBody>
      </p:sp>
      <p:sp>
        <p:nvSpPr>
          <p:cNvPr id="67" name="TextBox 6"/>
          <p:cNvSpPr txBox="1"/>
          <p:nvPr/>
        </p:nvSpPr>
        <p:spPr>
          <a:xfrm>
            <a:off x="305075" y="822677"/>
            <a:ext cx="2844000" cy="369332"/>
          </a:xfrm>
          <a:prstGeom prst="rect">
            <a:avLst/>
          </a:prstGeom>
          <a:noFill/>
        </p:spPr>
        <p:txBody>
          <a:bodyPr vert="horz" wrap="square" lIns="0" tIns="0" rIns="0" bIns="0" rtlCol="0" anchor="ctr">
            <a:spAutoFit/>
          </a:bodyPr>
          <a:lstStyle/>
          <a:p>
            <a:pPr algn="ctr"/>
            <a:r>
              <a:rPr lang="en-US" altLang="zh-CN" sz="1200" b="1" dirty="0">
                <a:solidFill>
                  <a:schemeClr val="bg1"/>
                </a:solidFill>
                <a:latin typeface="Impact" panose="020B0806030902050204" pitchFamily="34" charset="0"/>
                <a:ea typeface="微软雅黑" panose="020B0503020204020204" pitchFamily="34" charset="-122"/>
              </a:rPr>
              <a:t>01  </a:t>
            </a:r>
            <a:r>
              <a:rPr lang="zh-CN" altLang="en-US" sz="1200" b="1" dirty="0">
                <a:solidFill>
                  <a:schemeClr val="bg1"/>
                </a:solidFill>
                <a:latin typeface="微软雅黑" panose="020B0503020204020204" pitchFamily="34" charset="-122"/>
                <a:ea typeface="微软雅黑" panose="020B0503020204020204" pitchFamily="34" charset="-122"/>
                <a:sym typeface="+mn-ea"/>
              </a:rPr>
              <a:t>Chauffage résidentiel et fourniture d'eau chaude</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68" name="TextBox 7"/>
          <p:cNvSpPr txBox="1"/>
          <p:nvPr/>
        </p:nvSpPr>
        <p:spPr>
          <a:xfrm>
            <a:off x="3241794" y="939618"/>
            <a:ext cx="2844000" cy="184666"/>
          </a:xfrm>
          <a:prstGeom prst="rect">
            <a:avLst/>
          </a:prstGeom>
          <a:noFill/>
        </p:spPr>
        <p:txBody>
          <a:bodyPr vert="horz" wrap="square" lIns="0" tIns="0" rIns="0" bIns="0" rtlCol="0" anchor="ctr">
            <a:spAutoFit/>
          </a:bodyPr>
          <a:lstStyle/>
          <a:p>
            <a:pPr algn="ctr"/>
            <a:r>
              <a:rPr lang="en-US" altLang="zh-CN" sz="1200" dirty="0">
                <a:solidFill>
                  <a:schemeClr val="bg1"/>
                </a:solidFill>
                <a:latin typeface="Impact" panose="020B0806030902050204" pitchFamily="34" charset="0"/>
                <a:ea typeface="微软雅黑" panose="020B0503020204020204" pitchFamily="34" charset="-122"/>
              </a:rPr>
              <a:t>02  </a:t>
            </a:r>
            <a:r>
              <a:rPr lang="zh-CN" altLang="en-US" sz="1200" dirty="0">
                <a:solidFill>
                  <a:schemeClr val="bg1"/>
                </a:solidFill>
                <a:latin typeface="Impact" panose="020B0806030902050204" pitchFamily="34" charset="0"/>
                <a:ea typeface="微软雅黑" panose="020B0503020204020204" pitchFamily="34" charset="-122"/>
              </a:rPr>
              <a:t>Piscine chauffée</a:t>
            </a:r>
          </a:p>
        </p:txBody>
      </p:sp>
      <p:sp>
        <p:nvSpPr>
          <p:cNvPr id="69" name="TextBox 8"/>
          <p:cNvSpPr txBox="1"/>
          <p:nvPr/>
        </p:nvSpPr>
        <p:spPr>
          <a:xfrm>
            <a:off x="6178513" y="847287"/>
            <a:ext cx="2844000" cy="369332"/>
          </a:xfrm>
          <a:prstGeom prst="rect">
            <a:avLst/>
          </a:prstGeom>
          <a:noFill/>
        </p:spPr>
        <p:txBody>
          <a:bodyPr vert="horz" wrap="square" lIns="0" tIns="0" rIns="0" bIns="0" rtlCol="0" anchor="ctr">
            <a:spAutoFit/>
          </a:bodyPr>
          <a:lstStyle/>
          <a:p>
            <a:pPr algn="ctr"/>
            <a:r>
              <a:rPr lang="en-US" altLang="zh-CN" sz="1200" b="1" dirty="0">
                <a:solidFill>
                  <a:schemeClr val="bg1"/>
                </a:solidFill>
                <a:latin typeface="Impact" panose="020B0806030902050204" pitchFamily="34" charset="0"/>
                <a:ea typeface="微软雅黑" panose="020B0503020204020204" pitchFamily="34" charset="-122"/>
              </a:rPr>
              <a:t>03  </a:t>
            </a:r>
            <a:r>
              <a:rPr lang="zh-CN" altLang="en-US" sz="1200" dirty="0">
                <a:solidFill>
                  <a:schemeClr val="bg1"/>
                </a:solidFill>
                <a:latin typeface="Impact" panose="020B0806030902050204" pitchFamily="34" charset="0"/>
                <a:ea typeface="微软雅黑" panose="020B0503020204020204" pitchFamily="34" charset="-122"/>
                <a:sym typeface="+mn-ea"/>
              </a:rPr>
              <a:t>Approvisionnement en eau chaude </a:t>
            </a:r>
            <a:r>
              <a:rPr lang="en-US" altLang="zh-CN" sz="1200" dirty="0">
                <a:solidFill>
                  <a:schemeClr val="bg1"/>
                </a:solidFill>
                <a:latin typeface="Impact" panose="020B0806030902050204" pitchFamily="34" charset="0"/>
                <a:ea typeface="微软雅黑" panose="020B0503020204020204" pitchFamily="34" charset="-122"/>
                <a:sym typeface="+mn-ea"/>
              </a:rPr>
              <a:t>et le chauffage </a:t>
            </a:r>
            <a:r>
              <a:rPr lang="zh-CN" altLang="en-US" sz="1200" dirty="0">
                <a:solidFill>
                  <a:schemeClr val="bg1"/>
                </a:solidFill>
                <a:latin typeface="Impact" panose="020B0806030902050204" pitchFamily="34" charset="0"/>
                <a:ea typeface="微软雅黑" panose="020B0503020204020204" pitchFamily="34" charset="-122"/>
                <a:sym typeface="+mn-ea"/>
              </a:rPr>
              <a:t>pour les écoles</a:t>
            </a:r>
            <a:r>
              <a:rPr lang="en-US" altLang="zh-CN" sz="1200" dirty="0">
                <a:solidFill>
                  <a:schemeClr val="bg1"/>
                </a:solidFill>
                <a:latin typeface="Impact" panose="020B0806030902050204" pitchFamily="34" charset="0"/>
                <a:ea typeface="微软雅黑" panose="020B0503020204020204" pitchFamily="34" charset="-122"/>
                <a:sym typeface="+mn-ea"/>
              </a:rPr>
              <a:t> et </a:t>
            </a:r>
            <a:r>
              <a:rPr lang="zh-CN" altLang="en-US" sz="1200" dirty="0">
                <a:solidFill>
                  <a:schemeClr val="bg1"/>
                </a:solidFill>
                <a:latin typeface="Impact" panose="020B0806030902050204" pitchFamily="34" charset="0"/>
                <a:ea typeface="微软雅黑" panose="020B0503020204020204" pitchFamily="34" charset="-122"/>
                <a:sym typeface="+mn-ea"/>
              </a:rPr>
              <a:t>les hôpitaux,</a:t>
            </a:r>
            <a:endParaRPr lang="zh-CN" altLang="en-US" sz="1200" b="1" dirty="0">
              <a:solidFill>
                <a:schemeClr val="bg1"/>
              </a:solidFill>
              <a:latin typeface="Impact" panose="020B0806030902050204" pitchFamily="34" charset="0"/>
              <a:ea typeface="微软雅黑" panose="020B0503020204020204" pitchFamily="34" charset="-122"/>
            </a:endParaRPr>
          </a:p>
        </p:txBody>
      </p:sp>
      <p:grpSp>
        <p:nvGrpSpPr>
          <p:cNvPr id="15" name="组合 14"/>
          <p:cNvGrpSpPr/>
          <p:nvPr/>
        </p:nvGrpSpPr>
        <p:grpSpPr>
          <a:xfrm>
            <a:off x="406574" y="1772816"/>
            <a:ext cx="11058704" cy="4729536"/>
            <a:chOff x="622191" y="1179334"/>
            <a:chExt cx="11058704" cy="4729536"/>
          </a:xfrm>
        </p:grpSpPr>
        <p:pic>
          <p:nvPicPr>
            <p:cNvPr id="16" name="图片 15" descr="C:/Users/Administrator/AppData/Roaming/JisuOffice/ETemp/41676_14956432/fImage598942327558.jpeg"/>
            <p:cNvPicPr>
              <a:picLocks noChangeAspect="1"/>
            </p:cNvPicPr>
            <p:nvPr/>
          </p:nvPicPr>
          <p:blipFill rotWithShape="1">
            <a:blip r:embed="rId3" cstate="print">
              <a:extLst>
                <a:ext uri="{28A0092B-C50C-407E-A947-70E740481C1C}">
                  <a14:useLocalDpi xmlns:a14="http://schemas.microsoft.com/office/drawing/2010/main" val="0"/>
                </a:ext>
              </a:extLst>
            </a:blip>
            <a:stretch>
              <a:fillRect/>
            </a:stretch>
          </p:blipFill>
          <p:spPr>
            <a:xfrm>
              <a:off x="622191" y="1197160"/>
              <a:ext cx="8376035" cy="4711710"/>
            </a:xfrm>
            <a:prstGeom prst="rect">
              <a:avLst/>
            </a:prstGeom>
            <a:noFill/>
          </p:spPr>
        </p:pic>
        <p:pic>
          <p:nvPicPr>
            <p:cNvPr id="17" name="图片 16" descr="C:/Users/Administrator/AppData/Roaming/JisuOffice/ETemp/37912_18796320/fImage26037319394470.jpeg"/>
            <p:cNvPicPr>
              <a:picLocks noChangeAspect="1"/>
            </p:cNvPicPr>
            <p:nvPr/>
          </p:nvPicPr>
          <p:blipFill rotWithShape="1">
            <a:blip r:embed="rId4" cstate="print">
              <a:extLst>
                <a:ext uri="{28A0092B-C50C-407E-A947-70E740481C1C}">
                  <a14:useLocalDpi xmlns:a14="http://schemas.microsoft.com/office/drawing/2010/main" val="0"/>
                </a:ext>
              </a:extLst>
            </a:blip>
            <a:stretch>
              <a:fillRect/>
            </a:stretch>
          </p:blipFill>
          <p:spPr>
            <a:xfrm>
              <a:off x="8880545" y="1179334"/>
              <a:ext cx="2800350" cy="2108835"/>
            </a:xfrm>
            <a:prstGeom prst="rect">
              <a:avLst/>
            </a:prstGeom>
            <a:noFill/>
          </p:spPr>
        </p:pic>
        <p:pic>
          <p:nvPicPr>
            <p:cNvPr id="18" name="图片 17" descr="C:/Users/Administrator/AppData/Roaming/JisuOffice/ETemp/37912_18796320/fImage60996519418243.jpeg"/>
            <p:cNvPicPr>
              <a:picLocks noChangeAspect="1"/>
            </p:cNvPicPr>
            <p:nvPr/>
          </p:nvPicPr>
          <p:blipFill rotWithShape="1">
            <a:blip r:embed="rId5" cstate="print">
              <a:extLst>
                <a:ext uri="{28A0092B-C50C-407E-A947-70E740481C1C}">
                  <a14:useLocalDpi xmlns:a14="http://schemas.microsoft.com/office/drawing/2010/main" val="0"/>
                </a:ext>
              </a:extLst>
            </a:blip>
            <a:stretch>
              <a:fillRect/>
            </a:stretch>
          </p:blipFill>
          <p:spPr>
            <a:xfrm>
              <a:off x="8880545" y="3726479"/>
              <a:ext cx="2800350" cy="2182391"/>
            </a:xfrm>
            <a:prstGeom prst="rect">
              <a:avLst/>
            </a:prstGeom>
            <a:noFill/>
          </p:spPr>
        </p:pic>
      </p:grpSp>
      <p:sp>
        <p:nvSpPr>
          <p:cNvPr id="12" name="文本框 11"/>
          <p:cNvSpPr txBox="1"/>
          <p:nvPr/>
        </p:nvSpPr>
        <p:spPr>
          <a:xfrm>
            <a:off x="11002010" y="268605"/>
            <a:ext cx="956310" cy="368300"/>
          </a:xfrm>
          <a:prstGeom prst="rect">
            <a:avLst/>
          </a:prstGeom>
          <a:solidFill>
            <a:schemeClr val="bg1"/>
          </a:solidFill>
        </p:spPr>
        <p:txBody>
          <a:bodyPr wrap="square" rtlCol="0">
            <a:spAutoFit/>
          </a:bodyPr>
          <a:lstStyle/>
          <a:p>
            <a:r>
              <a:rPr lang="en-US" altLang="zh-CN"/>
              <a:t>Page 13</a:t>
            </a:r>
          </a:p>
        </p:txBody>
      </p:sp>
      <p:sp>
        <p:nvSpPr>
          <p:cNvPr id="3" name="文本框 2"/>
          <p:cNvSpPr txBox="1"/>
          <p:nvPr/>
        </p:nvSpPr>
        <p:spPr>
          <a:xfrm>
            <a:off x="2350770" y="2276475"/>
            <a:ext cx="590550" cy="213995"/>
          </a:xfrm>
          <a:prstGeom prst="rect">
            <a:avLst/>
          </a:prstGeom>
          <a:solidFill>
            <a:schemeClr val="bg1"/>
          </a:solidFill>
        </p:spPr>
        <p:txBody>
          <a:bodyPr wrap="square" rtlCol="0">
            <a:spAutoFit/>
          </a:bodyPr>
          <a:lstStyle/>
          <a:p>
            <a:r>
              <a:rPr lang="zh-CN" altLang="en-US" sz="800"/>
              <a:t>Onduleur</a:t>
            </a:r>
          </a:p>
        </p:txBody>
      </p:sp>
      <p:sp>
        <p:nvSpPr>
          <p:cNvPr id="4" name="文本框 3"/>
          <p:cNvSpPr txBox="1"/>
          <p:nvPr/>
        </p:nvSpPr>
        <p:spPr>
          <a:xfrm>
            <a:off x="5625698" y="3604838"/>
            <a:ext cx="982345" cy="337185"/>
          </a:xfrm>
          <a:prstGeom prst="rect">
            <a:avLst/>
          </a:prstGeom>
          <a:solidFill>
            <a:schemeClr val="bg1"/>
          </a:solidFill>
        </p:spPr>
        <p:txBody>
          <a:bodyPr wrap="square" rtlCol="0">
            <a:spAutoFit/>
          </a:bodyPr>
          <a:lstStyle/>
          <a:p>
            <a:r>
              <a:rPr lang="zh-CN" altLang="en-US" sz="800" dirty="0"/>
              <a:t>Contrôleur (eau chaude)</a:t>
            </a:r>
          </a:p>
        </p:txBody>
      </p:sp>
      <p:sp>
        <p:nvSpPr>
          <p:cNvPr id="5" name="文本框 4"/>
          <p:cNvSpPr txBox="1"/>
          <p:nvPr/>
        </p:nvSpPr>
        <p:spPr>
          <a:xfrm>
            <a:off x="5303118" y="4723188"/>
            <a:ext cx="986155" cy="337185"/>
          </a:xfrm>
          <a:prstGeom prst="rect">
            <a:avLst/>
          </a:prstGeom>
          <a:solidFill>
            <a:schemeClr val="bg1"/>
          </a:solidFill>
        </p:spPr>
        <p:txBody>
          <a:bodyPr wrap="square" rtlCol="0">
            <a:spAutoFit/>
          </a:bodyPr>
          <a:lstStyle/>
          <a:p>
            <a:r>
              <a:rPr lang="zh-CN" altLang="en-US" sz="800" dirty="0"/>
              <a:t>réservoir d'eau de circulation</a:t>
            </a:r>
          </a:p>
        </p:txBody>
      </p:sp>
      <p:sp>
        <p:nvSpPr>
          <p:cNvPr id="6" name="文本框 5"/>
          <p:cNvSpPr txBox="1"/>
          <p:nvPr/>
        </p:nvSpPr>
        <p:spPr>
          <a:xfrm>
            <a:off x="3430905" y="5589270"/>
            <a:ext cx="878840" cy="337185"/>
          </a:xfrm>
          <a:prstGeom prst="rect">
            <a:avLst/>
          </a:prstGeom>
          <a:solidFill>
            <a:schemeClr val="bg1"/>
          </a:solidFill>
        </p:spPr>
        <p:txBody>
          <a:bodyPr wrap="square" rtlCol="0">
            <a:spAutoFit/>
          </a:bodyPr>
          <a:lstStyle/>
          <a:p>
            <a:r>
              <a:rPr lang="zh-CN" altLang="en-US" sz="800"/>
              <a:t>Pompe de surpression</a:t>
            </a:r>
          </a:p>
        </p:txBody>
      </p:sp>
      <p:sp>
        <p:nvSpPr>
          <p:cNvPr id="7" name="文本框 6"/>
          <p:cNvSpPr txBox="1"/>
          <p:nvPr/>
        </p:nvSpPr>
        <p:spPr>
          <a:xfrm>
            <a:off x="5462905" y="5229225"/>
            <a:ext cx="1119505" cy="337185"/>
          </a:xfrm>
          <a:prstGeom prst="rect">
            <a:avLst/>
          </a:prstGeom>
          <a:solidFill>
            <a:schemeClr val="bg1"/>
          </a:solidFill>
        </p:spPr>
        <p:txBody>
          <a:bodyPr wrap="square" rtlCol="0">
            <a:spAutoFit/>
          </a:bodyPr>
          <a:lstStyle/>
          <a:p>
            <a:r>
              <a:rPr lang="zh-CN" altLang="en-US" sz="800"/>
              <a:t>Pompe à chaleur à eau</a:t>
            </a:r>
          </a:p>
        </p:txBody>
      </p:sp>
      <p:sp>
        <p:nvSpPr>
          <p:cNvPr id="8" name="文本框 7"/>
          <p:cNvSpPr txBox="1"/>
          <p:nvPr/>
        </p:nvSpPr>
        <p:spPr>
          <a:xfrm>
            <a:off x="7194409" y="5391153"/>
            <a:ext cx="1210310" cy="337185"/>
          </a:xfrm>
          <a:prstGeom prst="rect">
            <a:avLst/>
          </a:prstGeom>
          <a:solidFill>
            <a:schemeClr val="bg1"/>
          </a:solidFill>
        </p:spPr>
        <p:txBody>
          <a:bodyPr wrap="square" rtlCol="0">
            <a:spAutoFit/>
          </a:bodyPr>
          <a:lstStyle/>
          <a:p>
            <a:r>
              <a:rPr lang="zh-CN" altLang="en-US" sz="800" dirty="0"/>
              <a:t>réservoir de stockage d'eau chaude</a:t>
            </a:r>
          </a:p>
        </p:txBody>
      </p:sp>
      <p:sp>
        <p:nvSpPr>
          <p:cNvPr id="9" name="文本框 8"/>
          <p:cNvSpPr txBox="1"/>
          <p:nvPr/>
        </p:nvSpPr>
        <p:spPr>
          <a:xfrm>
            <a:off x="5190490" y="5803265"/>
            <a:ext cx="544195" cy="213995"/>
          </a:xfrm>
          <a:prstGeom prst="rect">
            <a:avLst/>
          </a:prstGeom>
          <a:solidFill>
            <a:schemeClr val="bg1"/>
          </a:solidFill>
        </p:spPr>
        <p:txBody>
          <a:bodyPr wrap="square" rtlCol="0">
            <a:spAutoFit/>
          </a:bodyPr>
          <a:lstStyle/>
          <a:p>
            <a:r>
              <a:rPr lang="fr-CA" altLang="zh-CN" sz="800"/>
              <a:t>Pompe</a:t>
            </a:r>
          </a:p>
        </p:txBody>
      </p:sp>
      <p:sp>
        <p:nvSpPr>
          <p:cNvPr id="10" name="文本框 9"/>
          <p:cNvSpPr txBox="1"/>
          <p:nvPr/>
        </p:nvSpPr>
        <p:spPr>
          <a:xfrm>
            <a:off x="6390005" y="5805170"/>
            <a:ext cx="544195" cy="213995"/>
          </a:xfrm>
          <a:prstGeom prst="rect">
            <a:avLst/>
          </a:prstGeom>
          <a:solidFill>
            <a:schemeClr val="bg1"/>
          </a:solidFill>
        </p:spPr>
        <p:txBody>
          <a:bodyPr wrap="square" rtlCol="0">
            <a:spAutoFit/>
          </a:bodyPr>
          <a:lstStyle/>
          <a:p>
            <a:r>
              <a:rPr lang="fr-CA" altLang="zh-CN" sz="800"/>
              <a:t>Pompe</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69"/>
                                        </p:tgtEl>
                                      </p:cBhvr>
                                    </p:animEffect>
                                    <p:animScale>
                                      <p:cBhvr>
                                        <p:cTn id="7" dur="250" autoRev="1" fill="hold"/>
                                        <p:tgtEl>
                                          <p:spTgt spid="69"/>
                                        </p:tgtEl>
                                      </p:cBhvr>
                                      <p:by x="105000" y="105000"/>
                                    </p:animScale>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电脑游戏的截图&#10;&#10;中度可信度描述已自动生成"/>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354" y="1512123"/>
            <a:ext cx="10850880" cy="5085229"/>
          </a:xfrm>
          <a:prstGeom prst="rect">
            <a:avLst/>
          </a:prstGeom>
        </p:spPr>
      </p:pic>
      <p:sp>
        <p:nvSpPr>
          <p:cNvPr id="2" name="TextBox 1"/>
          <p:cNvSpPr txBox="1"/>
          <p:nvPr/>
        </p:nvSpPr>
        <p:spPr>
          <a:xfrm>
            <a:off x="1054735" y="188595"/>
            <a:ext cx="4655820" cy="521970"/>
          </a:xfrm>
          <a:prstGeom prst="rect">
            <a:avLst/>
          </a:prstGeom>
          <a:noFill/>
        </p:spPr>
        <p:txBody>
          <a:bodyPr wrap="square" rtlCol="0">
            <a:spAutoFit/>
          </a:bodyPr>
          <a:lstStyle/>
          <a:p>
            <a:r>
              <a:rPr sz="2800" b="1" dirty="0">
                <a:solidFill>
                  <a:schemeClr val="accent5">
                    <a:lumMod val="50000"/>
                  </a:schemeClr>
                </a:solidFill>
                <a:latin typeface="微软雅黑" panose="020B0503020204020204" pitchFamily="34" charset="-122"/>
                <a:ea typeface="微软雅黑" panose="020B0503020204020204" pitchFamily="34" charset="-122"/>
              </a:rPr>
              <a:t>Champ d'application</a:t>
            </a:r>
          </a:p>
        </p:txBody>
      </p:sp>
      <p:sp>
        <p:nvSpPr>
          <p:cNvPr id="62" name="矩形 61"/>
          <p:cNvSpPr/>
          <p:nvPr/>
        </p:nvSpPr>
        <p:spPr>
          <a:xfrm>
            <a:off x="305075" y="789246"/>
            <a:ext cx="2844000" cy="453036"/>
          </a:xfrm>
          <a:prstGeom prst="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矩形 62"/>
          <p:cNvSpPr/>
          <p:nvPr/>
        </p:nvSpPr>
        <p:spPr>
          <a:xfrm>
            <a:off x="3241794" y="789246"/>
            <a:ext cx="2844000" cy="453036"/>
          </a:xfrm>
          <a:prstGeom prst="rect">
            <a:avLst/>
          </a:prstGeom>
          <a:solidFill>
            <a:srgbClr val="3B79C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64" name="矩形 63"/>
          <p:cNvSpPr/>
          <p:nvPr/>
        </p:nvSpPr>
        <p:spPr>
          <a:xfrm>
            <a:off x="6178513" y="789246"/>
            <a:ext cx="2844000" cy="453036"/>
          </a:xfrm>
          <a:prstGeom prst="rect">
            <a:avLst/>
          </a:prstGeom>
          <a:solidFill>
            <a:srgbClr val="8BAB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65" name="矩形 64"/>
          <p:cNvSpPr/>
          <p:nvPr/>
        </p:nvSpPr>
        <p:spPr>
          <a:xfrm>
            <a:off x="9115231" y="789246"/>
            <a:ext cx="2844000" cy="453036"/>
          </a:xfrm>
          <a:prstGeom prst="rect">
            <a:avLst/>
          </a:prstGeom>
          <a:solidFill>
            <a:srgbClr val="19C3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dirty="0"/>
          </a:p>
        </p:txBody>
      </p:sp>
      <p:sp>
        <p:nvSpPr>
          <p:cNvPr id="66" name="TextBox 5"/>
          <p:cNvSpPr txBox="1"/>
          <p:nvPr/>
        </p:nvSpPr>
        <p:spPr>
          <a:xfrm>
            <a:off x="9115231" y="785891"/>
            <a:ext cx="2936718" cy="492125"/>
          </a:xfrm>
          <a:prstGeom prst="rect">
            <a:avLst/>
          </a:prstGeom>
          <a:noFill/>
        </p:spPr>
        <p:txBody>
          <a:bodyPr vert="horz" wrap="square" lIns="0" tIns="0" rIns="0" bIns="0" rtlCol="0" anchor="ctr">
            <a:spAutoFit/>
          </a:bodyPr>
          <a:lstStyle/>
          <a:p>
            <a:pPr algn="ctr"/>
            <a:r>
              <a:rPr lang="en-US" altLang="zh-CN" sz="1600" b="1" dirty="0">
                <a:solidFill>
                  <a:schemeClr val="bg1"/>
                </a:solidFill>
                <a:latin typeface="Impact" panose="020B0806030902050204" pitchFamily="34" charset="0"/>
                <a:ea typeface="微软雅黑" panose="020B0503020204020204" pitchFamily="34" charset="-122"/>
              </a:rPr>
              <a:t>04 </a:t>
            </a:r>
            <a:r>
              <a:rPr lang="zh-CN" altLang="en-US" sz="1600" b="1" dirty="0">
                <a:solidFill>
                  <a:schemeClr val="bg1"/>
                </a:solidFill>
                <a:latin typeface="Impact" panose="020B0806030902050204" pitchFamily="34" charset="0"/>
                <a:ea typeface="微软雅黑" panose="020B0503020204020204" pitchFamily="34" charset="-122"/>
              </a:rPr>
              <a:t>Chauffage et fertilisation des serres et des fermes</a:t>
            </a:r>
          </a:p>
        </p:txBody>
      </p:sp>
      <p:sp>
        <p:nvSpPr>
          <p:cNvPr id="67" name="TextBox 6"/>
          <p:cNvSpPr txBox="1"/>
          <p:nvPr/>
        </p:nvSpPr>
        <p:spPr>
          <a:xfrm>
            <a:off x="305075" y="784776"/>
            <a:ext cx="2844000" cy="461645"/>
          </a:xfrm>
          <a:prstGeom prst="rect">
            <a:avLst/>
          </a:prstGeom>
          <a:noFill/>
        </p:spPr>
        <p:txBody>
          <a:bodyPr vert="horz" wrap="square" lIns="0" tIns="0" rIns="0" bIns="0" rtlCol="0" anchor="ctr">
            <a:spAutoFit/>
          </a:bodyPr>
          <a:lstStyle/>
          <a:p>
            <a:pPr algn="ctr"/>
            <a:r>
              <a:rPr lang="en-US" altLang="zh-CN" sz="1600" b="1" dirty="0">
                <a:solidFill>
                  <a:schemeClr val="bg1"/>
                </a:solidFill>
                <a:latin typeface="Impact" panose="020B0806030902050204" pitchFamily="34" charset="0"/>
                <a:ea typeface="微软雅黑" panose="020B0503020204020204" pitchFamily="34" charset="-122"/>
              </a:rPr>
              <a:t>01</a:t>
            </a:r>
            <a:r>
              <a:rPr lang="en-US" altLang="zh-CN" sz="1400" b="1" dirty="0">
                <a:solidFill>
                  <a:schemeClr val="bg1"/>
                </a:solidFill>
                <a:latin typeface="Impact" panose="020B0806030902050204" pitchFamily="34" charset="0"/>
                <a:ea typeface="微软雅黑" panose="020B0503020204020204" pitchFamily="34" charset="-122"/>
              </a:rPr>
              <a:t>  </a:t>
            </a:r>
            <a:r>
              <a:rPr lang="zh-CN" altLang="en-US" sz="1400" b="1" dirty="0">
                <a:solidFill>
                  <a:schemeClr val="bg1"/>
                </a:solidFill>
                <a:latin typeface="微软雅黑" panose="020B0503020204020204" pitchFamily="34" charset="-122"/>
                <a:ea typeface="微软雅黑" panose="020B0503020204020204" pitchFamily="34" charset="-122"/>
                <a:sym typeface="+mn-ea"/>
              </a:rPr>
              <a:t>Chauffage résidentiel et fourniture d'eau chaude</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68" name="TextBox 7"/>
          <p:cNvSpPr txBox="1"/>
          <p:nvPr/>
        </p:nvSpPr>
        <p:spPr>
          <a:xfrm>
            <a:off x="3241794" y="924319"/>
            <a:ext cx="2844000" cy="215265"/>
          </a:xfrm>
          <a:prstGeom prst="rect">
            <a:avLst/>
          </a:prstGeom>
          <a:noFill/>
        </p:spPr>
        <p:txBody>
          <a:bodyPr vert="horz" wrap="square" lIns="0" tIns="0" rIns="0" bIns="0" rtlCol="0" anchor="ctr">
            <a:spAutoFit/>
          </a:bodyPr>
          <a:lstStyle/>
          <a:p>
            <a:pPr algn="ctr"/>
            <a:r>
              <a:rPr lang="en-US" altLang="zh-CN" sz="1400" dirty="0">
                <a:solidFill>
                  <a:schemeClr val="bg1"/>
                </a:solidFill>
                <a:latin typeface="Impact" panose="020B0806030902050204" pitchFamily="34" charset="0"/>
                <a:ea typeface="微软雅黑" panose="020B0503020204020204" pitchFamily="34" charset="-122"/>
              </a:rPr>
              <a:t>02  </a:t>
            </a:r>
            <a:r>
              <a:rPr lang="zh-CN" altLang="en-US" sz="1400" dirty="0">
                <a:solidFill>
                  <a:schemeClr val="bg1"/>
                </a:solidFill>
                <a:latin typeface="Impact" panose="020B0806030902050204" pitchFamily="34" charset="0"/>
                <a:ea typeface="微软雅黑" panose="020B0503020204020204" pitchFamily="34" charset="-122"/>
              </a:rPr>
              <a:t>Piscine chauffée</a:t>
            </a:r>
          </a:p>
        </p:txBody>
      </p:sp>
      <p:sp>
        <p:nvSpPr>
          <p:cNvPr id="69" name="TextBox 8"/>
          <p:cNvSpPr txBox="1"/>
          <p:nvPr/>
        </p:nvSpPr>
        <p:spPr>
          <a:xfrm>
            <a:off x="6178513" y="847485"/>
            <a:ext cx="2844000" cy="368935"/>
          </a:xfrm>
          <a:prstGeom prst="rect">
            <a:avLst/>
          </a:prstGeom>
          <a:noFill/>
        </p:spPr>
        <p:txBody>
          <a:bodyPr vert="horz" wrap="square" lIns="0" tIns="0" rIns="0" bIns="0" rtlCol="0" anchor="ctr">
            <a:spAutoFit/>
          </a:bodyPr>
          <a:lstStyle/>
          <a:p>
            <a:pPr algn="ctr"/>
            <a:r>
              <a:rPr lang="en-US" altLang="zh-CN" sz="1200" dirty="0">
                <a:solidFill>
                  <a:schemeClr val="bg1"/>
                </a:solidFill>
                <a:latin typeface="Impact" panose="020B0806030902050204" pitchFamily="34" charset="0"/>
                <a:ea typeface="微软雅黑" panose="020B0503020204020204" pitchFamily="34" charset="-122"/>
              </a:rPr>
              <a:t>03  </a:t>
            </a:r>
            <a:r>
              <a:rPr lang="zh-CN" altLang="en-US" sz="1200" dirty="0">
                <a:solidFill>
                  <a:schemeClr val="bg1"/>
                </a:solidFill>
                <a:latin typeface="Impact" panose="020B0806030902050204" pitchFamily="34" charset="0"/>
                <a:ea typeface="微软雅黑" panose="020B0503020204020204" pitchFamily="34" charset="-122"/>
                <a:sym typeface="+mn-ea"/>
              </a:rPr>
              <a:t>Approvisionnement en eau chaude </a:t>
            </a:r>
            <a:r>
              <a:rPr lang="en-US" altLang="zh-CN" sz="1200" dirty="0">
                <a:solidFill>
                  <a:schemeClr val="bg1"/>
                </a:solidFill>
                <a:latin typeface="Impact" panose="020B0806030902050204" pitchFamily="34" charset="0"/>
                <a:ea typeface="微软雅黑" panose="020B0503020204020204" pitchFamily="34" charset="-122"/>
                <a:sym typeface="+mn-ea"/>
              </a:rPr>
              <a:t>et le chauffage </a:t>
            </a:r>
            <a:r>
              <a:rPr lang="zh-CN" altLang="en-US" sz="1200" dirty="0">
                <a:solidFill>
                  <a:schemeClr val="bg1"/>
                </a:solidFill>
                <a:latin typeface="Impact" panose="020B0806030902050204" pitchFamily="34" charset="0"/>
                <a:ea typeface="微软雅黑" panose="020B0503020204020204" pitchFamily="34" charset="-122"/>
                <a:sym typeface="+mn-ea"/>
              </a:rPr>
              <a:t>pour les écoles</a:t>
            </a:r>
            <a:r>
              <a:rPr lang="en-US" altLang="zh-CN" sz="1200" dirty="0">
                <a:solidFill>
                  <a:schemeClr val="bg1"/>
                </a:solidFill>
                <a:latin typeface="Impact" panose="020B0806030902050204" pitchFamily="34" charset="0"/>
                <a:ea typeface="微软雅黑" panose="020B0503020204020204" pitchFamily="34" charset="-122"/>
                <a:sym typeface="+mn-ea"/>
              </a:rPr>
              <a:t> et </a:t>
            </a:r>
            <a:r>
              <a:rPr lang="zh-CN" altLang="en-US" sz="1200" dirty="0">
                <a:solidFill>
                  <a:schemeClr val="bg1"/>
                </a:solidFill>
                <a:latin typeface="Impact" panose="020B0806030902050204" pitchFamily="34" charset="0"/>
                <a:ea typeface="微软雅黑" panose="020B0503020204020204" pitchFamily="34" charset="-122"/>
                <a:sym typeface="+mn-ea"/>
              </a:rPr>
              <a:t>les hôpitaux,</a:t>
            </a:r>
            <a:endParaRPr lang="zh-CN" altLang="en-US" sz="1200" dirty="0">
              <a:solidFill>
                <a:schemeClr val="bg1"/>
              </a:solidFill>
              <a:latin typeface="Impact" panose="020B0806030902050204" pitchFamily="34" charset="0"/>
              <a:ea typeface="微软雅黑" panose="020B0503020204020204" pitchFamily="34" charset="-122"/>
            </a:endParaRPr>
          </a:p>
        </p:txBody>
      </p:sp>
      <p:sp>
        <p:nvSpPr>
          <p:cNvPr id="12" name="文本框 11"/>
          <p:cNvSpPr txBox="1"/>
          <p:nvPr/>
        </p:nvSpPr>
        <p:spPr>
          <a:xfrm>
            <a:off x="11002010" y="268605"/>
            <a:ext cx="956310" cy="368300"/>
          </a:xfrm>
          <a:prstGeom prst="rect">
            <a:avLst/>
          </a:prstGeom>
          <a:solidFill>
            <a:schemeClr val="bg1"/>
          </a:solidFill>
        </p:spPr>
        <p:txBody>
          <a:bodyPr wrap="square" rtlCol="0">
            <a:spAutoFit/>
          </a:bodyPr>
          <a:lstStyle/>
          <a:p>
            <a:r>
              <a:rPr lang="en-US" altLang="zh-CN"/>
              <a:t>Page 14</a:t>
            </a:r>
          </a:p>
        </p:txBody>
      </p:sp>
      <p:sp>
        <p:nvSpPr>
          <p:cNvPr id="3" name="文本框 2"/>
          <p:cNvSpPr txBox="1"/>
          <p:nvPr/>
        </p:nvSpPr>
        <p:spPr>
          <a:xfrm>
            <a:off x="4582795" y="1772920"/>
            <a:ext cx="590550" cy="213995"/>
          </a:xfrm>
          <a:prstGeom prst="rect">
            <a:avLst/>
          </a:prstGeom>
          <a:solidFill>
            <a:schemeClr val="bg1"/>
          </a:solidFill>
        </p:spPr>
        <p:txBody>
          <a:bodyPr wrap="square" rtlCol="0">
            <a:spAutoFit/>
          </a:bodyPr>
          <a:lstStyle/>
          <a:p>
            <a:r>
              <a:rPr lang="zh-CN" altLang="en-US" sz="800"/>
              <a:t>Onduleur</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66">
                                            <p:txEl>
                                              <p:pRg st="0" end="0"/>
                                            </p:txEl>
                                          </p:spTgt>
                                        </p:tgtEl>
                                      </p:cBhvr>
                                    </p:animEffect>
                                    <p:animScale>
                                      <p:cBhvr>
                                        <p:cTn id="7" dur="250" autoRev="1" fill="hold"/>
                                        <p:tgtEl>
                                          <p:spTgt spid="66">
                                            <p:txEl>
                                              <p:pRg st="0" end="0"/>
                                            </p:txEl>
                                          </p:spTgt>
                                        </p:tgtEl>
                                      </p:cBhvr>
                                      <p:by x="105000" y="105000"/>
                                    </p:animScale>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fill="hold"/>
                                        <p:tgtEl>
                                          <p:spTgt spid="19"/>
                                        </p:tgtEl>
                                        <p:attrNameLst>
                                          <p:attrName>ppt_w</p:attrName>
                                        </p:attrNameLst>
                                      </p:cBhvr>
                                      <p:tavLst>
                                        <p:tav tm="0">
                                          <p:val>
                                            <p:fltVal val="0"/>
                                          </p:val>
                                        </p:tav>
                                        <p:tav tm="100000">
                                          <p:val>
                                            <p:strVal val="#ppt_w"/>
                                          </p:val>
                                        </p:tav>
                                      </p:tavLst>
                                    </p:anim>
                                    <p:anim calcmode="lin" valueType="num">
                                      <p:cBhvr>
                                        <p:cTn id="12" dur="500" fill="hold"/>
                                        <p:tgtEl>
                                          <p:spTgt spid="19"/>
                                        </p:tgtEl>
                                        <p:attrNameLst>
                                          <p:attrName>ppt_h</p:attrName>
                                        </p:attrNameLst>
                                      </p:cBhvr>
                                      <p:tavLst>
                                        <p:tav tm="0">
                                          <p:val>
                                            <p:fltVal val="0"/>
                                          </p:val>
                                        </p:tav>
                                        <p:tav tm="100000">
                                          <p:val>
                                            <p:strVal val="#ppt_h"/>
                                          </p:val>
                                        </p:tav>
                                      </p:tavLst>
                                    </p:anim>
                                    <p:animEffect transition="in" filter="fade">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a:off x="725015" y="-11878"/>
            <a:ext cx="5230367" cy="4431779"/>
          </a:xfrm>
          <a:prstGeom prst="rect">
            <a:avLst/>
          </a:prstGeom>
          <a:blipFill dpi="0" rotWithShape="1">
            <a:blip r:embed="rId3" cstate="screen"/>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3" name="组合 32"/>
          <p:cNvGrpSpPr/>
          <p:nvPr/>
        </p:nvGrpSpPr>
        <p:grpSpPr>
          <a:xfrm>
            <a:off x="725015" y="3649216"/>
            <a:ext cx="5230367" cy="1565126"/>
            <a:chOff x="725015" y="3649216"/>
            <a:chExt cx="5230367" cy="1565126"/>
          </a:xfrm>
        </p:grpSpPr>
        <p:sp>
          <p:nvSpPr>
            <p:cNvPr id="4" name="流程图: 决策 3"/>
            <p:cNvSpPr/>
            <p:nvPr/>
          </p:nvSpPr>
          <p:spPr>
            <a:xfrm flipV="1">
              <a:off x="725015" y="3649216"/>
              <a:ext cx="5230367" cy="1565126"/>
            </a:xfrm>
            <a:prstGeom prst="flowChartDecisi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3"/>
            <p:cNvSpPr txBox="1"/>
            <p:nvPr/>
          </p:nvSpPr>
          <p:spPr>
            <a:xfrm>
              <a:off x="2691779" y="3717032"/>
              <a:ext cx="1296145" cy="769441"/>
            </a:xfrm>
            <a:prstGeom prst="rect">
              <a:avLst/>
            </a:prstGeom>
            <a:noFill/>
            <a:effectLst/>
          </p:spPr>
          <p:txBody>
            <a:bodyPr wrap="square" rtlCol="0">
              <a:spAutoFit/>
            </a:bodyPr>
            <a:lstStyle/>
            <a:p>
              <a:pPr algn="ctr"/>
              <a:r>
                <a:rPr lang="en-US" altLang="zh-CN" sz="4400" b="1" dirty="0">
                  <a:solidFill>
                    <a:schemeClr val="bg1"/>
                  </a:solidFill>
                  <a:latin typeface="锐字荣光黑简1.0" pitchFamily="2" charset="-122"/>
                  <a:ea typeface="锐字荣光黑简1.0" pitchFamily="2" charset="-122"/>
                </a:rPr>
                <a:t>04</a:t>
              </a:r>
              <a:endParaRPr lang="zh-CN" altLang="en-US" sz="4400" b="1" dirty="0">
                <a:solidFill>
                  <a:schemeClr val="bg1"/>
                </a:solidFill>
                <a:latin typeface="锐字荣光黑简1.0" pitchFamily="2" charset="-122"/>
                <a:ea typeface="锐字荣光黑简1.0" pitchFamily="2" charset="-122"/>
              </a:endParaRPr>
            </a:p>
          </p:txBody>
        </p:sp>
        <p:sp>
          <p:nvSpPr>
            <p:cNvPr id="22" name="等腰三角形 21"/>
            <p:cNvSpPr/>
            <p:nvPr/>
          </p:nvSpPr>
          <p:spPr>
            <a:xfrm flipV="1">
              <a:off x="3161496" y="4793905"/>
              <a:ext cx="306359" cy="13240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3"/>
            <p:cNvSpPr txBox="1"/>
            <p:nvPr/>
          </p:nvSpPr>
          <p:spPr>
            <a:xfrm>
              <a:off x="2278782" y="4387416"/>
              <a:ext cx="2021717" cy="306705"/>
            </a:xfrm>
            <a:prstGeom prst="rect">
              <a:avLst/>
            </a:prstGeom>
            <a:noFill/>
            <a:effectLst/>
          </p:spPr>
          <p:txBody>
            <a:bodyPr wrap="square" rtlCol="0">
              <a:spAutoFit/>
            </a:bodyPr>
            <a:lstStyle/>
            <a:p>
              <a:pPr algn="ctr"/>
              <a:r>
                <a:rPr lang="en-US" altLang="zh-CN" sz="1400" b="1" dirty="0">
                  <a:solidFill>
                    <a:schemeClr val="bg1"/>
                  </a:solidFill>
                  <a:latin typeface="微软雅黑" panose="020B0503020204020204" pitchFamily="34" charset="-122"/>
                  <a:ea typeface="微软雅黑" panose="020B0503020204020204" pitchFamily="34" charset="-122"/>
                </a:rPr>
                <a:t>——CONTENU——</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grpSp>
      <p:sp>
        <p:nvSpPr>
          <p:cNvPr id="35" name="文本框 3"/>
          <p:cNvSpPr txBox="1"/>
          <p:nvPr/>
        </p:nvSpPr>
        <p:spPr>
          <a:xfrm>
            <a:off x="5879182" y="1556792"/>
            <a:ext cx="6264696" cy="1938020"/>
          </a:xfrm>
          <a:prstGeom prst="rect">
            <a:avLst/>
          </a:prstGeom>
          <a:noFill/>
          <a:effectLst/>
        </p:spPr>
        <p:txBody>
          <a:bodyPr wrap="square" rtlCol="0">
            <a:spAutoFit/>
          </a:bodyPr>
          <a:lstStyle/>
          <a:p>
            <a:pPr algn="ctr"/>
            <a:r>
              <a:rPr sz="6000" b="1" dirty="0">
                <a:solidFill>
                  <a:srgbClr val="0070C0"/>
                </a:solidFill>
                <a:latin typeface="微软雅黑" panose="020B0503020204020204" pitchFamily="34" charset="-122"/>
                <a:ea typeface="微软雅黑" panose="020B0503020204020204" pitchFamily="34" charset="-122"/>
              </a:rPr>
              <a:t>Quatre en un réseau régional</a:t>
            </a:r>
          </a:p>
        </p:txBody>
      </p:sp>
      <p:sp>
        <p:nvSpPr>
          <p:cNvPr id="13" name="矩形 12"/>
          <p:cNvSpPr/>
          <p:nvPr/>
        </p:nvSpPr>
        <p:spPr>
          <a:xfrm>
            <a:off x="7607374" y="3532366"/>
            <a:ext cx="2900281" cy="369332"/>
          </a:xfrm>
          <a:prstGeom prst="rect">
            <a:avLst/>
          </a:prstGeom>
        </p:spPr>
        <p:txBody>
          <a:bodyPr wrap="none">
            <a:spAutoFit/>
          </a:bodyPr>
          <a:lstStyle/>
          <a:p>
            <a:r>
              <a:rPr lang="en-US" altLang="zh-CN" dirty="0">
                <a:solidFill>
                  <a:schemeClr val="accent5">
                    <a:lumMod val="50000"/>
                  </a:schemeClr>
                </a:solidFill>
              </a:rPr>
              <a:t>Four in one regional network</a:t>
            </a:r>
            <a:endParaRPr lang="zh-CN" altLang="en-US" dirty="0">
              <a:solidFill>
                <a:schemeClr val="accent5">
                  <a:lumMod val="50000"/>
                </a:schemeClr>
              </a:solidFill>
            </a:endParaRPr>
          </a:p>
        </p:txBody>
      </p:sp>
      <p:grpSp>
        <p:nvGrpSpPr>
          <p:cNvPr id="14" name="组合 13"/>
          <p:cNvGrpSpPr/>
          <p:nvPr/>
        </p:nvGrpSpPr>
        <p:grpSpPr>
          <a:xfrm>
            <a:off x="10559702" y="3683144"/>
            <a:ext cx="1252780" cy="113577"/>
            <a:chOff x="9306922" y="3016002"/>
            <a:chExt cx="1252780" cy="113577"/>
          </a:xfrm>
        </p:grpSpPr>
        <p:sp>
          <p:nvSpPr>
            <p:cNvPr id="15" name="矩形 14"/>
            <p:cNvSpPr/>
            <p:nvPr/>
          </p:nvSpPr>
          <p:spPr>
            <a:xfrm flipV="1">
              <a:off x="9306922" y="3016002"/>
              <a:ext cx="638991" cy="11357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flipV="1">
              <a:off x="9920711" y="3016002"/>
              <a:ext cx="638991" cy="11357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400" tmFilter="0, 0; .2, .5; .8, .5; 1, 0"/>
                                        <p:tgtEl>
                                          <p:spTgt spid="36"/>
                                        </p:tgtEl>
                                      </p:cBhvr>
                                    </p:animEffect>
                                    <p:animScale>
                                      <p:cBhvr>
                                        <p:cTn id="11" dur="200" autoRev="1" fill="hold"/>
                                        <p:tgtEl>
                                          <p:spTgt spid="36"/>
                                        </p:tgtEl>
                                      </p:cBhvr>
                                      <p:by x="105000" y="105000"/>
                                    </p:animScale>
                                  </p:childTnLst>
                                </p:cTn>
                              </p:par>
                            </p:childTnLst>
                          </p:cTn>
                        </p:par>
                        <p:par>
                          <p:cTn id="12" fill="hold">
                            <p:stCondLst>
                              <p:cond delay="1000"/>
                            </p:stCondLst>
                            <p:childTnLst>
                              <p:par>
                                <p:cTn id="13" presetID="47"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anim calcmode="lin" valueType="num">
                                      <p:cBhvr>
                                        <p:cTn id="16" dur="500" fill="hold"/>
                                        <p:tgtEl>
                                          <p:spTgt spid="33"/>
                                        </p:tgtEl>
                                        <p:attrNameLst>
                                          <p:attrName>ppt_x</p:attrName>
                                        </p:attrNameLst>
                                      </p:cBhvr>
                                      <p:tavLst>
                                        <p:tav tm="0">
                                          <p:val>
                                            <p:strVal val="#ppt_x"/>
                                          </p:val>
                                        </p:tav>
                                        <p:tav tm="100000">
                                          <p:val>
                                            <p:strVal val="#ppt_x"/>
                                          </p:val>
                                        </p:tav>
                                      </p:tavLst>
                                    </p:anim>
                                    <p:anim calcmode="lin" valueType="num">
                                      <p:cBhvr>
                                        <p:cTn id="17" dur="500" fill="hold"/>
                                        <p:tgtEl>
                                          <p:spTgt spid="33"/>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2" presetClass="entr" presetSubtype="2" fill="hold" grpId="0" nodeType="afterEffect">
                                  <p:stCondLst>
                                    <p:cond delay="0"/>
                                  </p:stCondLst>
                                  <p:iterate type="lt">
                                    <p:tmPct val="10000"/>
                                  </p:iterate>
                                  <p:childTnLst>
                                    <p:set>
                                      <p:cBhvr>
                                        <p:cTn id="20" dur="1" fill="hold">
                                          <p:stCondLst>
                                            <p:cond delay="0"/>
                                          </p:stCondLst>
                                        </p:cTn>
                                        <p:tgtEl>
                                          <p:spTgt spid="35"/>
                                        </p:tgtEl>
                                        <p:attrNameLst>
                                          <p:attrName>style.visibility</p:attrName>
                                        </p:attrNameLst>
                                      </p:cBhvr>
                                      <p:to>
                                        <p:strVal val="visible"/>
                                      </p:to>
                                    </p:set>
                                    <p:anim calcmode="lin" valueType="num">
                                      <p:cBhvr additive="base">
                                        <p:cTn id="21" dur="500" fill="hold"/>
                                        <p:tgtEl>
                                          <p:spTgt spid="35"/>
                                        </p:tgtEl>
                                        <p:attrNameLst>
                                          <p:attrName>ppt_x</p:attrName>
                                        </p:attrNameLst>
                                      </p:cBhvr>
                                      <p:tavLst>
                                        <p:tav tm="0">
                                          <p:val>
                                            <p:strVal val="1+#ppt_w/2"/>
                                          </p:val>
                                        </p:tav>
                                        <p:tav tm="100000">
                                          <p:val>
                                            <p:strVal val="#ppt_x"/>
                                          </p:val>
                                        </p:tav>
                                      </p:tavLst>
                                    </p:anim>
                                    <p:anim calcmode="lin" valueType="num">
                                      <p:cBhvr additive="base">
                                        <p:cTn id="22" dur="500" fill="hold"/>
                                        <p:tgtEl>
                                          <p:spTgt spid="35"/>
                                        </p:tgtEl>
                                        <p:attrNameLst>
                                          <p:attrName>ppt_y</p:attrName>
                                        </p:attrNameLst>
                                      </p:cBhvr>
                                      <p:tavLst>
                                        <p:tav tm="0">
                                          <p:val>
                                            <p:strVal val="#ppt_y"/>
                                          </p:val>
                                        </p:tav>
                                        <p:tav tm="100000">
                                          <p:val>
                                            <p:strVal val="#ppt_y"/>
                                          </p:val>
                                        </p:tav>
                                      </p:tavLst>
                                    </p:anim>
                                  </p:childTnLst>
                                </p:cTn>
                              </p:par>
                            </p:childTnLst>
                          </p:cTn>
                        </p:par>
                        <p:par>
                          <p:cTn id="23" fill="hold">
                            <p:stCondLst>
                              <p:cond delay="3250"/>
                            </p:stCondLst>
                            <p:childTnLst>
                              <p:par>
                                <p:cTn id="24" presetID="26" presetClass="emph" presetSubtype="0" fill="hold" grpId="1" nodeType="afterEffect">
                                  <p:stCondLst>
                                    <p:cond delay="0"/>
                                  </p:stCondLst>
                                  <p:iterate type="lt">
                                    <p:tmPct val="0"/>
                                  </p:iterate>
                                  <p:childTnLst>
                                    <p:animEffect transition="out" filter="fade">
                                      <p:cBhvr>
                                        <p:cTn id="25" dur="500" tmFilter="0, 0; .2, .5; .8, .5; 1, 0"/>
                                        <p:tgtEl>
                                          <p:spTgt spid="35"/>
                                        </p:tgtEl>
                                      </p:cBhvr>
                                    </p:animEffect>
                                    <p:animScale>
                                      <p:cBhvr>
                                        <p:cTn id="26" dur="250" autoRev="1" fill="hold"/>
                                        <p:tgtEl>
                                          <p:spTgt spid="35"/>
                                        </p:tgtEl>
                                      </p:cBhvr>
                                      <p:by x="105000" y="105000"/>
                                    </p:animScale>
                                  </p:childTnLst>
                                </p:cTn>
                              </p:par>
                              <p:par>
                                <p:cTn id="27" presetID="2" presetClass="entr" presetSubtype="2" fill="hold" grpId="0" nodeType="withEffect">
                                  <p:stCondLst>
                                    <p:cond delay="0"/>
                                  </p:stCondLst>
                                  <p:iterate type="lt">
                                    <p:tmPct val="10000"/>
                                  </p:iterate>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1+#ppt_w/2"/>
                                          </p:val>
                                        </p:tav>
                                        <p:tav tm="100000">
                                          <p:val>
                                            <p:strVal val="#ppt_x"/>
                                          </p:val>
                                        </p:tav>
                                      </p:tavLst>
                                    </p:anim>
                                    <p:anim calcmode="lin" valueType="num">
                                      <p:cBhvr additive="base">
                                        <p:cTn id="30" dur="500" fill="hold"/>
                                        <p:tgtEl>
                                          <p:spTgt spid="13"/>
                                        </p:tgtEl>
                                        <p:attrNameLst>
                                          <p:attrName>ppt_y</p:attrName>
                                        </p:attrNameLst>
                                      </p:cBhvr>
                                      <p:tavLst>
                                        <p:tav tm="0">
                                          <p:val>
                                            <p:strVal val="#ppt_y"/>
                                          </p:val>
                                        </p:tav>
                                        <p:tav tm="100000">
                                          <p:val>
                                            <p:strVal val="#ppt_y"/>
                                          </p:val>
                                        </p:tav>
                                      </p:tavLst>
                                    </p:anim>
                                  </p:childTnLst>
                                </p:cTn>
                              </p:par>
                            </p:childTnLst>
                          </p:cTn>
                        </p:par>
                        <p:par>
                          <p:cTn id="31" fill="hold">
                            <p:stCondLst>
                              <p:cond delay="5099"/>
                            </p:stCondLst>
                            <p:childTnLst>
                              <p:par>
                                <p:cTn id="32" presetID="49" presetClass="entr" presetSubtype="0" decel="100000" fill="hold" nodeType="after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250" fill="hold"/>
                                        <p:tgtEl>
                                          <p:spTgt spid="14"/>
                                        </p:tgtEl>
                                        <p:attrNameLst>
                                          <p:attrName>ppt_w</p:attrName>
                                        </p:attrNameLst>
                                      </p:cBhvr>
                                      <p:tavLst>
                                        <p:tav tm="0">
                                          <p:val>
                                            <p:fltVal val="0"/>
                                          </p:val>
                                        </p:tav>
                                        <p:tav tm="100000">
                                          <p:val>
                                            <p:strVal val="#ppt_w"/>
                                          </p:val>
                                        </p:tav>
                                      </p:tavLst>
                                    </p:anim>
                                    <p:anim calcmode="lin" valueType="num">
                                      <p:cBhvr>
                                        <p:cTn id="35" dur="250" fill="hold"/>
                                        <p:tgtEl>
                                          <p:spTgt spid="14"/>
                                        </p:tgtEl>
                                        <p:attrNameLst>
                                          <p:attrName>ppt_h</p:attrName>
                                        </p:attrNameLst>
                                      </p:cBhvr>
                                      <p:tavLst>
                                        <p:tav tm="0">
                                          <p:val>
                                            <p:fltVal val="0"/>
                                          </p:val>
                                        </p:tav>
                                        <p:tav tm="100000">
                                          <p:val>
                                            <p:strVal val="#ppt_h"/>
                                          </p:val>
                                        </p:tav>
                                      </p:tavLst>
                                    </p:anim>
                                    <p:anim calcmode="lin" valueType="num">
                                      <p:cBhvr>
                                        <p:cTn id="36" dur="250" fill="hold"/>
                                        <p:tgtEl>
                                          <p:spTgt spid="14"/>
                                        </p:tgtEl>
                                        <p:attrNameLst>
                                          <p:attrName>style.rotation</p:attrName>
                                        </p:attrNameLst>
                                      </p:cBhvr>
                                      <p:tavLst>
                                        <p:tav tm="0">
                                          <p:val>
                                            <p:fltVal val="360"/>
                                          </p:val>
                                        </p:tav>
                                        <p:tav tm="100000">
                                          <p:val>
                                            <p:fltVal val="0"/>
                                          </p:val>
                                        </p:tav>
                                      </p:tavLst>
                                    </p:anim>
                                    <p:animEffect transition="in" filter="fade">
                                      <p:cBhvr>
                                        <p:cTn id="37"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35" grpId="0" bldLvl="0" animBg="1"/>
      <p:bldP spid="35" grpId="1" bldLvl="0" animBg="1"/>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1103164" y="169476"/>
            <a:ext cx="5712122" cy="521970"/>
          </a:xfrm>
          <a:prstGeom prst="rect">
            <a:avLst/>
          </a:prstGeom>
          <a:noFill/>
        </p:spPr>
        <p:txBody>
          <a:bodyPr wrap="square" rtlCol="0">
            <a:spAutoFit/>
          </a:bodyPr>
          <a:lstStyle/>
          <a:p>
            <a:r>
              <a:rPr sz="2800" b="1" dirty="0">
                <a:solidFill>
                  <a:schemeClr val="accent5">
                    <a:lumMod val="50000"/>
                  </a:schemeClr>
                </a:solidFill>
                <a:latin typeface="微软雅黑" panose="020B0503020204020204" pitchFamily="34" charset="-122"/>
                <a:ea typeface="微软雅黑" panose="020B0503020204020204" pitchFamily="34" charset="-122"/>
              </a:rPr>
              <a:t>Quatre en un réseau régional</a:t>
            </a:r>
          </a:p>
        </p:txBody>
      </p:sp>
      <p:sp>
        <p:nvSpPr>
          <p:cNvPr id="47" name="矩形 46"/>
          <p:cNvSpPr/>
          <p:nvPr/>
        </p:nvSpPr>
        <p:spPr>
          <a:xfrm>
            <a:off x="550590" y="5373216"/>
            <a:ext cx="11089232" cy="1568450"/>
          </a:xfrm>
          <a:prstGeom prst="rect">
            <a:avLst/>
          </a:prstGeom>
        </p:spPr>
        <p:txBody>
          <a:bodyPr wrap="square">
            <a:spAutoFit/>
          </a:bodyPr>
          <a:lstStyle/>
          <a:p>
            <a:pPr indent="457200">
              <a:lnSpc>
                <a:spcPct val="150000"/>
              </a:lnSpc>
            </a:pPr>
            <a:r>
              <a:rPr sz="1600" b="1" dirty="0">
                <a:latin typeface="Arial" panose="020B0604020202020204" pitchFamily="34" charset="0"/>
                <a:ea typeface="微软雅黑" panose="020B0503020204020204" pitchFamily="34" charset="-122"/>
                <a:cs typeface="+mn-ea"/>
                <a:sym typeface="Arial" panose="020B0604020202020204" pitchFamily="34" charset="0"/>
              </a:rPr>
              <a:t>Le couplage unique de plusieurs technologies, utilisant le PVT, la pompe à chaleur et le stockage d'énergie intersaisonnier, permet de produire de l'électricité, du chauffage, du refroidissement et de l'eau chaude en une seule opération. Nous pouvons fournir une gamme complète de services en termes de produits, de conception, d'installation et de service après-vente.</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8822" y="692696"/>
            <a:ext cx="7200800" cy="4503758"/>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p:cNvSpPr txBox="1"/>
          <p:nvPr/>
        </p:nvSpPr>
        <p:spPr>
          <a:xfrm>
            <a:off x="3436620" y="1930400"/>
            <a:ext cx="863600" cy="368300"/>
          </a:xfrm>
          <a:prstGeom prst="rect">
            <a:avLst/>
          </a:prstGeom>
          <a:solidFill>
            <a:schemeClr val="bg1"/>
          </a:solidFill>
        </p:spPr>
        <p:txBody>
          <a:bodyPr wrap="square" rtlCol="0">
            <a:spAutoFit/>
          </a:bodyPr>
          <a:lstStyle/>
          <a:p>
            <a:r>
              <a:rPr lang="zh-CN" altLang="en-US"/>
              <a:t>Solaire</a:t>
            </a:r>
          </a:p>
        </p:txBody>
      </p:sp>
      <p:sp>
        <p:nvSpPr>
          <p:cNvPr id="5" name="文本框 4"/>
          <p:cNvSpPr txBox="1"/>
          <p:nvPr/>
        </p:nvSpPr>
        <p:spPr>
          <a:xfrm>
            <a:off x="3616325" y="3403600"/>
            <a:ext cx="1038860" cy="645160"/>
          </a:xfrm>
          <a:prstGeom prst="rect">
            <a:avLst/>
          </a:prstGeom>
          <a:solidFill>
            <a:schemeClr val="bg1"/>
          </a:solidFill>
        </p:spPr>
        <p:txBody>
          <a:bodyPr wrap="square" rtlCol="0">
            <a:spAutoFit/>
          </a:bodyPr>
          <a:lstStyle/>
          <a:p>
            <a:r>
              <a:rPr lang="zh-CN" altLang="en-US"/>
              <a:t>Capteur solaire</a:t>
            </a:r>
          </a:p>
        </p:txBody>
      </p:sp>
      <p:sp>
        <p:nvSpPr>
          <p:cNvPr id="6" name="文本框 5"/>
          <p:cNvSpPr txBox="1"/>
          <p:nvPr/>
        </p:nvSpPr>
        <p:spPr>
          <a:xfrm>
            <a:off x="4665980" y="2637155"/>
            <a:ext cx="1270000" cy="645160"/>
          </a:xfrm>
          <a:prstGeom prst="rect">
            <a:avLst/>
          </a:prstGeom>
          <a:solidFill>
            <a:schemeClr val="bg1"/>
          </a:solidFill>
        </p:spPr>
        <p:txBody>
          <a:bodyPr wrap="square" rtlCol="0">
            <a:spAutoFit/>
          </a:bodyPr>
          <a:lstStyle/>
          <a:p>
            <a:r>
              <a:rPr lang="zh-CN" altLang="en-US"/>
              <a:t>Collecteur thermique</a:t>
            </a:r>
          </a:p>
        </p:txBody>
      </p:sp>
      <p:sp>
        <p:nvSpPr>
          <p:cNvPr id="7" name="文本框 6"/>
          <p:cNvSpPr txBox="1"/>
          <p:nvPr/>
        </p:nvSpPr>
        <p:spPr>
          <a:xfrm>
            <a:off x="6095365" y="2766695"/>
            <a:ext cx="1143635" cy="645160"/>
          </a:xfrm>
          <a:prstGeom prst="rect">
            <a:avLst/>
          </a:prstGeom>
          <a:solidFill>
            <a:schemeClr val="bg1"/>
          </a:solidFill>
        </p:spPr>
        <p:txBody>
          <a:bodyPr wrap="square" rtlCol="0">
            <a:spAutoFit/>
          </a:bodyPr>
          <a:lstStyle/>
          <a:p>
            <a:r>
              <a:rPr lang="zh-CN" altLang="en-US"/>
              <a:t>Réservoir d'eau</a:t>
            </a:r>
          </a:p>
        </p:txBody>
      </p:sp>
      <p:sp>
        <p:nvSpPr>
          <p:cNvPr id="8" name="文本框 7"/>
          <p:cNvSpPr txBox="1"/>
          <p:nvPr/>
        </p:nvSpPr>
        <p:spPr>
          <a:xfrm>
            <a:off x="6939915" y="1990090"/>
            <a:ext cx="1099820" cy="645160"/>
          </a:xfrm>
          <a:prstGeom prst="rect">
            <a:avLst/>
          </a:prstGeom>
          <a:solidFill>
            <a:schemeClr val="bg1"/>
          </a:solidFill>
        </p:spPr>
        <p:txBody>
          <a:bodyPr wrap="square" rtlCol="0">
            <a:spAutoFit/>
          </a:bodyPr>
          <a:lstStyle/>
          <a:p>
            <a:r>
              <a:rPr lang="zh-CN" altLang="en-US"/>
              <a:t>Chauffage solaire</a:t>
            </a:r>
          </a:p>
        </p:txBody>
      </p:sp>
      <p:sp>
        <p:nvSpPr>
          <p:cNvPr id="9" name="文本框 8"/>
          <p:cNvSpPr txBox="1"/>
          <p:nvPr/>
        </p:nvSpPr>
        <p:spPr>
          <a:xfrm>
            <a:off x="8911590" y="2696845"/>
            <a:ext cx="1193165" cy="368300"/>
          </a:xfrm>
          <a:prstGeom prst="rect">
            <a:avLst/>
          </a:prstGeom>
          <a:solidFill>
            <a:schemeClr val="bg1"/>
          </a:solidFill>
        </p:spPr>
        <p:txBody>
          <a:bodyPr wrap="square" rtlCol="0">
            <a:spAutoFit/>
          </a:bodyPr>
          <a:lstStyle/>
          <a:p>
            <a:r>
              <a:rPr lang="zh-CN" altLang="en-US"/>
              <a:t>Bâtiment</a:t>
            </a:r>
          </a:p>
        </p:txBody>
      </p:sp>
      <p:sp>
        <p:nvSpPr>
          <p:cNvPr id="10" name="文本框 9"/>
          <p:cNvSpPr txBox="1"/>
          <p:nvPr/>
        </p:nvSpPr>
        <p:spPr>
          <a:xfrm>
            <a:off x="7535545" y="3140710"/>
            <a:ext cx="2319655" cy="645160"/>
          </a:xfrm>
          <a:prstGeom prst="rect">
            <a:avLst/>
          </a:prstGeom>
          <a:solidFill>
            <a:schemeClr val="bg1"/>
          </a:solidFill>
        </p:spPr>
        <p:txBody>
          <a:bodyPr wrap="square" rtlCol="0">
            <a:spAutoFit/>
          </a:bodyPr>
          <a:lstStyle/>
          <a:p>
            <a:r>
              <a:rPr lang="zh-CN" altLang="en-US"/>
              <a:t>Pompe à chaleur pour le chauffage</a:t>
            </a:r>
          </a:p>
        </p:txBody>
      </p:sp>
      <p:sp>
        <p:nvSpPr>
          <p:cNvPr id="11" name="文本框 10"/>
          <p:cNvSpPr txBox="1"/>
          <p:nvPr/>
        </p:nvSpPr>
        <p:spPr>
          <a:xfrm>
            <a:off x="7786370" y="4110355"/>
            <a:ext cx="1233805" cy="368300"/>
          </a:xfrm>
          <a:prstGeom prst="rect">
            <a:avLst/>
          </a:prstGeom>
          <a:solidFill>
            <a:schemeClr val="bg1"/>
          </a:solidFill>
        </p:spPr>
        <p:txBody>
          <a:bodyPr wrap="square" rtlCol="0">
            <a:spAutoFit/>
          </a:bodyPr>
          <a:lstStyle/>
          <a:p>
            <a:r>
              <a:rPr lang="zh-CN" altLang="en-US"/>
              <a:t>Électricité</a:t>
            </a:r>
          </a:p>
        </p:txBody>
      </p:sp>
      <p:sp>
        <p:nvSpPr>
          <p:cNvPr id="12" name="文本框 11"/>
          <p:cNvSpPr txBox="1"/>
          <p:nvPr/>
        </p:nvSpPr>
        <p:spPr>
          <a:xfrm>
            <a:off x="6522720" y="4687570"/>
            <a:ext cx="1084580" cy="645160"/>
          </a:xfrm>
          <a:prstGeom prst="rect">
            <a:avLst/>
          </a:prstGeom>
          <a:solidFill>
            <a:schemeClr val="bg1"/>
          </a:solidFill>
        </p:spPr>
        <p:txBody>
          <a:bodyPr wrap="square" rtlCol="0">
            <a:spAutoFit/>
          </a:bodyPr>
          <a:lstStyle/>
          <a:p>
            <a:r>
              <a:rPr lang="zh-CN" altLang="en-US"/>
              <a:t>Pompes à chaleur</a:t>
            </a:r>
          </a:p>
        </p:txBody>
      </p:sp>
      <p:sp>
        <p:nvSpPr>
          <p:cNvPr id="13" name="文本框 12"/>
          <p:cNvSpPr txBox="1"/>
          <p:nvPr/>
        </p:nvSpPr>
        <p:spPr>
          <a:xfrm>
            <a:off x="4953635" y="4159885"/>
            <a:ext cx="1325880" cy="1198880"/>
          </a:xfrm>
          <a:prstGeom prst="rect">
            <a:avLst/>
          </a:prstGeom>
          <a:solidFill>
            <a:schemeClr val="bg1"/>
          </a:solidFill>
        </p:spPr>
        <p:txBody>
          <a:bodyPr wrap="square" rtlCol="0">
            <a:spAutoFit/>
          </a:bodyPr>
          <a:lstStyle/>
          <a:p>
            <a:r>
              <a:rPr lang="zh-CN" altLang="en-US"/>
              <a:t>Extraction de la chaleur du sol</a:t>
            </a:r>
          </a:p>
        </p:txBody>
      </p:sp>
      <p:sp>
        <p:nvSpPr>
          <p:cNvPr id="14" name="文本框 13"/>
          <p:cNvSpPr txBox="1"/>
          <p:nvPr/>
        </p:nvSpPr>
        <p:spPr>
          <a:xfrm>
            <a:off x="2736215" y="5015865"/>
            <a:ext cx="3249930" cy="368300"/>
          </a:xfrm>
          <a:prstGeom prst="rect">
            <a:avLst/>
          </a:prstGeom>
          <a:solidFill>
            <a:schemeClr val="bg1"/>
          </a:solidFill>
        </p:spPr>
        <p:txBody>
          <a:bodyPr wrap="square" rtlCol="0">
            <a:spAutoFit/>
          </a:bodyPr>
          <a:lstStyle/>
          <a:p>
            <a:r>
              <a:rPr lang="zh-CN" altLang="en-US"/>
              <a:t>Échangeur de chaleur géotubes</a:t>
            </a:r>
          </a:p>
        </p:txBody>
      </p:sp>
      <p:sp>
        <p:nvSpPr>
          <p:cNvPr id="15" name="文本框 14"/>
          <p:cNvSpPr txBox="1"/>
          <p:nvPr/>
        </p:nvSpPr>
        <p:spPr>
          <a:xfrm>
            <a:off x="2305050" y="4093845"/>
            <a:ext cx="1541145" cy="645160"/>
          </a:xfrm>
          <a:prstGeom prst="rect">
            <a:avLst/>
          </a:prstGeom>
          <a:solidFill>
            <a:schemeClr val="bg1"/>
          </a:solidFill>
        </p:spPr>
        <p:txBody>
          <a:bodyPr wrap="square" rtlCol="0">
            <a:spAutoFit/>
          </a:bodyPr>
          <a:lstStyle/>
          <a:p>
            <a:r>
              <a:rPr lang="zh-CN" altLang="en-US"/>
              <a:t>Énergie géothermique</a:t>
            </a:r>
          </a:p>
        </p:txBody>
      </p:sp>
      <p:sp>
        <p:nvSpPr>
          <p:cNvPr id="16" name="文本框 15"/>
          <p:cNvSpPr txBox="1"/>
          <p:nvPr/>
        </p:nvSpPr>
        <p:spPr>
          <a:xfrm>
            <a:off x="11002010" y="268605"/>
            <a:ext cx="956310" cy="368300"/>
          </a:xfrm>
          <a:prstGeom prst="rect">
            <a:avLst/>
          </a:prstGeom>
          <a:solidFill>
            <a:schemeClr val="bg1"/>
          </a:solidFill>
        </p:spPr>
        <p:txBody>
          <a:bodyPr wrap="square" rtlCol="0">
            <a:spAutoFit/>
          </a:bodyPr>
          <a:lstStyle/>
          <a:p>
            <a:r>
              <a:rPr lang="en-US" altLang="zh-CN"/>
              <a:t>Page 16</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randombar(horizontal)">
                                      <p:cBhvr>
                                        <p:cTn id="7" dur="1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a:off x="725015" y="-11878"/>
            <a:ext cx="5230367" cy="4431779"/>
          </a:xfrm>
          <a:prstGeom prst="rect">
            <a:avLst/>
          </a:prstGeom>
          <a:blipFill dpi="0" rotWithShape="1">
            <a:blip r:embed="rId3" cstate="screen"/>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3" name="组合 32"/>
          <p:cNvGrpSpPr/>
          <p:nvPr/>
        </p:nvGrpSpPr>
        <p:grpSpPr>
          <a:xfrm>
            <a:off x="725015" y="3649216"/>
            <a:ext cx="5230367" cy="1565126"/>
            <a:chOff x="725015" y="3649216"/>
            <a:chExt cx="5230367" cy="1565126"/>
          </a:xfrm>
        </p:grpSpPr>
        <p:sp>
          <p:nvSpPr>
            <p:cNvPr id="4" name="流程图: 决策 3"/>
            <p:cNvSpPr/>
            <p:nvPr/>
          </p:nvSpPr>
          <p:spPr>
            <a:xfrm flipV="1">
              <a:off x="725015" y="3649216"/>
              <a:ext cx="5230367" cy="1565126"/>
            </a:xfrm>
            <a:prstGeom prst="flowChartDecisi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3"/>
            <p:cNvSpPr txBox="1"/>
            <p:nvPr/>
          </p:nvSpPr>
          <p:spPr>
            <a:xfrm>
              <a:off x="2691779" y="3717032"/>
              <a:ext cx="1296145" cy="769441"/>
            </a:xfrm>
            <a:prstGeom prst="rect">
              <a:avLst/>
            </a:prstGeom>
            <a:noFill/>
            <a:effectLst/>
          </p:spPr>
          <p:txBody>
            <a:bodyPr wrap="square" rtlCol="0">
              <a:spAutoFit/>
            </a:bodyPr>
            <a:lstStyle/>
            <a:p>
              <a:pPr algn="ctr"/>
              <a:r>
                <a:rPr lang="en-US" altLang="zh-CN" sz="4400" b="1" dirty="0">
                  <a:solidFill>
                    <a:schemeClr val="bg1"/>
                  </a:solidFill>
                  <a:latin typeface="锐字荣光黑简1.0" pitchFamily="2" charset="-122"/>
                  <a:ea typeface="锐字荣光黑简1.0" pitchFamily="2" charset="-122"/>
                </a:rPr>
                <a:t>05</a:t>
              </a:r>
              <a:endParaRPr lang="zh-CN" altLang="en-US" sz="4400" b="1" dirty="0">
                <a:solidFill>
                  <a:schemeClr val="bg1"/>
                </a:solidFill>
                <a:latin typeface="锐字荣光黑简1.0" pitchFamily="2" charset="-122"/>
                <a:ea typeface="锐字荣光黑简1.0" pitchFamily="2" charset="-122"/>
              </a:endParaRPr>
            </a:p>
          </p:txBody>
        </p:sp>
        <p:sp>
          <p:nvSpPr>
            <p:cNvPr id="22" name="等腰三角形 21"/>
            <p:cNvSpPr/>
            <p:nvPr/>
          </p:nvSpPr>
          <p:spPr>
            <a:xfrm flipV="1">
              <a:off x="3161496" y="4793905"/>
              <a:ext cx="306359" cy="13240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3"/>
            <p:cNvSpPr txBox="1"/>
            <p:nvPr/>
          </p:nvSpPr>
          <p:spPr>
            <a:xfrm>
              <a:off x="2278782" y="4387416"/>
              <a:ext cx="2021717" cy="306705"/>
            </a:xfrm>
            <a:prstGeom prst="rect">
              <a:avLst/>
            </a:prstGeom>
            <a:noFill/>
            <a:effectLst/>
          </p:spPr>
          <p:txBody>
            <a:bodyPr wrap="square" rtlCol="0">
              <a:spAutoFit/>
            </a:bodyPr>
            <a:lstStyle/>
            <a:p>
              <a:pPr algn="ctr"/>
              <a:r>
                <a:rPr lang="en-US" altLang="zh-CN" sz="1400" b="1" dirty="0">
                  <a:solidFill>
                    <a:schemeClr val="bg1"/>
                  </a:solidFill>
                  <a:latin typeface="微软雅黑" panose="020B0503020204020204" pitchFamily="34" charset="-122"/>
                  <a:ea typeface="微软雅黑" panose="020B0503020204020204" pitchFamily="34" charset="-122"/>
                </a:rPr>
                <a:t>——CONTENU——</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grpSp>
      <p:sp>
        <p:nvSpPr>
          <p:cNvPr id="35" name="文本框 3"/>
          <p:cNvSpPr txBox="1"/>
          <p:nvPr/>
        </p:nvSpPr>
        <p:spPr>
          <a:xfrm>
            <a:off x="6174556" y="1947036"/>
            <a:ext cx="6015858" cy="1569660"/>
          </a:xfrm>
          <a:prstGeom prst="rect">
            <a:avLst/>
          </a:prstGeom>
          <a:noFill/>
          <a:effectLst/>
        </p:spPr>
        <p:txBody>
          <a:bodyPr wrap="square" rtlCol="0">
            <a:spAutoFit/>
          </a:bodyPr>
          <a:lstStyle/>
          <a:p>
            <a:pPr algn="ctr"/>
            <a:r>
              <a:rPr lang="zh-CN" altLang="en-US" sz="4800" b="1" dirty="0">
                <a:solidFill>
                  <a:srgbClr val="0070C0"/>
                </a:solidFill>
                <a:latin typeface="微软雅黑" panose="020B0503020204020204" pitchFamily="34" charset="-122"/>
                <a:ea typeface="微软雅黑" panose="020B0503020204020204" pitchFamily="34" charset="-122"/>
              </a:rPr>
              <a:t>Économies d'énergie</a:t>
            </a:r>
          </a:p>
        </p:txBody>
      </p:sp>
      <p:sp>
        <p:nvSpPr>
          <p:cNvPr id="15" name="矩形 14"/>
          <p:cNvSpPr/>
          <p:nvPr/>
        </p:nvSpPr>
        <p:spPr>
          <a:xfrm>
            <a:off x="8400712" y="3532366"/>
            <a:ext cx="2086982" cy="369332"/>
          </a:xfrm>
          <a:prstGeom prst="rect">
            <a:avLst/>
          </a:prstGeom>
        </p:spPr>
        <p:txBody>
          <a:bodyPr wrap="none">
            <a:spAutoFit/>
          </a:bodyPr>
          <a:lstStyle/>
          <a:p>
            <a:r>
              <a:rPr lang="en-US" altLang="zh-CN" dirty="0">
                <a:solidFill>
                  <a:schemeClr val="accent5">
                    <a:lumMod val="50000"/>
                  </a:schemeClr>
                </a:solidFill>
              </a:rPr>
              <a:t>Energy conservation</a:t>
            </a:r>
            <a:endParaRPr lang="zh-CN" altLang="en-US" dirty="0">
              <a:solidFill>
                <a:schemeClr val="accent5">
                  <a:lumMod val="50000"/>
                </a:schemeClr>
              </a:solidFill>
            </a:endParaRPr>
          </a:p>
        </p:txBody>
      </p:sp>
      <p:grpSp>
        <p:nvGrpSpPr>
          <p:cNvPr id="16" name="组合 15"/>
          <p:cNvGrpSpPr/>
          <p:nvPr/>
        </p:nvGrpSpPr>
        <p:grpSpPr>
          <a:xfrm>
            <a:off x="10559702" y="3683144"/>
            <a:ext cx="1252780" cy="113577"/>
            <a:chOff x="9306922" y="3016002"/>
            <a:chExt cx="1252780" cy="113577"/>
          </a:xfrm>
        </p:grpSpPr>
        <p:sp>
          <p:nvSpPr>
            <p:cNvPr id="18" name="矩形 17"/>
            <p:cNvSpPr/>
            <p:nvPr/>
          </p:nvSpPr>
          <p:spPr>
            <a:xfrm flipV="1">
              <a:off x="9306922" y="3016002"/>
              <a:ext cx="638991" cy="11357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flipV="1">
              <a:off x="9920711" y="3016002"/>
              <a:ext cx="638991" cy="11357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文本框 11"/>
          <p:cNvSpPr txBox="1"/>
          <p:nvPr/>
        </p:nvSpPr>
        <p:spPr>
          <a:xfrm>
            <a:off x="11002010" y="268605"/>
            <a:ext cx="956310" cy="368300"/>
          </a:xfrm>
          <a:prstGeom prst="rect">
            <a:avLst/>
          </a:prstGeom>
          <a:solidFill>
            <a:schemeClr val="bg1"/>
          </a:solidFill>
        </p:spPr>
        <p:txBody>
          <a:bodyPr wrap="square" rtlCol="0">
            <a:spAutoFit/>
          </a:bodyPr>
          <a:lstStyle/>
          <a:p>
            <a:r>
              <a:rPr lang="en-US" altLang="zh-CN"/>
              <a:t>Page 17</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400" tmFilter="0, 0; .2, .5; .8, .5; 1, 0"/>
                                        <p:tgtEl>
                                          <p:spTgt spid="36"/>
                                        </p:tgtEl>
                                      </p:cBhvr>
                                    </p:animEffect>
                                    <p:animScale>
                                      <p:cBhvr>
                                        <p:cTn id="11" dur="200" autoRev="1" fill="hold"/>
                                        <p:tgtEl>
                                          <p:spTgt spid="36"/>
                                        </p:tgtEl>
                                      </p:cBhvr>
                                      <p:by x="105000" y="105000"/>
                                    </p:animScale>
                                  </p:childTnLst>
                                </p:cTn>
                              </p:par>
                            </p:childTnLst>
                          </p:cTn>
                        </p:par>
                        <p:par>
                          <p:cTn id="12" fill="hold">
                            <p:stCondLst>
                              <p:cond delay="1000"/>
                            </p:stCondLst>
                            <p:childTnLst>
                              <p:par>
                                <p:cTn id="13" presetID="47"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anim calcmode="lin" valueType="num">
                                      <p:cBhvr>
                                        <p:cTn id="16" dur="500" fill="hold"/>
                                        <p:tgtEl>
                                          <p:spTgt spid="33"/>
                                        </p:tgtEl>
                                        <p:attrNameLst>
                                          <p:attrName>ppt_x</p:attrName>
                                        </p:attrNameLst>
                                      </p:cBhvr>
                                      <p:tavLst>
                                        <p:tav tm="0">
                                          <p:val>
                                            <p:strVal val="#ppt_x"/>
                                          </p:val>
                                        </p:tav>
                                        <p:tav tm="100000">
                                          <p:val>
                                            <p:strVal val="#ppt_x"/>
                                          </p:val>
                                        </p:tav>
                                      </p:tavLst>
                                    </p:anim>
                                    <p:anim calcmode="lin" valueType="num">
                                      <p:cBhvr>
                                        <p:cTn id="17" dur="500" fill="hold"/>
                                        <p:tgtEl>
                                          <p:spTgt spid="33"/>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2" presetClass="entr" presetSubtype="2" fill="hold" grpId="0" nodeType="afterEffect">
                                  <p:stCondLst>
                                    <p:cond delay="0"/>
                                  </p:stCondLst>
                                  <p:iterate type="lt">
                                    <p:tmPct val="10000"/>
                                  </p:iterate>
                                  <p:childTnLst>
                                    <p:set>
                                      <p:cBhvr>
                                        <p:cTn id="20" dur="1" fill="hold">
                                          <p:stCondLst>
                                            <p:cond delay="0"/>
                                          </p:stCondLst>
                                        </p:cTn>
                                        <p:tgtEl>
                                          <p:spTgt spid="35"/>
                                        </p:tgtEl>
                                        <p:attrNameLst>
                                          <p:attrName>style.visibility</p:attrName>
                                        </p:attrNameLst>
                                      </p:cBhvr>
                                      <p:to>
                                        <p:strVal val="visible"/>
                                      </p:to>
                                    </p:set>
                                    <p:anim calcmode="lin" valueType="num">
                                      <p:cBhvr additive="base">
                                        <p:cTn id="21" dur="500" fill="hold"/>
                                        <p:tgtEl>
                                          <p:spTgt spid="35"/>
                                        </p:tgtEl>
                                        <p:attrNameLst>
                                          <p:attrName>ppt_x</p:attrName>
                                        </p:attrNameLst>
                                      </p:cBhvr>
                                      <p:tavLst>
                                        <p:tav tm="0">
                                          <p:val>
                                            <p:strVal val="1+#ppt_w/2"/>
                                          </p:val>
                                        </p:tav>
                                        <p:tav tm="100000">
                                          <p:val>
                                            <p:strVal val="#ppt_x"/>
                                          </p:val>
                                        </p:tav>
                                      </p:tavLst>
                                    </p:anim>
                                    <p:anim calcmode="lin" valueType="num">
                                      <p:cBhvr additive="base">
                                        <p:cTn id="22" dur="500" fill="hold"/>
                                        <p:tgtEl>
                                          <p:spTgt spid="35"/>
                                        </p:tgtEl>
                                        <p:attrNameLst>
                                          <p:attrName>ppt_y</p:attrName>
                                        </p:attrNameLst>
                                      </p:cBhvr>
                                      <p:tavLst>
                                        <p:tav tm="0">
                                          <p:val>
                                            <p:strVal val="#ppt_y"/>
                                          </p:val>
                                        </p:tav>
                                        <p:tav tm="100000">
                                          <p:val>
                                            <p:strVal val="#ppt_y"/>
                                          </p:val>
                                        </p:tav>
                                      </p:tavLst>
                                    </p:anim>
                                  </p:childTnLst>
                                </p:cTn>
                              </p:par>
                            </p:childTnLst>
                          </p:cTn>
                        </p:par>
                        <p:par>
                          <p:cTn id="23" fill="hold">
                            <p:stCondLst>
                              <p:cond delay="2799"/>
                            </p:stCondLst>
                            <p:childTnLst>
                              <p:par>
                                <p:cTn id="24" presetID="26" presetClass="emph" presetSubtype="0" fill="hold" grpId="1" nodeType="afterEffect">
                                  <p:stCondLst>
                                    <p:cond delay="0"/>
                                  </p:stCondLst>
                                  <p:iterate type="lt">
                                    <p:tmPct val="0"/>
                                  </p:iterate>
                                  <p:childTnLst>
                                    <p:animEffect transition="out" filter="fade">
                                      <p:cBhvr>
                                        <p:cTn id="25" dur="500" tmFilter="0, 0; .2, .5; .8, .5; 1, 0"/>
                                        <p:tgtEl>
                                          <p:spTgt spid="35"/>
                                        </p:tgtEl>
                                      </p:cBhvr>
                                    </p:animEffect>
                                    <p:animScale>
                                      <p:cBhvr>
                                        <p:cTn id="26" dur="250" autoRev="1" fill="hold"/>
                                        <p:tgtEl>
                                          <p:spTgt spid="35"/>
                                        </p:tgtEl>
                                      </p:cBhvr>
                                      <p:by x="105000" y="105000"/>
                                    </p:animScale>
                                  </p:childTnLst>
                                </p:cTn>
                              </p:par>
                              <p:par>
                                <p:cTn id="27" presetID="2" presetClass="entr" presetSubtype="2" fill="hold" grpId="0" nodeType="withEffect">
                                  <p:stCondLst>
                                    <p:cond delay="0"/>
                                  </p:stCondLst>
                                  <p:iterate type="lt">
                                    <p:tmPct val="10000"/>
                                  </p:iterate>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1+#ppt_w/2"/>
                                          </p:val>
                                        </p:tav>
                                        <p:tav tm="100000">
                                          <p:val>
                                            <p:strVal val="#ppt_x"/>
                                          </p:val>
                                        </p:tav>
                                      </p:tavLst>
                                    </p:anim>
                                    <p:anim calcmode="lin" valueType="num">
                                      <p:cBhvr additive="base">
                                        <p:cTn id="30" dur="500" fill="hold"/>
                                        <p:tgtEl>
                                          <p:spTgt spid="15"/>
                                        </p:tgtEl>
                                        <p:attrNameLst>
                                          <p:attrName>ppt_y</p:attrName>
                                        </p:attrNameLst>
                                      </p:cBhvr>
                                      <p:tavLst>
                                        <p:tav tm="0">
                                          <p:val>
                                            <p:strVal val="#ppt_y"/>
                                          </p:val>
                                        </p:tav>
                                        <p:tav tm="100000">
                                          <p:val>
                                            <p:strVal val="#ppt_y"/>
                                          </p:val>
                                        </p:tav>
                                      </p:tavLst>
                                    </p:anim>
                                  </p:childTnLst>
                                </p:cTn>
                              </p:par>
                            </p:childTnLst>
                          </p:cTn>
                        </p:par>
                        <p:par>
                          <p:cTn id="31" fill="hold">
                            <p:stCondLst>
                              <p:cond delay="4199"/>
                            </p:stCondLst>
                            <p:childTnLst>
                              <p:par>
                                <p:cTn id="32" presetID="49" presetClass="entr" presetSubtype="0" decel="100000" fill="hold" nodeType="after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fltVal val="0"/>
                                          </p:val>
                                        </p:tav>
                                        <p:tav tm="100000">
                                          <p:val>
                                            <p:strVal val="#ppt_w"/>
                                          </p:val>
                                        </p:tav>
                                      </p:tavLst>
                                    </p:anim>
                                    <p:anim calcmode="lin" valueType="num">
                                      <p:cBhvr>
                                        <p:cTn id="35" dur="250" fill="hold"/>
                                        <p:tgtEl>
                                          <p:spTgt spid="16"/>
                                        </p:tgtEl>
                                        <p:attrNameLst>
                                          <p:attrName>ppt_h</p:attrName>
                                        </p:attrNameLst>
                                      </p:cBhvr>
                                      <p:tavLst>
                                        <p:tav tm="0">
                                          <p:val>
                                            <p:fltVal val="0"/>
                                          </p:val>
                                        </p:tav>
                                        <p:tav tm="100000">
                                          <p:val>
                                            <p:strVal val="#ppt_h"/>
                                          </p:val>
                                        </p:tav>
                                      </p:tavLst>
                                    </p:anim>
                                    <p:anim calcmode="lin" valueType="num">
                                      <p:cBhvr>
                                        <p:cTn id="36" dur="250" fill="hold"/>
                                        <p:tgtEl>
                                          <p:spTgt spid="16"/>
                                        </p:tgtEl>
                                        <p:attrNameLst>
                                          <p:attrName>style.rotation</p:attrName>
                                        </p:attrNameLst>
                                      </p:cBhvr>
                                      <p:tavLst>
                                        <p:tav tm="0">
                                          <p:val>
                                            <p:fltVal val="360"/>
                                          </p:val>
                                        </p:tav>
                                        <p:tav tm="100000">
                                          <p:val>
                                            <p:fltVal val="0"/>
                                          </p:val>
                                        </p:tav>
                                      </p:tavLst>
                                    </p:anim>
                                    <p:animEffect transition="in" filter="fade">
                                      <p:cBhvr>
                                        <p:cTn id="37"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35" grpId="0" bldLvl="0" animBg="1"/>
      <p:bldP spid="35" grpId="1" bldLvl="0" animBg="1"/>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TextBox 278"/>
          <p:cNvSpPr txBox="1"/>
          <p:nvPr/>
        </p:nvSpPr>
        <p:spPr>
          <a:xfrm>
            <a:off x="1054735" y="188595"/>
            <a:ext cx="4114800" cy="521970"/>
          </a:xfrm>
          <a:prstGeom prst="rect">
            <a:avLst/>
          </a:prstGeom>
          <a:noFill/>
        </p:spPr>
        <p:txBody>
          <a:bodyPr wrap="square" rtlCol="0">
            <a:spAutoFit/>
          </a:bodyPr>
          <a:lstStyle/>
          <a:p>
            <a:r>
              <a:rPr lang="zh-CN" altLang="en-US" sz="2800" b="1" dirty="0">
                <a:solidFill>
                  <a:schemeClr val="accent5">
                    <a:lumMod val="50000"/>
                  </a:schemeClr>
                </a:solidFill>
                <a:latin typeface="微软雅黑" panose="020B0503020204020204" pitchFamily="34" charset="-122"/>
                <a:ea typeface="微软雅黑" panose="020B0503020204020204" pitchFamily="34" charset="-122"/>
              </a:rPr>
              <a:t>Économies d'énergie</a:t>
            </a:r>
          </a:p>
        </p:txBody>
      </p:sp>
      <p:sp>
        <p:nvSpPr>
          <p:cNvPr id="297" name="文本框 51"/>
          <p:cNvSpPr txBox="1"/>
          <p:nvPr/>
        </p:nvSpPr>
        <p:spPr>
          <a:xfrm>
            <a:off x="8607425" y="3730625"/>
            <a:ext cx="3295650" cy="2966720"/>
          </a:xfrm>
          <a:prstGeom prst="rect">
            <a:avLst/>
          </a:prstGeom>
          <a:noFill/>
        </p:spPr>
        <p:txBody>
          <a:bodyPr wrap="square" rtlCol="0">
            <a:spAutoFit/>
          </a:bodyPr>
          <a:lstStyle/>
          <a:p>
            <a:pPr>
              <a:lnSpc>
                <a:spcPct val="120000"/>
              </a:lnSpc>
            </a:pPr>
            <a:r>
              <a:rPr sz="1200" dirty="0">
                <a:solidFill>
                  <a:schemeClr val="tx1">
                    <a:lumMod val="65000"/>
                    <a:lumOff val="35000"/>
                  </a:schemeClr>
                </a:solidFill>
                <a:latin typeface="微软雅黑" panose="020B0503020204020204" pitchFamily="34" charset="-122"/>
                <a:ea typeface="微软雅黑" panose="020B0503020204020204" pitchFamily="34" charset="-122"/>
              </a:rPr>
              <a:t>Dans les zones où le chauffage est nécessaire, comme les maisons familiales du nord de la Chine, 80% de l'énergie est utilisée pour le chauffage à basse température, 17% pour l'eau chaude, 14% pour la consommation électrique, 4% pour l'éclairage et seulement 1% pour le refroidissement. Le chauffage représente la majeure partie de la consommation d'énergie des ménages.</a:t>
            </a:r>
            <a:r>
              <a:rPr lang="en-US" sz="1200" dirty="0">
                <a:solidFill>
                  <a:schemeClr val="tx1">
                    <a:lumMod val="65000"/>
                    <a:lumOff val="35000"/>
                  </a:schemeClr>
                </a:solidFill>
                <a:latin typeface="微软雅黑" panose="020B0503020204020204" pitchFamily="34" charset="-122"/>
                <a:ea typeface="微软雅黑" panose="020B0503020204020204" pitchFamily="34" charset="-122"/>
              </a:rPr>
              <a:t> </a:t>
            </a:r>
            <a:r>
              <a:rPr sz="1200" dirty="0">
                <a:solidFill>
                  <a:schemeClr val="tx1">
                    <a:lumMod val="65000"/>
                    <a:lumOff val="35000"/>
                  </a:schemeClr>
                </a:solidFill>
                <a:latin typeface="微软雅黑" panose="020B0503020204020204" pitchFamily="34" charset="-122"/>
                <a:ea typeface="微软雅黑" panose="020B0503020204020204" pitchFamily="34" charset="-122"/>
              </a:rPr>
              <a:t>La PVT résout la plupart des besoins en chauffage et en électricité, ce qui en fait un véritable bâtiment sans carbone.</a:t>
            </a:r>
          </a:p>
        </p:txBody>
      </p:sp>
      <p:grpSp>
        <p:nvGrpSpPr>
          <p:cNvPr id="306" name="组合 305"/>
          <p:cNvGrpSpPr/>
          <p:nvPr/>
        </p:nvGrpSpPr>
        <p:grpSpPr>
          <a:xfrm>
            <a:off x="10315534" y="1963276"/>
            <a:ext cx="976161" cy="1070222"/>
            <a:chOff x="3689350" y="833438"/>
            <a:chExt cx="4794250" cy="5256213"/>
          </a:xfrm>
          <a:solidFill>
            <a:schemeClr val="accent5">
              <a:lumMod val="50000"/>
            </a:schemeClr>
          </a:solidFill>
        </p:grpSpPr>
        <p:sp>
          <p:nvSpPr>
            <p:cNvPr id="307" name="Rectangle 161"/>
            <p:cNvSpPr>
              <a:spLocks noChangeArrowheads="1"/>
            </p:cNvSpPr>
            <p:nvPr/>
          </p:nvSpPr>
          <p:spPr bwMode="auto">
            <a:xfrm>
              <a:off x="7883525" y="4991101"/>
              <a:ext cx="600075" cy="9731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08" name="Freeform 162"/>
            <p:cNvSpPr/>
            <p:nvPr/>
          </p:nvSpPr>
          <p:spPr bwMode="auto">
            <a:xfrm>
              <a:off x="3689350" y="4281488"/>
              <a:ext cx="4129088" cy="1808163"/>
            </a:xfrm>
            <a:custGeom>
              <a:avLst/>
              <a:gdLst>
                <a:gd name="T0" fmla="*/ 1099 w 1099"/>
                <a:gd name="T1" fmla="*/ 210 h 481"/>
                <a:gd name="T2" fmla="*/ 1099 w 1099"/>
                <a:gd name="T3" fmla="*/ 423 h 481"/>
                <a:gd name="T4" fmla="*/ 825 w 1099"/>
                <a:gd name="T5" fmla="*/ 450 h 481"/>
                <a:gd name="T6" fmla="*/ 476 w 1099"/>
                <a:gd name="T7" fmla="*/ 450 h 481"/>
                <a:gd name="T8" fmla="*/ 264 w 1099"/>
                <a:gd name="T9" fmla="*/ 369 h 481"/>
                <a:gd name="T10" fmla="*/ 97 w 1099"/>
                <a:gd name="T11" fmla="*/ 241 h 481"/>
                <a:gd name="T12" fmla="*/ 27 w 1099"/>
                <a:gd name="T13" fmla="*/ 105 h 481"/>
                <a:gd name="T14" fmla="*/ 9 w 1099"/>
                <a:gd name="T15" fmla="*/ 33 h 481"/>
                <a:gd name="T16" fmla="*/ 86 w 1099"/>
                <a:gd name="T17" fmla="*/ 35 h 481"/>
                <a:gd name="T18" fmla="*/ 163 w 1099"/>
                <a:gd name="T19" fmla="*/ 167 h 481"/>
                <a:gd name="T20" fmla="*/ 346 w 1099"/>
                <a:gd name="T21" fmla="*/ 268 h 481"/>
                <a:gd name="T22" fmla="*/ 528 w 1099"/>
                <a:gd name="T23" fmla="*/ 268 h 481"/>
                <a:gd name="T24" fmla="*/ 633 w 1099"/>
                <a:gd name="T25" fmla="*/ 217 h 481"/>
                <a:gd name="T26" fmla="*/ 505 w 1099"/>
                <a:gd name="T27" fmla="*/ 217 h 481"/>
                <a:gd name="T28" fmla="*/ 404 w 1099"/>
                <a:gd name="T29" fmla="*/ 147 h 481"/>
                <a:gd name="T30" fmla="*/ 478 w 1099"/>
                <a:gd name="T31" fmla="*/ 105 h 481"/>
                <a:gd name="T32" fmla="*/ 540 w 1099"/>
                <a:gd name="T33" fmla="*/ 105 h 481"/>
                <a:gd name="T34" fmla="*/ 723 w 1099"/>
                <a:gd name="T35" fmla="*/ 105 h 481"/>
                <a:gd name="T36" fmla="*/ 797 w 1099"/>
                <a:gd name="T37" fmla="*/ 124 h 481"/>
                <a:gd name="T38" fmla="*/ 945 w 1099"/>
                <a:gd name="T39" fmla="*/ 190 h 481"/>
                <a:gd name="T40" fmla="*/ 1047 w 1099"/>
                <a:gd name="T41" fmla="*/ 210 h 481"/>
                <a:gd name="T42" fmla="*/ 1099 w 1099"/>
                <a:gd name="T43" fmla="*/ 21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99" h="481">
                  <a:moveTo>
                    <a:pt x="1099" y="210"/>
                  </a:moveTo>
                  <a:cubicBezTo>
                    <a:pt x="1099" y="423"/>
                    <a:pt x="1099" y="423"/>
                    <a:pt x="1099" y="423"/>
                  </a:cubicBezTo>
                  <a:cubicBezTo>
                    <a:pt x="1099" y="423"/>
                    <a:pt x="892" y="431"/>
                    <a:pt x="825" y="450"/>
                  </a:cubicBezTo>
                  <a:cubicBezTo>
                    <a:pt x="825" y="450"/>
                    <a:pt x="664" y="481"/>
                    <a:pt x="476" y="450"/>
                  </a:cubicBezTo>
                  <a:cubicBezTo>
                    <a:pt x="412" y="440"/>
                    <a:pt x="264" y="369"/>
                    <a:pt x="264" y="369"/>
                  </a:cubicBezTo>
                  <a:cubicBezTo>
                    <a:pt x="97" y="241"/>
                    <a:pt x="97" y="241"/>
                    <a:pt x="97" y="241"/>
                  </a:cubicBezTo>
                  <a:cubicBezTo>
                    <a:pt x="97" y="241"/>
                    <a:pt x="62" y="179"/>
                    <a:pt x="27" y="105"/>
                  </a:cubicBezTo>
                  <a:cubicBezTo>
                    <a:pt x="19" y="87"/>
                    <a:pt x="0" y="53"/>
                    <a:pt x="9" y="33"/>
                  </a:cubicBezTo>
                  <a:cubicBezTo>
                    <a:pt x="24" y="0"/>
                    <a:pt x="66" y="13"/>
                    <a:pt x="86" y="35"/>
                  </a:cubicBezTo>
                  <a:cubicBezTo>
                    <a:pt x="163" y="167"/>
                    <a:pt x="163" y="167"/>
                    <a:pt x="163" y="167"/>
                  </a:cubicBezTo>
                  <a:cubicBezTo>
                    <a:pt x="346" y="268"/>
                    <a:pt x="346" y="268"/>
                    <a:pt x="346" y="268"/>
                  </a:cubicBezTo>
                  <a:cubicBezTo>
                    <a:pt x="346" y="268"/>
                    <a:pt x="451" y="268"/>
                    <a:pt x="528" y="268"/>
                  </a:cubicBezTo>
                  <a:cubicBezTo>
                    <a:pt x="606" y="268"/>
                    <a:pt x="633" y="217"/>
                    <a:pt x="633" y="217"/>
                  </a:cubicBezTo>
                  <a:cubicBezTo>
                    <a:pt x="633" y="217"/>
                    <a:pt x="583" y="217"/>
                    <a:pt x="505" y="217"/>
                  </a:cubicBezTo>
                  <a:cubicBezTo>
                    <a:pt x="427" y="217"/>
                    <a:pt x="404" y="202"/>
                    <a:pt x="404" y="147"/>
                  </a:cubicBezTo>
                  <a:cubicBezTo>
                    <a:pt x="404" y="93"/>
                    <a:pt x="478" y="105"/>
                    <a:pt x="478" y="105"/>
                  </a:cubicBezTo>
                  <a:cubicBezTo>
                    <a:pt x="540" y="105"/>
                    <a:pt x="540" y="105"/>
                    <a:pt x="540" y="105"/>
                  </a:cubicBezTo>
                  <a:cubicBezTo>
                    <a:pt x="540" y="105"/>
                    <a:pt x="676" y="105"/>
                    <a:pt x="723" y="105"/>
                  </a:cubicBezTo>
                  <a:cubicBezTo>
                    <a:pt x="771" y="105"/>
                    <a:pt x="797" y="124"/>
                    <a:pt x="797" y="124"/>
                  </a:cubicBezTo>
                  <a:cubicBezTo>
                    <a:pt x="945" y="190"/>
                    <a:pt x="945" y="190"/>
                    <a:pt x="945" y="190"/>
                  </a:cubicBezTo>
                  <a:cubicBezTo>
                    <a:pt x="945" y="190"/>
                    <a:pt x="995" y="210"/>
                    <a:pt x="1047" y="210"/>
                  </a:cubicBezTo>
                  <a:cubicBezTo>
                    <a:pt x="1099" y="210"/>
                    <a:pt x="1099" y="210"/>
                    <a:pt x="1099" y="2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9" name="Freeform 163"/>
            <p:cNvSpPr/>
            <p:nvPr/>
          </p:nvSpPr>
          <p:spPr bwMode="auto">
            <a:xfrm>
              <a:off x="7319963" y="3703638"/>
              <a:ext cx="258763" cy="292100"/>
            </a:xfrm>
            <a:custGeom>
              <a:avLst/>
              <a:gdLst>
                <a:gd name="T0" fmla="*/ 69 w 69"/>
                <a:gd name="T1" fmla="*/ 31 h 78"/>
                <a:gd name="T2" fmla="*/ 69 w 69"/>
                <a:gd name="T3" fmla="*/ 78 h 78"/>
                <a:gd name="T4" fmla="*/ 5 w 69"/>
                <a:gd name="T5" fmla="*/ 78 h 78"/>
                <a:gd name="T6" fmla="*/ 12 w 69"/>
                <a:gd name="T7" fmla="*/ 66 h 78"/>
                <a:gd name="T8" fmla="*/ 0 w 69"/>
                <a:gd name="T9" fmla="*/ 21 h 78"/>
                <a:gd name="T10" fmla="*/ 30 w 69"/>
                <a:gd name="T11" fmla="*/ 0 h 78"/>
                <a:gd name="T12" fmla="*/ 69 w 69"/>
                <a:gd name="T13" fmla="*/ 31 h 78"/>
              </a:gdLst>
              <a:ahLst/>
              <a:cxnLst>
                <a:cxn ang="0">
                  <a:pos x="T0" y="T1"/>
                </a:cxn>
                <a:cxn ang="0">
                  <a:pos x="T2" y="T3"/>
                </a:cxn>
                <a:cxn ang="0">
                  <a:pos x="T4" y="T5"/>
                </a:cxn>
                <a:cxn ang="0">
                  <a:pos x="T6" y="T7"/>
                </a:cxn>
                <a:cxn ang="0">
                  <a:pos x="T8" y="T9"/>
                </a:cxn>
                <a:cxn ang="0">
                  <a:pos x="T10" y="T11"/>
                </a:cxn>
                <a:cxn ang="0">
                  <a:pos x="T12" y="T13"/>
                </a:cxn>
              </a:cxnLst>
              <a:rect l="0" t="0" r="r" b="b"/>
              <a:pathLst>
                <a:path w="69" h="78">
                  <a:moveTo>
                    <a:pt x="69" y="31"/>
                  </a:moveTo>
                  <a:cubicBezTo>
                    <a:pt x="69" y="63"/>
                    <a:pt x="69" y="78"/>
                    <a:pt x="69" y="78"/>
                  </a:cubicBezTo>
                  <a:cubicBezTo>
                    <a:pt x="5" y="78"/>
                    <a:pt x="5" y="78"/>
                    <a:pt x="5" y="78"/>
                  </a:cubicBezTo>
                  <a:cubicBezTo>
                    <a:pt x="12" y="66"/>
                    <a:pt x="12" y="66"/>
                    <a:pt x="12" y="66"/>
                  </a:cubicBezTo>
                  <a:cubicBezTo>
                    <a:pt x="0" y="21"/>
                    <a:pt x="0" y="21"/>
                    <a:pt x="0" y="21"/>
                  </a:cubicBezTo>
                  <a:cubicBezTo>
                    <a:pt x="13" y="20"/>
                    <a:pt x="25" y="12"/>
                    <a:pt x="30" y="0"/>
                  </a:cubicBezTo>
                  <a:cubicBezTo>
                    <a:pt x="49" y="5"/>
                    <a:pt x="69" y="15"/>
                    <a:pt x="69"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0" name="Freeform 164"/>
            <p:cNvSpPr>
              <a:spLocks noEditPoints="1"/>
            </p:cNvSpPr>
            <p:nvPr/>
          </p:nvSpPr>
          <p:spPr bwMode="auto">
            <a:xfrm>
              <a:off x="5053013" y="833438"/>
              <a:ext cx="2454275" cy="2452688"/>
            </a:xfrm>
            <a:custGeom>
              <a:avLst/>
              <a:gdLst>
                <a:gd name="T0" fmla="*/ 653 w 653"/>
                <a:gd name="T1" fmla="*/ 282 h 653"/>
                <a:gd name="T2" fmla="*/ 653 w 653"/>
                <a:gd name="T3" fmla="*/ 371 h 653"/>
                <a:gd name="T4" fmla="*/ 605 w 653"/>
                <a:gd name="T5" fmla="*/ 371 h 653"/>
                <a:gd name="T6" fmla="*/ 555 w 653"/>
                <a:gd name="T7" fmla="*/ 492 h 653"/>
                <a:gd name="T8" fmla="*/ 589 w 653"/>
                <a:gd name="T9" fmla="*/ 526 h 653"/>
                <a:gd name="T10" fmla="*/ 526 w 653"/>
                <a:gd name="T11" fmla="*/ 589 h 653"/>
                <a:gd name="T12" fmla="*/ 492 w 653"/>
                <a:gd name="T13" fmla="*/ 555 h 653"/>
                <a:gd name="T14" fmla="*/ 371 w 653"/>
                <a:gd name="T15" fmla="*/ 605 h 653"/>
                <a:gd name="T16" fmla="*/ 371 w 653"/>
                <a:gd name="T17" fmla="*/ 653 h 653"/>
                <a:gd name="T18" fmla="*/ 282 w 653"/>
                <a:gd name="T19" fmla="*/ 653 h 653"/>
                <a:gd name="T20" fmla="*/ 282 w 653"/>
                <a:gd name="T21" fmla="*/ 605 h 653"/>
                <a:gd name="T22" fmla="*/ 161 w 653"/>
                <a:gd name="T23" fmla="*/ 555 h 653"/>
                <a:gd name="T24" fmla="*/ 127 w 653"/>
                <a:gd name="T25" fmla="*/ 589 h 653"/>
                <a:gd name="T26" fmla="*/ 64 w 653"/>
                <a:gd name="T27" fmla="*/ 526 h 653"/>
                <a:gd name="T28" fmla="*/ 98 w 653"/>
                <a:gd name="T29" fmla="*/ 492 h 653"/>
                <a:gd name="T30" fmla="*/ 48 w 653"/>
                <a:gd name="T31" fmla="*/ 371 h 653"/>
                <a:gd name="T32" fmla="*/ 0 w 653"/>
                <a:gd name="T33" fmla="*/ 371 h 653"/>
                <a:gd name="T34" fmla="*/ 0 w 653"/>
                <a:gd name="T35" fmla="*/ 282 h 653"/>
                <a:gd name="T36" fmla="*/ 48 w 653"/>
                <a:gd name="T37" fmla="*/ 282 h 653"/>
                <a:gd name="T38" fmla="*/ 98 w 653"/>
                <a:gd name="T39" fmla="*/ 161 h 653"/>
                <a:gd name="T40" fmla="*/ 64 w 653"/>
                <a:gd name="T41" fmla="*/ 127 h 653"/>
                <a:gd name="T42" fmla="*/ 127 w 653"/>
                <a:gd name="T43" fmla="*/ 64 h 653"/>
                <a:gd name="T44" fmla="*/ 161 w 653"/>
                <a:gd name="T45" fmla="*/ 98 h 653"/>
                <a:gd name="T46" fmla="*/ 282 w 653"/>
                <a:gd name="T47" fmla="*/ 48 h 653"/>
                <a:gd name="T48" fmla="*/ 282 w 653"/>
                <a:gd name="T49" fmla="*/ 0 h 653"/>
                <a:gd name="T50" fmla="*/ 371 w 653"/>
                <a:gd name="T51" fmla="*/ 0 h 653"/>
                <a:gd name="T52" fmla="*/ 371 w 653"/>
                <a:gd name="T53" fmla="*/ 48 h 653"/>
                <a:gd name="T54" fmla="*/ 492 w 653"/>
                <a:gd name="T55" fmla="*/ 98 h 653"/>
                <a:gd name="T56" fmla="*/ 526 w 653"/>
                <a:gd name="T57" fmla="*/ 64 h 653"/>
                <a:gd name="T58" fmla="*/ 589 w 653"/>
                <a:gd name="T59" fmla="*/ 127 h 653"/>
                <a:gd name="T60" fmla="*/ 555 w 653"/>
                <a:gd name="T61" fmla="*/ 161 h 653"/>
                <a:gd name="T62" fmla="*/ 605 w 653"/>
                <a:gd name="T63" fmla="*/ 282 h 653"/>
                <a:gd name="T64" fmla="*/ 653 w 653"/>
                <a:gd name="T65" fmla="*/ 282 h 653"/>
                <a:gd name="T66" fmla="*/ 583 w 653"/>
                <a:gd name="T67" fmla="*/ 326 h 653"/>
                <a:gd name="T68" fmla="*/ 326 w 653"/>
                <a:gd name="T69" fmla="*/ 70 h 653"/>
                <a:gd name="T70" fmla="*/ 70 w 653"/>
                <a:gd name="T71" fmla="*/ 326 h 653"/>
                <a:gd name="T72" fmla="*/ 326 w 653"/>
                <a:gd name="T73" fmla="*/ 583 h 653"/>
                <a:gd name="T74" fmla="*/ 583 w 653"/>
                <a:gd name="T75" fmla="*/ 326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53" h="653">
                  <a:moveTo>
                    <a:pt x="653" y="282"/>
                  </a:moveTo>
                  <a:cubicBezTo>
                    <a:pt x="653" y="371"/>
                    <a:pt x="653" y="371"/>
                    <a:pt x="653" y="371"/>
                  </a:cubicBezTo>
                  <a:cubicBezTo>
                    <a:pt x="605" y="371"/>
                    <a:pt x="605" y="371"/>
                    <a:pt x="605" y="371"/>
                  </a:cubicBezTo>
                  <a:cubicBezTo>
                    <a:pt x="598" y="416"/>
                    <a:pt x="580" y="457"/>
                    <a:pt x="555" y="492"/>
                  </a:cubicBezTo>
                  <a:cubicBezTo>
                    <a:pt x="589" y="526"/>
                    <a:pt x="589" y="526"/>
                    <a:pt x="589" y="526"/>
                  </a:cubicBezTo>
                  <a:cubicBezTo>
                    <a:pt x="526" y="589"/>
                    <a:pt x="526" y="589"/>
                    <a:pt x="526" y="589"/>
                  </a:cubicBezTo>
                  <a:cubicBezTo>
                    <a:pt x="492" y="555"/>
                    <a:pt x="492" y="555"/>
                    <a:pt x="492" y="555"/>
                  </a:cubicBezTo>
                  <a:cubicBezTo>
                    <a:pt x="457" y="580"/>
                    <a:pt x="416" y="598"/>
                    <a:pt x="371" y="605"/>
                  </a:cubicBezTo>
                  <a:cubicBezTo>
                    <a:pt x="371" y="653"/>
                    <a:pt x="371" y="653"/>
                    <a:pt x="371" y="653"/>
                  </a:cubicBezTo>
                  <a:cubicBezTo>
                    <a:pt x="282" y="653"/>
                    <a:pt x="282" y="653"/>
                    <a:pt x="282" y="653"/>
                  </a:cubicBezTo>
                  <a:cubicBezTo>
                    <a:pt x="282" y="605"/>
                    <a:pt x="282" y="605"/>
                    <a:pt x="282" y="605"/>
                  </a:cubicBezTo>
                  <a:cubicBezTo>
                    <a:pt x="237" y="598"/>
                    <a:pt x="196" y="580"/>
                    <a:pt x="161" y="555"/>
                  </a:cubicBezTo>
                  <a:cubicBezTo>
                    <a:pt x="127" y="589"/>
                    <a:pt x="127" y="589"/>
                    <a:pt x="127" y="589"/>
                  </a:cubicBezTo>
                  <a:cubicBezTo>
                    <a:pt x="64" y="526"/>
                    <a:pt x="64" y="526"/>
                    <a:pt x="64" y="526"/>
                  </a:cubicBezTo>
                  <a:cubicBezTo>
                    <a:pt x="98" y="492"/>
                    <a:pt x="98" y="492"/>
                    <a:pt x="98" y="492"/>
                  </a:cubicBezTo>
                  <a:cubicBezTo>
                    <a:pt x="73" y="457"/>
                    <a:pt x="55" y="416"/>
                    <a:pt x="48" y="371"/>
                  </a:cubicBezTo>
                  <a:cubicBezTo>
                    <a:pt x="0" y="371"/>
                    <a:pt x="0" y="371"/>
                    <a:pt x="0" y="371"/>
                  </a:cubicBezTo>
                  <a:cubicBezTo>
                    <a:pt x="0" y="282"/>
                    <a:pt x="0" y="282"/>
                    <a:pt x="0" y="282"/>
                  </a:cubicBezTo>
                  <a:cubicBezTo>
                    <a:pt x="48" y="282"/>
                    <a:pt x="48" y="282"/>
                    <a:pt x="48" y="282"/>
                  </a:cubicBezTo>
                  <a:cubicBezTo>
                    <a:pt x="55" y="237"/>
                    <a:pt x="73" y="196"/>
                    <a:pt x="98" y="161"/>
                  </a:cubicBezTo>
                  <a:cubicBezTo>
                    <a:pt x="64" y="127"/>
                    <a:pt x="64" y="127"/>
                    <a:pt x="64" y="127"/>
                  </a:cubicBezTo>
                  <a:cubicBezTo>
                    <a:pt x="127" y="64"/>
                    <a:pt x="127" y="64"/>
                    <a:pt x="127" y="64"/>
                  </a:cubicBezTo>
                  <a:cubicBezTo>
                    <a:pt x="161" y="98"/>
                    <a:pt x="161" y="98"/>
                    <a:pt x="161" y="98"/>
                  </a:cubicBezTo>
                  <a:cubicBezTo>
                    <a:pt x="196" y="73"/>
                    <a:pt x="237" y="55"/>
                    <a:pt x="282" y="48"/>
                  </a:cubicBezTo>
                  <a:cubicBezTo>
                    <a:pt x="282" y="0"/>
                    <a:pt x="282" y="0"/>
                    <a:pt x="282" y="0"/>
                  </a:cubicBezTo>
                  <a:cubicBezTo>
                    <a:pt x="371" y="0"/>
                    <a:pt x="371" y="0"/>
                    <a:pt x="371" y="0"/>
                  </a:cubicBezTo>
                  <a:cubicBezTo>
                    <a:pt x="371" y="48"/>
                    <a:pt x="371" y="48"/>
                    <a:pt x="371" y="48"/>
                  </a:cubicBezTo>
                  <a:cubicBezTo>
                    <a:pt x="416" y="55"/>
                    <a:pt x="457" y="73"/>
                    <a:pt x="492" y="98"/>
                  </a:cubicBezTo>
                  <a:cubicBezTo>
                    <a:pt x="526" y="64"/>
                    <a:pt x="526" y="64"/>
                    <a:pt x="526" y="64"/>
                  </a:cubicBezTo>
                  <a:cubicBezTo>
                    <a:pt x="589" y="127"/>
                    <a:pt x="589" y="127"/>
                    <a:pt x="589" y="127"/>
                  </a:cubicBezTo>
                  <a:cubicBezTo>
                    <a:pt x="555" y="161"/>
                    <a:pt x="555" y="161"/>
                    <a:pt x="555" y="161"/>
                  </a:cubicBezTo>
                  <a:cubicBezTo>
                    <a:pt x="580" y="196"/>
                    <a:pt x="598" y="237"/>
                    <a:pt x="605" y="282"/>
                  </a:cubicBezTo>
                  <a:lnTo>
                    <a:pt x="653" y="282"/>
                  </a:lnTo>
                  <a:close/>
                  <a:moveTo>
                    <a:pt x="583" y="326"/>
                  </a:moveTo>
                  <a:cubicBezTo>
                    <a:pt x="583" y="185"/>
                    <a:pt x="468" y="70"/>
                    <a:pt x="326" y="70"/>
                  </a:cubicBezTo>
                  <a:cubicBezTo>
                    <a:pt x="185" y="70"/>
                    <a:pt x="70" y="185"/>
                    <a:pt x="70" y="326"/>
                  </a:cubicBezTo>
                  <a:cubicBezTo>
                    <a:pt x="70" y="468"/>
                    <a:pt x="185" y="583"/>
                    <a:pt x="326" y="583"/>
                  </a:cubicBezTo>
                  <a:cubicBezTo>
                    <a:pt x="468" y="583"/>
                    <a:pt x="583" y="468"/>
                    <a:pt x="583" y="3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1" name="Freeform 165"/>
            <p:cNvSpPr>
              <a:spLocks noEditPoints="1"/>
            </p:cNvSpPr>
            <p:nvPr/>
          </p:nvSpPr>
          <p:spPr bwMode="auto">
            <a:xfrm>
              <a:off x="7153275" y="3421063"/>
              <a:ext cx="304800" cy="301625"/>
            </a:xfrm>
            <a:custGeom>
              <a:avLst/>
              <a:gdLst>
                <a:gd name="T0" fmla="*/ 40 w 81"/>
                <a:gd name="T1" fmla="*/ 0 h 80"/>
                <a:gd name="T2" fmla="*/ 81 w 81"/>
                <a:gd name="T3" fmla="*/ 40 h 80"/>
                <a:gd name="T4" fmla="*/ 40 w 81"/>
                <a:gd name="T5" fmla="*/ 80 h 80"/>
                <a:gd name="T6" fmla="*/ 0 w 81"/>
                <a:gd name="T7" fmla="*/ 40 h 80"/>
                <a:gd name="T8" fmla="*/ 40 w 81"/>
                <a:gd name="T9" fmla="*/ 0 h 80"/>
                <a:gd name="T10" fmla="*/ 48 w 81"/>
                <a:gd name="T11" fmla="*/ 67 h 80"/>
                <a:gd name="T12" fmla="*/ 74 w 81"/>
                <a:gd name="T13" fmla="*/ 39 h 80"/>
                <a:gd name="T14" fmla="*/ 63 w 81"/>
                <a:gd name="T15" fmla="*/ 16 h 80"/>
                <a:gd name="T16" fmla="*/ 66 w 81"/>
                <a:gd name="T17" fmla="*/ 32 h 80"/>
                <a:gd name="T18" fmla="*/ 48 w 81"/>
                <a:gd name="T19" fmla="*/ 6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0">
                  <a:moveTo>
                    <a:pt x="40" y="0"/>
                  </a:moveTo>
                  <a:cubicBezTo>
                    <a:pt x="63" y="0"/>
                    <a:pt x="81" y="18"/>
                    <a:pt x="81" y="40"/>
                  </a:cubicBezTo>
                  <a:cubicBezTo>
                    <a:pt x="81" y="62"/>
                    <a:pt x="63" y="80"/>
                    <a:pt x="40" y="80"/>
                  </a:cubicBezTo>
                  <a:cubicBezTo>
                    <a:pt x="18" y="80"/>
                    <a:pt x="0" y="62"/>
                    <a:pt x="0" y="40"/>
                  </a:cubicBezTo>
                  <a:cubicBezTo>
                    <a:pt x="0" y="18"/>
                    <a:pt x="18" y="0"/>
                    <a:pt x="40" y="0"/>
                  </a:cubicBezTo>
                  <a:close/>
                  <a:moveTo>
                    <a:pt x="48" y="67"/>
                  </a:moveTo>
                  <a:cubicBezTo>
                    <a:pt x="63" y="66"/>
                    <a:pt x="74" y="53"/>
                    <a:pt x="74" y="39"/>
                  </a:cubicBezTo>
                  <a:cubicBezTo>
                    <a:pt x="74" y="30"/>
                    <a:pt x="69" y="21"/>
                    <a:pt x="63" y="16"/>
                  </a:cubicBezTo>
                  <a:cubicBezTo>
                    <a:pt x="65" y="21"/>
                    <a:pt x="66" y="26"/>
                    <a:pt x="66" y="32"/>
                  </a:cubicBezTo>
                  <a:cubicBezTo>
                    <a:pt x="66" y="46"/>
                    <a:pt x="59" y="59"/>
                    <a:pt x="48" y="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2" name="Freeform 166"/>
            <p:cNvSpPr/>
            <p:nvPr/>
          </p:nvSpPr>
          <p:spPr bwMode="auto">
            <a:xfrm>
              <a:off x="7040563" y="3703638"/>
              <a:ext cx="260350" cy="292100"/>
            </a:xfrm>
            <a:custGeom>
              <a:avLst/>
              <a:gdLst>
                <a:gd name="T0" fmla="*/ 69 w 69"/>
                <a:gd name="T1" fmla="*/ 21 h 78"/>
                <a:gd name="T2" fmla="*/ 56 w 69"/>
                <a:gd name="T3" fmla="*/ 66 h 78"/>
                <a:gd name="T4" fmla="*/ 64 w 69"/>
                <a:gd name="T5" fmla="*/ 78 h 78"/>
                <a:gd name="T6" fmla="*/ 0 w 69"/>
                <a:gd name="T7" fmla="*/ 78 h 78"/>
                <a:gd name="T8" fmla="*/ 0 w 69"/>
                <a:gd name="T9" fmla="*/ 31 h 78"/>
                <a:gd name="T10" fmla="*/ 39 w 69"/>
                <a:gd name="T11" fmla="*/ 0 h 78"/>
                <a:gd name="T12" fmla="*/ 69 w 69"/>
                <a:gd name="T13" fmla="*/ 21 h 78"/>
              </a:gdLst>
              <a:ahLst/>
              <a:cxnLst>
                <a:cxn ang="0">
                  <a:pos x="T0" y="T1"/>
                </a:cxn>
                <a:cxn ang="0">
                  <a:pos x="T2" y="T3"/>
                </a:cxn>
                <a:cxn ang="0">
                  <a:pos x="T4" y="T5"/>
                </a:cxn>
                <a:cxn ang="0">
                  <a:pos x="T6" y="T7"/>
                </a:cxn>
                <a:cxn ang="0">
                  <a:pos x="T8" y="T9"/>
                </a:cxn>
                <a:cxn ang="0">
                  <a:pos x="T10" y="T11"/>
                </a:cxn>
                <a:cxn ang="0">
                  <a:pos x="T12" y="T13"/>
                </a:cxn>
              </a:cxnLst>
              <a:rect l="0" t="0" r="r" b="b"/>
              <a:pathLst>
                <a:path w="69" h="78">
                  <a:moveTo>
                    <a:pt x="69" y="21"/>
                  </a:moveTo>
                  <a:cubicBezTo>
                    <a:pt x="56" y="66"/>
                    <a:pt x="56" y="66"/>
                    <a:pt x="56" y="66"/>
                  </a:cubicBezTo>
                  <a:cubicBezTo>
                    <a:pt x="64" y="78"/>
                    <a:pt x="64" y="78"/>
                    <a:pt x="64" y="78"/>
                  </a:cubicBezTo>
                  <a:cubicBezTo>
                    <a:pt x="0" y="78"/>
                    <a:pt x="0" y="78"/>
                    <a:pt x="0" y="78"/>
                  </a:cubicBezTo>
                  <a:cubicBezTo>
                    <a:pt x="0" y="78"/>
                    <a:pt x="0" y="63"/>
                    <a:pt x="0" y="31"/>
                  </a:cubicBezTo>
                  <a:cubicBezTo>
                    <a:pt x="0" y="15"/>
                    <a:pt x="20" y="5"/>
                    <a:pt x="39" y="0"/>
                  </a:cubicBezTo>
                  <a:cubicBezTo>
                    <a:pt x="44" y="12"/>
                    <a:pt x="56" y="20"/>
                    <a:pt x="69"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3" name="Freeform 167"/>
            <p:cNvSpPr/>
            <p:nvPr/>
          </p:nvSpPr>
          <p:spPr bwMode="auto">
            <a:xfrm>
              <a:off x="6886575" y="3921126"/>
              <a:ext cx="846138" cy="349250"/>
            </a:xfrm>
            <a:custGeom>
              <a:avLst/>
              <a:gdLst>
                <a:gd name="T0" fmla="*/ 93 w 225"/>
                <a:gd name="T1" fmla="*/ 72 h 93"/>
                <a:gd name="T2" fmla="*/ 42 w 225"/>
                <a:gd name="T3" fmla="*/ 51 h 93"/>
                <a:gd name="T4" fmla="*/ 27 w 225"/>
                <a:gd name="T5" fmla="*/ 65 h 93"/>
                <a:gd name="T6" fmla="*/ 0 w 225"/>
                <a:gd name="T7" fmla="*/ 38 h 93"/>
                <a:gd name="T8" fmla="*/ 15 w 225"/>
                <a:gd name="T9" fmla="*/ 24 h 93"/>
                <a:gd name="T10" fmla="*/ 3 w 225"/>
                <a:gd name="T11" fmla="*/ 5 h 93"/>
                <a:gd name="T12" fmla="*/ 13 w 225"/>
                <a:gd name="T13" fmla="*/ 0 h 93"/>
                <a:gd name="T14" fmla="*/ 28 w 225"/>
                <a:gd name="T15" fmla="*/ 23 h 93"/>
                <a:gd name="T16" fmla="*/ 112 w 225"/>
                <a:gd name="T17" fmla="*/ 63 h 93"/>
                <a:gd name="T18" fmla="*/ 194 w 225"/>
                <a:gd name="T19" fmla="*/ 27 h 93"/>
                <a:gd name="T20" fmla="*/ 211 w 225"/>
                <a:gd name="T21" fmla="*/ 0 h 93"/>
                <a:gd name="T22" fmla="*/ 221 w 225"/>
                <a:gd name="T23" fmla="*/ 5 h 93"/>
                <a:gd name="T24" fmla="*/ 210 w 225"/>
                <a:gd name="T25" fmla="*/ 24 h 93"/>
                <a:gd name="T26" fmla="*/ 225 w 225"/>
                <a:gd name="T27" fmla="*/ 38 h 93"/>
                <a:gd name="T28" fmla="*/ 198 w 225"/>
                <a:gd name="T29" fmla="*/ 65 h 93"/>
                <a:gd name="T30" fmla="*/ 183 w 225"/>
                <a:gd name="T31" fmla="*/ 51 h 93"/>
                <a:gd name="T32" fmla="*/ 132 w 225"/>
                <a:gd name="T33" fmla="*/ 72 h 93"/>
                <a:gd name="T34" fmla="*/ 132 w 225"/>
                <a:gd name="T35" fmla="*/ 93 h 93"/>
                <a:gd name="T36" fmla="*/ 93 w 225"/>
                <a:gd name="T37" fmla="*/ 93 h 93"/>
                <a:gd name="T38" fmla="*/ 93 w 225"/>
                <a:gd name="T39" fmla="*/ 7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5" h="93">
                  <a:moveTo>
                    <a:pt x="93" y="72"/>
                  </a:moveTo>
                  <a:cubicBezTo>
                    <a:pt x="74" y="69"/>
                    <a:pt x="57" y="61"/>
                    <a:pt x="42" y="51"/>
                  </a:cubicBezTo>
                  <a:cubicBezTo>
                    <a:pt x="27" y="65"/>
                    <a:pt x="27" y="65"/>
                    <a:pt x="27" y="65"/>
                  </a:cubicBezTo>
                  <a:cubicBezTo>
                    <a:pt x="0" y="38"/>
                    <a:pt x="0" y="38"/>
                    <a:pt x="0" y="38"/>
                  </a:cubicBezTo>
                  <a:cubicBezTo>
                    <a:pt x="15" y="24"/>
                    <a:pt x="15" y="24"/>
                    <a:pt x="15" y="24"/>
                  </a:cubicBezTo>
                  <a:cubicBezTo>
                    <a:pt x="10" y="18"/>
                    <a:pt x="7" y="11"/>
                    <a:pt x="3" y="5"/>
                  </a:cubicBezTo>
                  <a:cubicBezTo>
                    <a:pt x="13" y="0"/>
                    <a:pt x="13" y="0"/>
                    <a:pt x="13" y="0"/>
                  </a:cubicBezTo>
                  <a:cubicBezTo>
                    <a:pt x="17" y="8"/>
                    <a:pt x="22" y="16"/>
                    <a:pt x="28" y="23"/>
                  </a:cubicBezTo>
                  <a:cubicBezTo>
                    <a:pt x="48" y="47"/>
                    <a:pt x="78" y="63"/>
                    <a:pt x="112" y="63"/>
                  </a:cubicBezTo>
                  <a:cubicBezTo>
                    <a:pt x="145" y="63"/>
                    <a:pt x="174" y="49"/>
                    <a:pt x="194" y="27"/>
                  </a:cubicBezTo>
                  <a:cubicBezTo>
                    <a:pt x="201" y="19"/>
                    <a:pt x="207" y="10"/>
                    <a:pt x="211" y="0"/>
                  </a:cubicBezTo>
                  <a:cubicBezTo>
                    <a:pt x="221" y="5"/>
                    <a:pt x="221" y="5"/>
                    <a:pt x="221" y="5"/>
                  </a:cubicBezTo>
                  <a:cubicBezTo>
                    <a:pt x="218" y="11"/>
                    <a:pt x="214" y="18"/>
                    <a:pt x="210" y="24"/>
                  </a:cubicBezTo>
                  <a:cubicBezTo>
                    <a:pt x="225" y="38"/>
                    <a:pt x="225" y="38"/>
                    <a:pt x="225" y="38"/>
                  </a:cubicBezTo>
                  <a:cubicBezTo>
                    <a:pt x="198" y="65"/>
                    <a:pt x="198" y="65"/>
                    <a:pt x="198" y="65"/>
                  </a:cubicBezTo>
                  <a:cubicBezTo>
                    <a:pt x="183" y="51"/>
                    <a:pt x="183" y="51"/>
                    <a:pt x="183" y="51"/>
                  </a:cubicBezTo>
                  <a:cubicBezTo>
                    <a:pt x="168" y="61"/>
                    <a:pt x="151" y="69"/>
                    <a:pt x="132" y="72"/>
                  </a:cubicBezTo>
                  <a:cubicBezTo>
                    <a:pt x="132" y="93"/>
                    <a:pt x="132" y="93"/>
                    <a:pt x="132" y="93"/>
                  </a:cubicBezTo>
                  <a:cubicBezTo>
                    <a:pt x="93" y="93"/>
                    <a:pt x="93" y="93"/>
                    <a:pt x="93" y="93"/>
                  </a:cubicBezTo>
                  <a:lnTo>
                    <a:pt x="93" y="7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4" name="Freeform 168"/>
            <p:cNvSpPr/>
            <p:nvPr/>
          </p:nvSpPr>
          <p:spPr bwMode="auto">
            <a:xfrm>
              <a:off x="6300788" y="1966913"/>
              <a:ext cx="604838" cy="681038"/>
            </a:xfrm>
            <a:custGeom>
              <a:avLst/>
              <a:gdLst>
                <a:gd name="T0" fmla="*/ 161 w 161"/>
                <a:gd name="T1" fmla="*/ 73 h 181"/>
                <a:gd name="T2" fmla="*/ 161 w 161"/>
                <a:gd name="T3" fmla="*/ 181 h 181"/>
                <a:gd name="T4" fmla="*/ 12 w 161"/>
                <a:gd name="T5" fmla="*/ 181 h 181"/>
                <a:gd name="T6" fmla="*/ 30 w 161"/>
                <a:gd name="T7" fmla="*/ 154 h 181"/>
                <a:gd name="T8" fmla="*/ 0 w 161"/>
                <a:gd name="T9" fmla="*/ 48 h 181"/>
                <a:gd name="T10" fmla="*/ 71 w 161"/>
                <a:gd name="T11" fmla="*/ 0 h 181"/>
                <a:gd name="T12" fmla="*/ 161 w 161"/>
                <a:gd name="T13" fmla="*/ 73 h 181"/>
              </a:gdLst>
              <a:ahLst/>
              <a:cxnLst>
                <a:cxn ang="0">
                  <a:pos x="T0" y="T1"/>
                </a:cxn>
                <a:cxn ang="0">
                  <a:pos x="T2" y="T3"/>
                </a:cxn>
                <a:cxn ang="0">
                  <a:pos x="T4" y="T5"/>
                </a:cxn>
                <a:cxn ang="0">
                  <a:pos x="T6" y="T7"/>
                </a:cxn>
                <a:cxn ang="0">
                  <a:pos x="T8" y="T9"/>
                </a:cxn>
                <a:cxn ang="0">
                  <a:pos x="T10" y="T11"/>
                </a:cxn>
                <a:cxn ang="0">
                  <a:pos x="T12" y="T13"/>
                </a:cxn>
              </a:cxnLst>
              <a:rect l="0" t="0" r="r" b="b"/>
              <a:pathLst>
                <a:path w="161" h="181">
                  <a:moveTo>
                    <a:pt x="161" y="73"/>
                  </a:moveTo>
                  <a:cubicBezTo>
                    <a:pt x="161" y="146"/>
                    <a:pt x="161" y="181"/>
                    <a:pt x="161" y="181"/>
                  </a:cubicBezTo>
                  <a:cubicBezTo>
                    <a:pt x="12" y="181"/>
                    <a:pt x="12" y="181"/>
                    <a:pt x="12" y="181"/>
                  </a:cubicBezTo>
                  <a:cubicBezTo>
                    <a:pt x="30" y="154"/>
                    <a:pt x="30" y="154"/>
                    <a:pt x="30" y="154"/>
                  </a:cubicBezTo>
                  <a:cubicBezTo>
                    <a:pt x="0" y="48"/>
                    <a:pt x="0" y="48"/>
                    <a:pt x="0" y="48"/>
                  </a:cubicBezTo>
                  <a:cubicBezTo>
                    <a:pt x="31" y="46"/>
                    <a:pt x="58" y="27"/>
                    <a:pt x="71" y="0"/>
                  </a:cubicBezTo>
                  <a:cubicBezTo>
                    <a:pt x="115" y="12"/>
                    <a:pt x="161" y="34"/>
                    <a:pt x="161"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5" name="Freeform 169"/>
            <p:cNvSpPr/>
            <p:nvPr/>
          </p:nvSpPr>
          <p:spPr bwMode="auto">
            <a:xfrm>
              <a:off x="6781800" y="3217863"/>
              <a:ext cx="1052513" cy="722313"/>
            </a:xfrm>
            <a:custGeom>
              <a:avLst/>
              <a:gdLst>
                <a:gd name="T0" fmla="*/ 21 w 280"/>
                <a:gd name="T1" fmla="*/ 159 h 192"/>
                <a:gd name="T2" fmla="*/ 0 w 280"/>
                <a:gd name="T3" fmla="*/ 159 h 192"/>
                <a:gd name="T4" fmla="*/ 0 w 280"/>
                <a:gd name="T5" fmla="*/ 121 h 192"/>
                <a:gd name="T6" fmla="*/ 21 w 280"/>
                <a:gd name="T7" fmla="*/ 121 h 192"/>
                <a:gd name="T8" fmla="*/ 43 w 280"/>
                <a:gd name="T9" fmla="*/ 69 h 192"/>
                <a:gd name="T10" fmla="*/ 28 w 280"/>
                <a:gd name="T11" fmla="*/ 54 h 192"/>
                <a:gd name="T12" fmla="*/ 55 w 280"/>
                <a:gd name="T13" fmla="*/ 27 h 192"/>
                <a:gd name="T14" fmla="*/ 70 w 280"/>
                <a:gd name="T15" fmla="*/ 42 h 192"/>
                <a:gd name="T16" fmla="*/ 121 w 280"/>
                <a:gd name="T17" fmla="*/ 21 h 192"/>
                <a:gd name="T18" fmla="*/ 121 w 280"/>
                <a:gd name="T19" fmla="*/ 0 h 192"/>
                <a:gd name="T20" fmla="*/ 160 w 280"/>
                <a:gd name="T21" fmla="*/ 0 h 192"/>
                <a:gd name="T22" fmla="*/ 160 w 280"/>
                <a:gd name="T23" fmla="*/ 21 h 192"/>
                <a:gd name="T24" fmla="*/ 211 w 280"/>
                <a:gd name="T25" fmla="*/ 42 h 192"/>
                <a:gd name="T26" fmla="*/ 226 w 280"/>
                <a:gd name="T27" fmla="*/ 27 h 192"/>
                <a:gd name="T28" fmla="*/ 253 w 280"/>
                <a:gd name="T29" fmla="*/ 54 h 192"/>
                <a:gd name="T30" fmla="*/ 238 w 280"/>
                <a:gd name="T31" fmla="*/ 69 h 192"/>
                <a:gd name="T32" fmla="*/ 260 w 280"/>
                <a:gd name="T33" fmla="*/ 121 h 192"/>
                <a:gd name="T34" fmla="*/ 280 w 280"/>
                <a:gd name="T35" fmla="*/ 121 h 192"/>
                <a:gd name="T36" fmla="*/ 280 w 280"/>
                <a:gd name="T37" fmla="*/ 159 h 192"/>
                <a:gd name="T38" fmla="*/ 260 w 280"/>
                <a:gd name="T39" fmla="*/ 159 h 192"/>
                <a:gd name="T40" fmla="*/ 249 w 280"/>
                <a:gd name="T41" fmla="*/ 192 h 192"/>
                <a:gd name="T42" fmla="*/ 239 w 280"/>
                <a:gd name="T43" fmla="*/ 187 h 192"/>
                <a:gd name="T44" fmla="*/ 250 w 280"/>
                <a:gd name="T45" fmla="*/ 140 h 192"/>
                <a:gd name="T46" fmla="*/ 140 w 280"/>
                <a:gd name="T47" fmla="*/ 30 h 192"/>
                <a:gd name="T48" fmla="*/ 30 w 280"/>
                <a:gd name="T49" fmla="*/ 140 h 192"/>
                <a:gd name="T50" fmla="*/ 41 w 280"/>
                <a:gd name="T51" fmla="*/ 187 h 192"/>
                <a:gd name="T52" fmla="*/ 31 w 280"/>
                <a:gd name="T53" fmla="*/ 192 h 192"/>
                <a:gd name="T54" fmla="*/ 21 w 280"/>
                <a:gd name="T55" fmla="*/ 159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80" h="192">
                  <a:moveTo>
                    <a:pt x="21" y="159"/>
                  </a:moveTo>
                  <a:cubicBezTo>
                    <a:pt x="0" y="159"/>
                    <a:pt x="0" y="159"/>
                    <a:pt x="0" y="159"/>
                  </a:cubicBezTo>
                  <a:cubicBezTo>
                    <a:pt x="0" y="121"/>
                    <a:pt x="0" y="121"/>
                    <a:pt x="0" y="121"/>
                  </a:cubicBezTo>
                  <a:cubicBezTo>
                    <a:pt x="21" y="121"/>
                    <a:pt x="21" y="121"/>
                    <a:pt x="21" y="121"/>
                  </a:cubicBezTo>
                  <a:cubicBezTo>
                    <a:pt x="24" y="102"/>
                    <a:pt x="32" y="84"/>
                    <a:pt x="43" y="69"/>
                  </a:cubicBezTo>
                  <a:cubicBezTo>
                    <a:pt x="28" y="54"/>
                    <a:pt x="28" y="54"/>
                    <a:pt x="28" y="54"/>
                  </a:cubicBezTo>
                  <a:cubicBezTo>
                    <a:pt x="55" y="27"/>
                    <a:pt x="55" y="27"/>
                    <a:pt x="55" y="27"/>
                  </a:cubicBezTo>
                  <a:cubicBezTo>
                    <a:pt x="70" y="42"/>
                    <a:pt x="70" y="42"/>
                    <a:pt x="70" y="42"/>
                  </a:cubicBezTo>
                  <a:cubicBezTo>
                    <a:pt x="85" y="31"/>
                    <a:pt x="102" y="24"/>
                    <a:pt x="121" y="21"/>
                  </a:cubicBezTo>
                  <a:cubicBezTo>
                    <a:pt x="121" y="0"/>
                    <a:pt x="121" y="0"/>
                    <a:pt x="121" y="0"/>
                  </a:cubicBezTo>
                  <a:cubicBezTo>
                    <a:pt x="160" y="0"/>
                    <a:pt x="160" y="0"/>
                    <a:pt x="160" y="0"/>
                  </a:cubicBezTo>
                  <a:cubicBezTo>
                    <a:pt x="160" y="21"/>
                    <a:pt x="160" y="21"/>
                    <a:pt x="160" y="21"/>
                  </a:cubicBezTo>
                  <a:cubicBezTo>
                    <a:pt x="179" y="24"/>
                    <a:pt x="196" y="31"/>
                    <a:pt x="211" y="42"/>
                  </a:cubicBezTo>
                  <a:cubicBezTo>
                    <a:pt x="226" y="27"/>
                    <a:pt x="226" y="27"/>
                    <a:pt x="226" y="27"/>
                  </a:cubicBezTo>
                  <a:cubicBezTo>
                    <a:pt x="253" y="54"/>
                    <a:pt x="253" y="54"/>
                    <a:pt x="253" y="54"/>
                  </a:cubicBezTo>
                  <a:cubicBezTo>
                    <a:pt x="238" y="69"/>
                    <a:pt x="238" y="69"/>
                    <a:pt x="238" y="69"/>
                  </a:cubicBezTo>
                  <a:cubicBezTo>
                    <a:pt x="249" y="84"/>
                    <a:pt x="257" y="102"/>
                    <a:pt x="260" y="121"/>
                  </a:cubicBezTo>
                  <a:cubicBezTo>
                    <a:pt x="280" y="121"/>
                    <a:pt x="280" y="121"/>
                    <a:pt x="280" y="121"/>
                  </a:cubicBezTo>
                  <a:cubicBezTo>
                    <a:pt x="280" y="159"/>
                    <a:pt x="280" y="159"/>
                    <a:pt x="280" y="159"/>
                  </a:cubicBezTo>
                  <a:cubicBezTo>
                    <a:pt x="260" y="159"/>
                    <a:pt x="260" y="159"/>
                    <a:pt x="260" y="159"/>
                  </a:cubicBezTo>
                  <a:cubicBezTo>
                    <a:pt x="258" y="171"/>
                    <a:pt x="254" y="182"/>
                    <a:pt x="249" y="192"/>
                  </a:cubicBezTo>
                  <a:cubicBezTo>
                    <a:pt x="239" y="187"/>
                    <a:pt x="239" y="187"/>
                    <a:pt x="239" y="187"/>
                  </a:cubicBezTo>
                  <a:cubicBezTo>
                    <a:pt x="246" y="173"/>
                    <a:pt x="250" y="157"/>
                    <a:pt x="250" y="140"/>
                  </a:cubicBezTo>
                  <a:cubicBezTo>
                    <a:pt x="250" y="79"/>
                    <a:pt x="201" y="30"/>
                    <a:pt x="140" y="30"/>
                  </a:cubicBezTo>
                  <a:cubicBezTo>
                    <a:pt x="80" y="30"/>
                    <a:pt x="30" y="79"/>
                    <a:pt x="30" y="140"/>
                  </a:cubicBezTo>
                  <a:cubicBezTo>
                    <a:pt x="30" y="157"/>
                    <a:pt x="34" y="173"/>
                    <a:pt x="41" y="187"/>
                  </a:cubicBezTo>
                  <a:cubicBezTo>
                    <a:pt x="31" y="192"/>
                    <a:pt x="31" y="192"/>
                    <a:pt x="31" y="192"/>
                  </a:cubicBezTo>
                  <a:cubicBezTo>
                    <a:pt x="26" y="182"/>
                    <a:pt x="23" y="171"/>
                    <a:pt x="21" y="1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6" name="Freeform 170"/>
            <p:cNvSpPr>
              <a:spLocks noEditPoints="1"/>
            </p:cNvSpPr>
            <p:nvPr/>
          </p:nvSpPr>
          <p:spPr bwMode="auto">
            <a:xfrm>
              <a:off x="5921375" y="1306513"/>
              <a:ext cx="703263" cy="701675"/>
            </a:xfrm>
            <a:custGeom>
              <a:avLst/>
              <a:gdLst>
                <a:gd name="T0" fmla="*/ 93 w 187"/>
                <a:gd name="T1" fmla="*/ 0 h 187"/>
                <a:gd name="T2" fmla="*/ 187 w 187"/>
                <a:gd name="T3" fmla="*/ 94 h 187"/>
                <a:gd name="T4" fmla="*/ 93 w 187"/>
                <a:gd name="T5" fmla="*/ 187 h 187"/>
                <a:gd name="T6" fmla="*/ 0 w 187"/>
                <a:gd name="T7" fmla="*/ 94 h 187"/>
                <a:gd name="T8" fmla="*/ 93 w 187"/>
                <a:gd name="T9" fmla="*/ 0 h 187"/>
                <a:gd name="T10" fmla="*/ 171 w 187"/>
                <a:gd name="T11" fmla="*/ 90 h 187"/>
                <a:gd name="T12" fmla="*/ 146 w 187"/>
                <a:gd name="T13" fmla="*/ 38 h 187"/>
                <a:gd name="T14" fmla="*/ 152 w 187"/>
                <a:gd name="T15" fmla="*/ 75 h 187"/>
                <a:gd name="T16" fmla="*/ 111 w 187"/>
                <a:gd name="T17" fmla="*/ 158 h 187"/>
                <a:gd name="T18" fmla="*/ 171 w 187"/>
                <a:gd name="T19" fmla="*/ 9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7" h="187">
                  <a:moveTo>
                    <a:pt x="93" y="0"/>
                  </a:moveTo>
                  <a:cubicBezTo>
                    <a:pt x="145" y="0"/>
                    <a:pt x="187" y="42"/>
                    <a:pt x="187" y="94"/>
                  </a:cubicBezTo>
                  <a:cubicBezTo>
                    <a:pt x="187" y="145"/>
                    <a:pt x="145" y="187"/>
                    <a:pt x="93" y="187"/>
                  </a:cubicBezTo>
                  <a:cubicBezTo>
                    <a:pt x="42" y="187"/>
                    <a:pt x="0" y="145"/>
                    <a:pt x="0" y="94"/>
                  </a:cubicBezTo>
                  <a:cubicBezTo>
                    <a:pt x="0" y="42"/>
                    <a:pt x="42" y="0"/>
                    <a:pt x="93" y="0"/>
                  </a:cubicBezTo>
                  <a:close/>
                  <a:moveTo>
                    <a:pt x="171" y="90"/>
                  </a:moveTo>
                  <a:cubicBezTo>
                    <a:pt x="171" y="69"/>
                    <a:pt x="161" y="50"/>
                    <a:pt x="146" y="38"/>
                  </a:cubicBezTo>
                  <a:cubicBezTo>
                    <a:pt x="150" y="49"/>
                    <a:pt x="152" y="61"/>
                    <a:pt x="152" y="75"/>
                  </a:cubicBezTo>
                  <a:cubicBezTo>
                    <a:pt x="152" y="108"/>
                    <a:pt x="136" y="138"/>
                    <a:pt x="111" y="158"/>
                  </a:cubicBezTo>
                  <a:cubicBezTo>
                    <a:pt x="145" y="153"/>
                    <a:pt x="171" y="125"/>
                    <a:pt x="171" y="9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7" name="Freeform 171"/>
            <p:cNvSpPr/>
            <p:nvPr/>
          </p:nvSpPr>
          <p:spPr bwMode="auto">
            <a:xfrm>
              <a:off x="5651500" y="1966913"/>
              <a:ext cx="604838" cy="681038"/>
            </a:xfrm>
            <a:custGeom>
              <a:avLst/>
              <a:gdLst>
                <a:gd name="T0" fmla="*/ 161 w 161"/>
                <a:gd name="T1" fmla="*/ 48 h 181"/>
                <a:gd name="T2" fmla="*/ 132 w 161"/>
                <a:gd name="T3" fmla="*/ 154 h 181"/>
                <a:gd name="T4" fmla="*/ 150 w 161"/>
                <a:gd name="T5" fmla="*/ 181 h 181"/>
                <a:gd name="T6" fmla="*/ 0 w 161"/>
                <a:gd name="T7" fmla="*/ 181 h 181"/>
                <a:gd name="T8" fmla="*/ 0 w 161"/>
                <a:gd name="T9" fmla="*/ 73 h 181"/>
                <a:gd name="T10" fmla="*/ 91 w 161"/>
                <a:gd name="T11" fmla="*/ 0 h 181"/>
                <a:gd name="T12" fmla="*/ 161 w 161"/>
                <a:gd name="T13" fmla="*/ 48 h 181"/>
              </a:gdLst>
              <a:ahLst/>
              <a:cxnLst>
                <a:cxn ang="0">
                  <a:pos x="T0" y="T1"/>
                </a:cxn>
                <a:cxn ang="0">
                  <a:pos x="T2" y="T3"/>
                </a:cxn>
                <a:cxn ang="0">
                  <a:pos x="T4" y="T5"/>
                </a:cxn>
                <a:cxn ang="0">
                  <a:pos x="T6" y="T7"/>
                </a:cxn>
                <a:cxn ang="0">
                  <a:pos x="T8" y="T9"/>
                </a:cxn>
                <a:cxn ang="0">
                  <a:pos x="T10" y="T11"/>
                </a:cxn>
                <a:cxn ang="0">
                  <a:pos x="T12" y="T13"/>
                </a:cxn>
              </a:cxnLst>
              <a:rect l="0" t="0" r="r" b="b"/>
              <a:pathLst>
                <a:path w="161" h="181">
                  <a:moveTo>
                    <a:pt x="161" y="48"/>
                  </a:moveTo>
                  <a:cubicBezTo>
                    <a:pt x="132" y="154"/>
                    <a:pt x="132" y="154"/>
                    <a:pt x="132" y="154"/>
                  </a:cubicBezTo>
                  <a:cubicBezTo>
                    <a:pt x="150" y="181"/>
                    <a:pt x="150" y="181"/>
                    <a:pt x="150" y="181"/>
                  </a:cubicBezTo>
                  <a:cubicBezTo>
                    <a:pt x="0" y="181"/>
                    <a:pt x="0" y="181"/>
                    <a:pt x="0" y="181"/>
                  </a:cubicBezTo>
                  <a:cubicBezTo>
                    <a:pt x="0" y="181"/>
                    <a:pt x="0" y="146"/>
                    <a:pt x="0" y="73"/>
                  </a:cubicBezTo>
                  <a:cubicBezTo>
                    <a:pt x="0" y="34"/>
                    <a:pt x="47" y="12"/>
                    <a:pt x="91" y="0"/>
                  </a:cubicBezTo>
                  <a:cubicBezTo>
                    <a:pt x="104" y="27"/>
                    <a:pt x="130" y="46"/>
                    <a:pt x="161"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8" name="Freeform 172"/>
            <p:cNvSpPr>
              <a:spLocks noEditPoints="1"/>
            </p:cNvSpPr>
            <p:nvPr/>
          </p:nvSpPr>
          <p:spPr bwMode="auto">
            <a:xfrm>
              <a:off x="4071938" y="2914651"/>
              <a:ext cx="1579563" cy="1577975"/>
            </a:xfrm>
            <a:custGeom>
              <a:avLst/>
              <a:gdLst>
                <a:gd name="T0" fmla="*/ 420 w 420"/>
                <a:gd name="T1" fmla="*/ 182 h 420"/>
                <a:gd name="T2" fmla="*/ 420 w 420"/>
                <a:gd name="T3" fmla="*/ 239 h 420"/>
                <a:gd name="T4" fmla="*/ 389 w 420"/>
                <a:gd name="T5" fmla="*/ 239 h 420"/>
                <a:gd name="T6" fmla="*/ 357 w 420"/>
                <a:gd name="T7" fmla="*/ 317 h 420"/>
                <a:gd name="T8" fmla="*/ 379 w 420"/>
                <a:gd name="T9" fmla="*/ 339 h 420"/>
                <a:gd name="T10" fmla="*/ 339 w 420"/>
                <a:gd name="T11" fmla="*/ 379 h 420"/>
                <a:gd name="T12" fmla="*/ 317 w 420"/>
                <a:gd name="T13" fmla="*/ 357 h 420"/>
                <a:gd name="T14" fmla="*/ 239 w 420"/>
                <a:gd name="T15" fmla="*/ 389 h 420"/>
                <a:gd name="T16" fmla="*/ 239 w 420"/>
                <a:gd name="T17" fmla="*/ 420 h 420"/>
                <a:gd name="T18" fmla="*/ 181 w 420"/>
                <a:gd name="T19" fmla="*/ 420 h 420"/>
                <a:gd name="T20" fmla="*/ 181 w 420"/>
                <a:gd name="T21" fmla="*/ 389 h 420"/>
                <a:gd name="T22" fmla="*/ 104 w 420"/>
                <a:gd name="T23" fmla="*/ 357 h 420"/>
                <a:gd name="T24" fmla="*/ 82 w 420"/>
                <a:gd name="T25" fmla="*/ 379 h 420"/>
                <a:gd name="T26" fmla="*/ 41 w 420"/>
                <a:gd name="T27" fmla="*/ 339 h 420"/>
                <a:gd name="T28" fmla="*/ 63 w 420"/>
                <a:gd name="T29" fmla="*/ 317 h 420"/>
                <a:gd name="T30" fmla="*/ 31 w 420"/>
                <a:gd name="T31" fmla="*/ 239 h 420"/>
                <a:gd name="T32" fmla="*/ 0 w 420"/>
                <a:gd name="T33" fmla="*/ 239 h 420"/>
                <a:gd name="T34" fmla="*/ 0 w 420"/>
                <a:gd name="T35" fmla="*/ 182 h 420"/>
                <a:gd name="T36" fmla="*/ 31 w 420"/>
                <a:gd name="T37" fmla="*/ 182 h 420"/>
                <a:gd name="T38" fmla="*/ 63 w 420"/>
                <a:gd name="T39" fmla="*/ 104 h 420"/>
                <a:gd name="T40" fmla="*/ 41 w 420"/>
                <a:gd name="T41" fmla="*/ 82 h 420"/>
                <a:gd name="T42" fmla="*/ 82 w 420"/>
                <a:gd name="T43" fmla="*/ 41 h 420"/>
                <a:gd name="T44" fmla="*/ 104 w 420"/>
                <a:gd name="T45" fmla="*/ 63 h 420"/>
                <a:gd name="T46" fmla="*/ 181 w 420"/>
                <a:gd name="T47" fmla="*/ 31 h 420"/>
                <a:gd name="T48" fmla="*/ 181 w 420"/>
                <a:gd name="T49" fmla="*/ 0 h 420"/>
                <a:gd name="T50" fmla="*/ 239 w 420"/>
                <a:gd name="T51" fmla="*/ 0 h 420"/>
                <a:gd name="T52" fmla="*/ 239 w 420"/>
                <a:gd name="T53" fmla="*/ 31 h 420"/>
                <a:gd name="T54" fmla="*/ 317 w 420"/>
                <a:gd name="T55" fmla="*/ 63 h 420"/>
                <a:gd name="T56" fmla="*/ 338 w 420"/>
                <a:gd name="T57" fmla="*/ 41 h 420"/>
                <a:gd name="T58" fmla="*/ 379 w 420"/>
                <a:gd name="T59" fmla="*/ 82 h 420"/>
                <a:gd name="T60" fmla="*/ 357 w 420"/>
                <a:gd name="T61" fmla="*/ 104 h 420"/>
                <a:gd name="T62" fmla="*/ 389 w 420"/>
                <a:gd name="T63" fmla="*/ 182 h 420"/>
                <a:gd name="T64" fmla="*/ 420 w 420"/>
                <a:gd name="T65" fmla="*/ 182 h 420"/>
                <a:gd name="T66" fmla="*/ 375 w 420"/>
                <a:gd name="T67" fmla="*/ 210 h 420"/>
                <a:gd name="T68" fmla="*/ 210 w 420"/>
                <a:gd name="T69" fmla="*/ 45 h 420"/>
                <a:gd name="T70" fmla="*/ 45 w 420"/>
                <a:gd name="T71" fmla="*/ 210 h 420"/>
                <a:gd name="T72" fmla="*/ 210 w 420"/>
                <a:gd name="T73" fmla="*/ 375 h 420"/>
                <a:gd name="T74" fmla="*/ 375 w 420"/>
                <a:gd name="T75" fmla="*/ 210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0" h="420">
                  <a:moveTo>
                    <a:pt x="420" y="182"/>
                  </a:moveTo>
                  <a:cubicBezTo>
                    <a:pt x="420" y="239"/>
                    <a:pt x="420" y="239"/>
                    <a:pt x="420" y="239"/>
                  </a:cubicBezTo>
                  <a:cubicBezTo>
                    <a:pt x="389" y="239"/>
                    <a:pt x="389" y="239"/>
                    <a:pt x="389" y="239"/>
                  </a:cubicBezTo>
                  <a:cubicBezTo>
                    <a:pt x="385" y="268"/>
                    <a:pt x="374" y="294"/>
                    <a:pt x="357" y="317"/>
                  </a:cubicBezTo>
                  <a:cubicBezTo>
                    <a:pt x="379" y="339"/>
                    <a:pt x="379" y="339"/>
                    <a:pt x="379" y="339"/>
                  </a:cubicBezTo>
                  <a:cubicBezTo>
                    <a:pt x="339" y="379"/>
                    <a:pt x="339" y="379"/>
                    <a:pt x="339" y="379"/>
                  </a:cubicBezTo>
                  <a:cubicBezTo>
                    <a:pt x="317" y="357"/>
                    <a:pt x="317" y="357"/>
                    <a:pt x="317" y="357"/>
                  </a:cubicBezTo>
                  <a:cubicBezTo>
                    <a:pt x="294" y="374"/>
                    <a:pt x="268" y="385"/>
                    <a:pt x="239" y="389"/>
                  </a:cubicBezTo>
                  <a:cubicBezTo>
                    <a:pt x="239" y="420"/>
                    <a:pt x="239" y="420"/>
                    <a:pt x="239" y="420"/>
                  </a:cubicBezTo>
                  <a:cubicBezTo>
                    <a:pt x="181" y="420"/>
                    <a:pt x="181" y="420"/>
                    <a:pt x="181" y="420"/>
                  </a:cubicBezTo>
                  <a:cubicBezTo>
                    <a:pt x="181" y="389"/>
                    <a:pt x="181" y="389"/>
                    <a:pt x="181" y="389"/>
                  </a:cubicBezTo>
                  <a:cubicBezTo>
                    <a:pt x="153" y="385"/>
                    <a:pt x="126" y="374"/>
                    <a:pt x="104" y="357"/>
                  </a:cubicBezTo>
                  <a:cubicBezTo>
                    <a:pt x="82" y="379"/>
                    <a:pt x="82" y="379"/>
                    <a:pt x="82" y="379"/>
                  </a:cubicBezTo>
                  <a:cubicBezTo>
                    <a:pt x="41" y="339"/>
                    <a:pt x="41" y="339"/>
                    <a:pt x="41" y="339"/>
                  </a:cubicBezTo>
                  <a:cubicBezTo>
                    <a:pt x="63" y="317"/>
                    <a:pt x="63" y="317"/>
                    <a:pt x="63" y="317"/>
                  </a:cubicBezTo>
                  <a:cubicBezTo>
                    <a:pt x="47" y="294"/>
                    <a:pt x="36" y="268"/>
                    <a:pt x="31" y="239"/>
                  </a:cubicBezTo>
                  <a:cubicBezTo>
                    <a:pt x="0" y="239"/>
                    <a:pt x="0" y="239"/>
                    <a:pt x="0" y="239"/>
                  </a:cubicBezTo>
                  <a:cubicBezTo>
                    <a:pt x="0" y="182"/>
                    <a:pt x="0" y="182"/>
                    <a:pt x="0" y="182"/>
                  </a:cubicBezTo>
                  <a:cubicBezTo>
                    <a:pt x="31" y="182"/>
                    <a:pt x="31" y="182"/>
                    <a:pt x="31" y="182"/>
                  </a:cubicBezTo>
                  <a:cubicBezTo>
                    <a:pt x="36" y="153"/>
                    <a:pt x="47" y="126"/>
                    <a:pt x="63" y="104"/>
                  </a:cubicBezTo>
                  <a:cubicBezTo>
                    <a:pt x="41" y="82"/>
                    <a:pt x="41" y="82"/>
                    <a:pt x="41" y="82"/>
                  </a:cubicBezTo>
                  <a:cubicBezTo>
                    <a:pt x="82" y="41"/>
                    <a:pt x="82" y="41"/>
                    <a:pt x="82" y="41"/>
                  </a:cubicBezTo>
                  <a:cubicBezTo>
                    <a:pt x="104" y="63"/>
                    <a:pt x="104" y="63"/>
                    <a:pt x="104" y="63"/>
                  </a:cubicBezTo>
                  <a:cubicBezTo>
                    <a:pt x="126" y="47"/>
                    <a:pt x="153" y="36"/>
                    <a:pt x="181" y="31"/>
                  </a:cubicBezTo>
                  <a:cubicBezTo>
                    <a:pt x="181" y="0"/>
                    <a:pt x="181" y="0"/>
                    <a:pt x="181" y="0"/>
                  </a:cubicBezTo>
                  <a:cubicBezTo>
                    <a:pt x="239" y="0"/>
                    <a:pt x="239" y="0"/>
                    <a:pt x="239" y="0"/>
                  </a:cubicBezTo>
                  <a:cubicBezTo>
                    <a:pt x="239" y="31"/>
                    <a:pt x="239" y="31"/>
                    <a:pt x="239" y="31"/>
                  </a:cubicBezTo>
                  <a:cubicBezTo>
                    <a:pt x="268" y="36"/>
                    <a:pt x="294" y="47"/>
                    <a:pt x="317" y="63"/>
                  </a:cubicBezTo>
                  <a:cubicBezTo>
                    <a:pt x="338" y="41"/>
                    <a:pt x="338" y="41"/>
                    <a:pt x="338" y="41"/>
                  </a:cubicBezTo>
                  <a:cubicBezTo>
                    <a:pt x="379" y="82"/>
                    <a:pt x="379" y="82"/>
                    <a:pt x="379" y="82"/>
                  </a:cubicBezTo>
                  <a:cubicBezTo>
                    <a:pt x="357" y="104"/>
                    <a:pt x="357" y="104"/>
                    <a:pt x="357" y="104"/>
                  </a:cubicBezTo>
                  <a:cubicBezTo>
                    <a:pt x="373" y="126"/>
                    <a:pt x="385" y="153"/>
                    <a:pt x="389" y="182"/>
                  </a:cubicBezTo>
                  <a:lnTo>
                    <a:pt x="420" y="182"/>
                  </a:lnTo>
                  <a:close/>
                  <a:moveTo>
                    <a:pt x="375" y="210"/>
                  </a:moveTo>
                  <a:cubicBezTo>
                    <a:pt x="375" y="119"/>
                    <a:pt x="301" y="45"/>
                    <a:pt x="210" y="45"/>
                  </a:cubicBezTo>
                  <a:cubicBezTo>
                    <a:pt x="119" y="45"/>
                    <a:pt x="45" y="119"/>
                    <a:pt x="45" y="210"/>
                  </a:cubicBezTo>
                  <a:cubicBezTo>
                    <a:pt x="45" y="301"/>
                    <a:pt x="119" y="375"/>
                    <a:pt x="210" y="375"/>
                  </a:cubicBezTo>
                  <a:cubicBezTo>
                    <a:pt x="301" y="375"/>
                    <a:pt x="375" y="301"/>
                    <a:pt x="375" y="2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9" name="Freeform 173"/>
            <p:cNvSpPr/>
            <p:nvPr/>
          </p:nvSpPr>
          <p:spPr bwMode="auto">
            <a:xfrm>
              <a:off x="4876800" y="3646488"/>
              <a:ext cx="390525" cy="436563"/>
            </a:xfrm>
            <a:custGeom>
              <a:avLst/>
              <a:gdLst>
                <a:gd name="T0" fmla="*/ 104 w 104"/>
                <a:gd name="T1" fmla="*/ 46 h 116"/>
                <a:gd name="T2" fmla="*/ 104 w 104"/>
                <a:gd name="T3" fmla="*/ 116 h 116"/>
                <a:gd name="T4" fmla="*/ 8 w 104"/>
                <a:gd name="T5" fmla="*/ 116 h 116"/>
                <a:gd name="T6" fmla="*/ 19 w 104"/>
                <a:gd name="T7" fmla="*/ 99 h 116"/>
                <a:gd name="T8" fmla="*/ 0 w 104"/>
                <a:gd name="T9" fmla="*/ 30 h 116"/>
                <a:gd name="T10" fmla="*/ 45 w 104"/>
                <a:gd name="T11" fmla="*/ 0 h 116"/>
                <a:gd name="T12" fmla="*/ 104 w 104"/>
                <a:gd name="T13" fmla="*/ 46 h 116"/>
              </a:gdLst>
              <a:ahLst/>
              <a:cxnLst>
                <a:cxn ang="0">
                  <a:pos x="T0" y="T1"/>
                </a:cxn>
                <a:cxn ang="0">
                  <a:pos x="T2" y="T3"/>
                </a:cxn>
                <a:cxn ang="0">
                  <a:pos x="T4" y="T5"/>
                </a:cxn>
                <a:cxn ang="0">
                  <a:pos x="T6" y="T7"/>
                </a:cxn>
                <a:cxn ang="0">
                  <a:pos x="T8" y="T9"/>
                </a:cxn>
                <a:cxn ang="0">
                  <a:pos x="T10" y="T11"/>
                </a:cxn>
                <a:cxn ang="0">
                  <a:pos x="T12" y="T13"/>
                </a:cxn>
              </a:cxnLst>
              <a:rect l="0" t="0" r="r" b="b"/>
              <a:pathLst>
                <a:path w="104" h="116">
                  <a:moveTo>
                    <a:pt x="104" y="46"/>
                  </a:moveTo>
                  <a:cubicBezTo>
                    <a:pt x="104" y="94"/>
                    <a:pt x="104" y="116"/>
                    <a:pt x="104" y="116"/>
                  </a:cubicBezTo>
                  <a:cubicBezTo>
                    <a:pt x="8" y="116"/>
                    <a:pt x="8" y="116"/>
                    <a:pt x="8" y="116"/>
                  </a:cubicBezTo>
                  <a:cubicBezTo>
                    <a:pt x="19" y="99"/>
                    <a:pt x="19" y="99"/>
                    <a:pt x="19" y="99"/>
                  </a:cubicBezTo>
                  <a:cubicBezTo>
                    <a:pt x="0" y="30"/>
                    <a:pt x="0" y="30"/>
                    <a:pt x="0" y="30"/>
                  </a:cubicBezTo>
                  <a:cubicBezTo>
                    <a:pt x="20" y="29"/>
                    <a:pt x="37" y="17"/>
                    <a:pt x="45" y="0"/>
                  </a:cubicBezTo>
                  <a:cubicBezTo>
                    <a:pt x="74" y="7"/>
                    <a:pt x="104" y="21"/>
                    <a:pt x="10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0" name="Freeform 174"/>
            <p:cNvSpPr>
              <a:spLocks noEditPoints="1"/>
            </p:cNvSpPr>
            <p:nvPr/>
          </p:nvSpPr>
          <p:spPr bwMode="auto">
            <a:xfrm>
              <a:off x="4632325" y="3217863"/>
              <a:ext cx="450850" cy="455613"/>
            </a:xfrm>
            <a:custGeom>
              <a:avLst/>
              <a:gdLst>
                <a:gd name="T0" fmla="*/ 71 w 120"/>
                <a:gd name="T1" fmla="*/ 102 h 121"/>
                <a:gd name="T2" fmla="*/ 110 w 120"/>
                <a:gd name="T3" fmla="*/ 58 h 121"/>
                <a:gd name="T4" fmla="*/ 93 w 120"/>
                <a:gd name="T5" fmla="*/ 24 h 121"/>
                <a:gd name="T6" fmla="*/ 98 w 120"/>
                <a:gd name="T7" fmla="*/ 48 h 121"/>
                <a:gd name="T8" fmla="*/ 71 w 120"/>
                <a:gd name="T9" fmla="*/ 102 h 121"/>
                <a:gd name="T10" fmla="*/ 60 w 120"/>
                <a:gd name="T11" fmla="*/ 0 h 121"/>
                <a:gd name="T12" fmla="*/ 120 w 120"/>
                <a:gd name="T13" fmla="*/ 61 h 121"/>
                <a:gd name="T14" fmla="*/ 60 w 120"/>
                <a:gd name="T15" fmla="*/ 121 h 121"/>
                <a:gd name="T16" fmla="*/ 0 w 120"/>
                <a:gd name="T17" fmla="*/ 61 h 121"/>
                <a:gd name="T18" fmla="*/ 60 w 120"/>
                <a:gd name="T19"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121">
                  <a:moveTo>
                    <a:pt x="71" y="102"/>
                  </a:moveTo>
                  <a:cubicBezTo>
                    <a:pt x="93" y="99"/>
                    <a:pt x="110" y="81"/>
                    <a:pt x="110" y="58"/>
                  </a:cubicBezTo>
                  <a:cubicBezTo>
                    <a:pt x="110" y="45"/>
                    <a:pt x="103" y="32"/>
                    <a:pt x="93" y="24"/>
                  </a:cubicBezTo>
                  <a:cubicBezTo>
                    <a:pt x="96" y="32"/>
                    <a:pt x="98" y="40"/>
                    <a:pt x="98" y="48"/>
                  </a:cubicBezTo>
                  <a:cubicBezTo>
                    <a:pt x="98" y="70"/>
                    <a:pt x="87" y="89"/>
                    <a:pt x="71" y="102"/>
                  </a:cubicBezTo>
                  <a:close/>
                  <a:moveTo>
                    <a:pt x="60" y="0"/>
                  </a:moveTo>
                  <a:cubicBezTo>
                    <a:pt x="93" y="0"/>
                    <a:pt x="120" y="27"/>
                    <a:pt x="120" y="61"/>
                  </a:cubicBezTo>
                  <a:cubicBezTo>
                    <a:pt x="120" y="94"/>
                    <a:pt x="93" y="121"/>
                    <a:pt x="60" y="121"/>
                  </a:cubicBezTo>
                  <a:cubicBezTo>
                    <a:pt x="27" y="121"/>
                    <a:pt x="0" y="94"/>
                    <a:pt x="0" y="61"/>
                  </a:cubicBezTo>
                  <a:cubicBezTo>
                    <a:pt x="0" y="27"/>
                    <a:pt x="27" y="0"/>
                    <a:pt x="6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1" name="Freeform 175"/>
            <p:cNvSpPr/>
            <p:nvPr/>
          </p:nvSpPr>
          <p:spPr bwMode="auto">
            <a:xfrm>
              <a:off x="4459288" y="3646488"/>
              <a:ext cx="387350" cy="436563"/>
            </a:xfrm>
            <a:custGeom>
              <a:avLst/>
              <a:gdLst>
                <a:gd name="T0" fmla="*/ 103 w 103"/>
                <a:gd name="T1" fmla="*/ 30 h 116"/>
                <a:gd name="T2" fmla="*/ 84 w 103"/>
                <a:gd name="T3" fmla="*/ 99 h 116"/>
                <a:gd name="T4" fmla="*/ 96 w 103"/>
                <a:gd name="T5" fmla="*/ 116 h 116"/>
                <a:gd name="T6" fmla="*/ 0 w 103"/>
                <a:gd name="T7" fmla="*/ 116 h 116"/>
                <a:gd name="T8" fmla="*/ 0 w 103"/>
                <a:gd name="T9" fmla="*/ 46 h 116"/>
                <a:gd name="T10" fmla="*/ 58 w 103"/>
                <a:gd name="T11" fmla="*/ 0 h 116"/>
                <a:gd name="T12" fmla="*/ 103 w 103"/>
                <a:gd name="T13" fmla="*/ 30 h 116"/>
              </a:gdLst>
              <a:ahLst/>
              <a:cxnLst>
                <a:cxn ang="0">
                  <a:pos x="T0" y="T1"/>
                </a:cxn>
                <a:cxn ang="0">
                  <a:pos x="T2" y="T3"/>
                </a:cxn>
                <a:cxn ang="0">
                  <a:pos x="T4" y="T5"/>
                </a:cxn>
                <a:cxn ang="0">
                  <a:pos x="T6" y="T7"/>
                </a:cxn>
                <a:cxn ang="0">
                  <a:pos x="T8" y="T9"/>
                </a:cxn>
                <a:cxn ang="0">
                  <a:pos x="T10" y="T11"/>
                </a:cxn>
                <a:cxn ang="0">
                  <a:pos x="T12" y="T13"/>
                </a:cxn>
              </a:cxnLst>
              <a:rect l="0" t="0" r="r" b="b"/>
              <a:pathLst>
                <a:path w="103" h="116">
                  <a:moveTo>
                    <a:pt x="103" y="30"/>
                  </a:moveTo>
                  <a:cubicBezTo>
                    <a:pt x="84" y="99"/>
                    <a:pt x="84" y="99"/>
                    <a:pt x="84" y="99"/>
                  </a:cubicBezTo>
                  <a:cubicBezTo>
                    <a:pt x="96" y="116"/>
                    <a:pt x="96" y="116"/>
                    <a:pt x="96" y="116"/>
                  </a:cubicBezTo>
                  <a:cubicBezTo>
                    <a:pt x="0" y="116"/>
                    <a:pt x="0" y="116"/>
                    <a:pt x="0" y="116"/>
                  </a:cubicBezTo>
                  <a:cubicBezTo>
                    <a:pt x="0" y="116"/>
                    <a:pt x="0" y="94"/>
                    <a:pt x="0" y="46"/>
                  </a:cubicBezTo>
                  <a:cubicBezTo>
                    <a:pt x="0" y="21"/>
                    <a:pt x="30" y="7"/>
                    <a:pt x="58" y="0"/>
                  </a:cubicBezTo>
                  <a:cubicBezTo>
                    <a:pt x="66" y="17"/>
                    <a:pt x="83" y="29"/>
                    <a:pt x="103"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24" name="组合 323"/>
          <p:cNvGrpSpPr/>
          <p:nvPr/>
        </p:nvGrpSpPr>
        <p:grpSpPr>
          <a:xfrm>
            <a:off x="9106600" y="3217181"/>
            <a:ext cx="2290515" cy="463518"/>
            <a:chOff x="8873322" y="1821077"/>
            <a:chExt cx="2290515" cy="463518"/>
          </a:xfrm>
        </p:grpSpPr>
        <p:sp>
          <p:nvSpPr>
            <p:cNvPr id="323" name="矩形 322"/>
            <p:cNvSpPr/>
            <p:nvPr/>
          </p:nvSpPr>
          <p:spPr>
            <a:xfrm>
              <a:off x="8873322" y="1821077"/>
              <a:ext cx="2290515" cy="389320"/>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5">
                    <a:lumMod val="50000"/>
                  </a:schemeClr>
                </a:solidFill>
              </a:endParaRPr>
            </a:p>
          </p:txBody>
        </p:sp>
        <p:sp>
          <p:nvSpPr>
            <p:cNvPr id="298" name="文本框 53"/>
            <p:cNvSpPr txBox="1"/>
            <p:nvPr/>
          </p:nvSpPr>
          <p:spPr>
            <a:xfrm>
              <a:off x="8975526" y="1824220"/>
              <a:ext cx="2022040" cy="460375"/>
            </a:xfrm>
            <a:prstGeom prst="rect">
              <a:avLst/>
            </a:prstGeom>
            <a:noFill/>
          </p:spPr>
          <p:txBody>
            <a:bodyPr wrap="square" rtlCol="0">
              <a:spAutoFit/>
            </a:bodyPr>
            <a:lstStyle/>
            <a:p>
              <a:pPr algn="ctr"/>
              <a:r>
                <a:rPr lang="zh-CN" altLang="en-US" sz="1200" b="1" dirty="0">
                  <a:solidFill>
                    <a:schemeClr val="bg1"/>
                  </a:solidFill>
                  <a:latin typeface="微软雅黑" panose="020B0503020204020204" pitchFamily="34" charset="-122"/>
                  <a:ea typeface="微软雅黑" panose="020B0503020204020204" pitchFamily="34" charset="-122"/>
                </a:rPr>
                <a:t>Pourquoi se concentrer sur le chauffage ?</a:t>
              </a:r>
            </a:p>
          </p:txBody>
        </p:sp>
      </p:grpSp>
      <p:pic>
        <p:nvPicPr>
          <p:cNvPr id="301" name="图片 300"/>
          <p:cNvPicPr>
            <a:picLocks noChangeAspect="1"/>
          </p:cNvPicPr>
          <p:nvPr/>
        </p:nvPicPr>
        <p:blipFill>
          <a:blip r:embed="rId3">
            <a:clrChange>
              <a:clrFrom>
                <a:srgbClr val="FFFFFF"/>
              </a:clrFrom>
              <a:clrTo>
                <a:srgbClr val="FFFFFF">
                  <a:alpha val="0"/>
                </a:srgbClr>
              </a:clrTo>
            </a:clrChange>
          </a:blip>
          <a:stretch>
            <a:fillRect/>
          </a:stretch>
        </p:blipFill>
        <p:spPr>
          <a:xfrm>
            <a:off x="1352212" y="1247047"/>
            <a:ext cx="7047250" cy="4685217"/>
          </a:xfrm>
          <a:prstGeom prst="rect">
            <a:avLst/>
          </a:prstGeom>
        </p:spPr>
      </p:pic>
      <p:sp>
        <p:nvSpPr>
          <p:cNvPr id="2" name="文本框 1"/>
          <p:cNvSpPr txBox="1"/>
          <p:nvPr/>
        </p:nvSpPr>
        <p:spPr>
          <a:xfrm>
            <a:off x="1254125" y="1556385"/>
            <a:ext cx="3844290" cy="4523105"/>
          </a:xfrm>
          <a:prstGeom prst="rect">
            <a:avLst/>
          </a:prstGeom>
          <a:solidFill>
            <a:schemeClr val="bg1"/>
          </a:solidFill>
        </p:spPr>
        <p:txBody>
          <a:bodyPr wrap="square" rtlCol="0">
            <a:spAutoFit/>
          </a:bodyPr>
          <a:lstStyle/>
          <a:p>
            <a:r>
              <a:rPr lang="zh-CN" altLang="en-US" b="1">
                <a:solidFill>
                  <a:schemeClr val="tx2">
                    <a:lumMod val="75000"/>
                  </a:schemeClr>
                </a:solidFill>
              </a:rPr>
              <a:t>Pourquoi se concentrer sur le chauffage ?</a:t>
            </a:r>
          </a:p>
          <a:p>
            <a:r>
              <a:rPr lang="zh-CN" altLang="en-US"/>
              <a:t>Au Canada, 80 % de la consommation d'énergie résidentielle est destinée au chauffage à basse température.</a:t>
            </a:r>
          </a:p>
          <a:p>
            <a:r>
              <a:rPr lang="zh-CN" altLang="en-US"/>
              <a:t>Principalement non renouvelable, elle entraîne d'importantes émissions de gaz à effet de serre.</a:t>
            </a:r>
          </a:p>
          <a:p>
            <a:r>
              <a:rPr lang="zh-CN" altLang="en-US" b="1">
                <a:solidFill>
                  <a:schemeClr val="tx2">
                    <a:lumMod val="75000"/>
                  </a:schemeClr>
                </a:solidFill>
              </a:rPr>
              <a:t>Pourquoi le chauffage solaire ?</a:t>
            </a:r>
          </a:p>
          <a:p>
            <a:r>
              <a:rPr lang="zh-CN" altLang="en-US"/>
              <a:t>Les améliorations de l'EE sont plus coûteuses et entraînent des économies d'énergie plus faibles à mesure que l'EE de la maison augmente.</a:t>
            </a:r>
          </a:p>
          <a:p>
            <a:r>
              <a:rPr lang="zh-CN" altLang="en-US"/>
              <a:t>Les capteurs solaires thermiques sont très efficaces pour produire de la chaleur à basse température.</a:t>
            </a:r>
          </a:p>
        </p:txBody>
      </p:sp>
      <p:sp>
        <p:nvSpPr>
          <p:cNvPr id="3" name="文本框 2"/>
          <p:cNvSpPr txBox="1"/>
          <p:nvPr/>
        </p:nvSpPr>
        <p:spPr>
          <a:xfrm>
            <a:off x="5591175" y="1628775"/>
            <a:ext cx="2242185" cy="368300"/>
          </a:xfrm>
          <a:prstGeom prst="rect">
            <a:avLst/>
          </a:prstGeom>
          <a:solidFill>
            <a:schemeClr val="bg1"/>
          </a:solidFill>
        </p:spPr>
        <p:txBody>
          <a:bodyPr wrap="square" rtlCol="0">
            <a:spAutoFit/>
          </a:bodyPr>
          <a:lstStyle/>
          <a:p>
            <a:r>
              <a:rPr lang="zh-CN" altLang="en-US" b="1">
                <a:solidFill>
                  <a:schemeClr val="tx2">
                    <a:lumMod val="75000"/>
                  </a:schemeClr>
                </a:solidFill>
              </a:rPr>
              <a:t>Secteur résidentiel</a:t>
            </a:r>
          </a:p>
        </p:txBody>
      </p:sp>
      <p:sp>
        <p:nvSpPr>
          <p:cNvPr id="12" name="文本框 11"/>
          <p:cNvSpPr txBox="1"/>
          <p:nvPr/>
        </p:nvSpPr>
        <p:spPr>
          <a:xfrm>
            <a:off x="11002010" y="268605"/>
            <a:ext cx="956310" cy="368300"/>
          </a:xfrm>
          <a:prstGeom prst="rect">
            <a:avLst/>
          </a:prstGeom>
          <a:solidFill>
            <a:schemeClr val="bg1"/>
          </a:solidFill>
        </p:spPr>
        <p:txBody>
          <a:bodyPr wrap="square" rtlCol="0">
            <a:spAutoFit/>
          </a:bodyPr>
          <a:lstStyle/>
          <a:p>
            <a:r>
              <a:rPr lang="en-US" altLang="zh-CN"/>
              <a:t>Page 18</a:t>
            </a:r>
          </a:p>
        </p:txBody>
      </p:sp>
      <p:sp>
        <p:nvSpPr>
          <p:cNvPr id="4" name="文本框 3"/>
          <p:cNvSpPr txBox="1"/>
          <p:nvPr/>
        </p:nvSpPr>
        <p:spPr>
          <a:xfrm>
            <a:off x="7407910" y="2757170"/>
            <a:ext cx="1319530" cy="460375"/>
          </a:xfrm>
          <a:prstGeom prst="rect">
            <a:avLst/>
          </a:prstGeom>
          <a:solidFill>
            <a:schemeClr val="bg1"/>
          </a:solidFill>
        </p:spPr>
        <p:txBody>
          <a:bodyPr wrap="square" rtlCol="0">
            <a:spAutoFit/>
          </a:bodyPr>
          <a:lstStyle/>
          <a:p>
            <a:r>
              <a:rPr lang="zh-CN" altLang="en-US" sz="1200"/>
              <a:t>Chauffage des locaux</a:t>
            </a:r>
          </a:p>
        </p:txBody>
      </p:sp>
      <p:sp>
        <p:nvSpPr>
          <p:cNvPr id="5" name="文本框 4"/>
          <p:cNvSpPr txBox="1"/>
          <p:nvPr/>
        </p:nvSpPr>
        <p:spPr>
          <a:xfrm>
            <a:off x="5260975" y="2164715"/>
            <a:ext cx="1361440" cy="829945"/>
          </a:xfrm>
          <a:prstGeom prst="rect">
            <a:avLst/>
          </a:prstGeom>
          <a:solidFill>
            <a:schemeClr val="bg1"/>
          </a:solidFill>
        </p:spPr>
        <p:txBody>
          <a:bodyPr wrap="square" rtlCol="0">
            <a:spAutoFit/>
          </a:bodyPr>
          <a:lstStyle/>
          <a:p>
            <a:r>
              <a:rPr lang="zh-CN" altLang="en-US" sz="800" dirty="0"/>
              <a:t>Chauffage des locaux</a:t>
            </a:r>
            <a:r>
              <a:rPr lang="fr-CA" altLang="zh-CN" sz="800" dirty="0"/>
              <a:t> 63%</a:t>
            </a:r>
            <a:endParaRPr lang="zh-CN" altLang="en-US" sz="800" dirty="0"/>
          </a:p>
          <a:p>
            <a:r>
              <a:rPr lang="zh-CN" altLang="en-US" sz="800" dirty="0"/>
              <a:t>Chauffage de l'eau</a:t>
            </a:r>
            <a:r>
              <a:rPr lang="fr-CA" altLang="zh-CN" sz="800" dirty="0"/>
              <a:t> 17%</a:t>
            </a:r>
            <a:endParaRPr lang="zh-CN" altLang="en-US" sz="800" dirty="0"/>
          </a:p>
          <a:p>
            <a:r>
              <a:rPr lang="zh-CN" altLang="en-US" sz="800" dirty="0"/>
              <a:t>Appareils ménagers</a:t>
            </a:r>
            <a:r>
              <a:rPr lang="fr-CA" altLang="zh-CN" sz="800" dirty="0"/>
              <a:t> 14%</a:t>
            </a:r>
            <a:endParaRPr lang="zh-CN" altLang="en-US" sz="800" dirty="0"/>
          </a:p>
          <a:p>
            <a:r>
              <a:rPr lang="zh-CN" altLang="en-US" sz="800" dirty="0"/>
              <a:t>Éclairage</a:t>
            </a:r>
            <a:r>
              <a:rPr lang="fr-CA" altLang="zh-CN" sz="800" dirty="0"/>
              <a:t> 4%</a:t>
            </a:r>
            <a:endParaRPr lang="zh-CN" altLang="en-US" sz="800" dirty="0"/>
          </a:p>
          <a:p>
            <a:r>
              <a:rPr lang="zh-CN" altLang="en-US" sz="800" dirty="0"/>
              <a:t>Refroidissement des locaux</a:t>
            </a:r>
            <a:r>
              <a:rPr lang="fr-CA" altLang="zh-CN" sz="800" dirty="0"/>
              <a:t> 1%</a:t>
            </a:r>
          </a:p>
        </p:txBody>
      </p:sp>
      <p:sp>
        <p:nvSpPr>
          <p:cNvPr id="6" name="文本框 5"/>
          <p:cNvSpPr txBox="1"/>
          <p:nvPr/>
        </p:nvSpPr>
        <p:spPr>
          <a:xfrm>
            <a:off x="7463155" y="3573145"/>
            <a:ext cx="1361440" cy="829945"/>
          </a:xfrm>
          <a:prstGeom prst="rect">
            <a:avLst/>
          </a:prstGeom>
          <a:solidFill>
            <a:schemeClr val="bg1"/>
          </a:solidFill>
        </p:spPr>
        <p:txBody>
          <a:bodyPr wrap="square" rtlCol="0">
            <a:spAutoFit/>
          </a:bodyPr>
          <a:lstStyle/>
          <a:p>
            <a:r>
              <a:rPr sz="800"/>
              <a:t>Rialta</a:t>
            </a:r>
          </a:p>
          <a:p>
            <a:r>
              <a:rPr sz="800"/>
              <a:t>Nebula</a:t>
            </a:r>
          </a:p>
          <a:p>
            <a:r>
              <a:rPr sz="800"/>
              <a:t>Pinnacle4</a:t>
            </a:r>
          </a:p>
          <a:p>
            <a:r>
              <a:rPr sz="800"/>
              <a:t>Puissance (Rialta)</a:t>
            </a:r>
          </a:p>
          <a:p>
            <a:r>
              <a:rPr sz="800"/>
              <a:t>Puissance (Nebula)</a:t>
            </a:r>
          </a:p>
          <a:p>
            <a:r>
              <a:rPr sz="800"/>
              <a:t>Puissance (Pinnacle4)</a:t>
            </a:r>
          </a:p>
        </p:txBody>
      </p:sp>
      <p:sp>
        <p:nvSpPr>
          <p:cNvPr id="7" name="文本框 6"/>
          <p:cNvSpPr txBox="1"/>
          <p:nvPr/>
        </p:nvSpPr>
        <p:spPr>
          <a:xfrm>
            <a:off x="6311265" y="5733415"/>
            <a:ext cx="1361440" cy="213995"/>
          </a:xfrm>
          <a:prstGeom prst="rect">
            <a:avLst/>
          </a:prstGeom>
          <a:solidFill>
            <a:schemeClr val="bg1"/>
          </a:solidFill>
        </p:spPr>
        <p:txBody>
          <a:bodyPr wrap="square" rtlCol="0">
            <a:spAutoFit/>
          </a:bodyPr>
          <a:lstStyle/>
          <a:p>
            <a:r>
              <a:rPr sz="800"/>
              <a:t>ÉnerGuide ratina</a:t>
            </a:r>
          </a:p>
        </p:txBody>
      </p:sp>
    </p:spTree>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06"/>
                                        </p:tgtEl>
                                        <p:attrNameLst>
                                          <p:attrName>style.visibility</p:attrName>
                                        </p:attrNameLst>
                                      </p:cBhvr>
                                      <p:to>
                                        <p:strVal val="visible"/>
                                      </p:to>
                                    </p:set>
                                    <p:anim calcmode="lin" valueType="num">
                                      <p:cBhvr>
                                        <p:cTn id="7" dur="500" fill="hold"/>
                                        <p:tgtEl>
                                          <p:spTgt spid="306"/>
                                        </p:tgtEl>
                                        <p:attrNameLst>
                                          <p:attrName>ppt_w</p:attrName>
                                        </p:attrNameLst>
                                      </p:cBhvr>
                                      <p:tavLst>
                                        <p:tav tm="0">
                                          <p:val>
                                            <p:fltVal val="0"/>
                                          </p:val>
                                        </p:tav>
                                        <p:tav tm="100000">
                                          <p:val>
                                            <p:strVal val="#ppt_w"/>
                                          </p:val>
                                        </p:tav>
                                      </p:tavLst>
                                    </p:anim>
                                    <p:anim calcmode="lin" valueType="num">
                                      <p:cBhvr>
                                        <p:cTn id="8" dur="500" fill="hold"/>
                                        <p:tgtEl>
                                          <p:spTgt spid="306"/>
                                        </p:tgtEl>
                                        <p:attrNameLst>
                                          <p:attrName>ppt_h</p:attrName>
                                        </p:attrNameLst>
                                      </p:cBhvr>
                                      <p:tavLst>
                                        <p:tav tm="0">
                                          <p:val>
                                            <p:fltVal val="0"/>
                                          </p:val>
                                        </p:tav>
                                        <p:tav tm="100000">
                                          <p:val>
                                            <p:strVal val="#ppt_h"/>
                                          </p:val>
                                        </p:tav>
                                      </p:tavLst>
                                    </p:anim>
                                    <p:anim calcmode="lin" valueType="num">
                                      <p:cBhvr>
                                        <p:cTn id="9" dur="500" fill="hold"/>
                                        <p:tgtEl>
                                          <p:spTgt spid="306"/>
                                        </p:tgtEl>
                                        <p:attrNameLst>
                                          <p:attrName>style.rotation</p:attrName>
                                        </p:attrNameLst>
                                      </p:cBhvr>
                                      <p:tavLst>
                                        <p:tav tm="0">
                                          <p:val>
                                            <p:fltVal val="360"/>
                                          </p:val>
                                        </p:tav>
                                        <p:tav tm="100000">
                                          <p:val>
                                            <p:fltVal val="0"/>
                                          </p:val>
                                        </p:tav>
                                      </p:tavLst>
                                    </p:anim>
                                    <p:animEffect transition="in" filter="fade">
                                      <p:cBhvr>
                                        <p:cTn id="10" dur="500"/>
                                        <p:tgtEl>
                                          <p:spTgt spid="306"/>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324"/>
                                        </p:tgtEl>
                                        <p:attrNameLst>
                                          <p:attrName>style.visibility</p:attrName>
                                        </p:attrNameLst>
                                      </p:cBhvr>
                                      <p:to>
                                        <p:strVal val="visible"/>
                                      </p:to>
                                    </p:set>
                                    <p:animEffect transition="in" filter="barn(inVertical)">
                                      <p:cBhvr>
                                        <p:cTn id="14" dur="500"/>
                                        <p:tgtEl>
                                          <p:spTgt spid="324"/>
                                        </p:tgtEl>
                                      </p:cBhvr>
                                    </p:animEffect>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297"/>
                                        </p:tgtEl>
                                        <p:attrNameLst>
                                          <p:attrName>style.visibility</p:attrName>
                                        </p:attrNameLst>
                                      </p:cBhvr>
                                      <p:to>
                                        <p:strVal val="visible"/>
                                      </p:to>
                                    </p:set>
                                    <p:animEffect transition="in" filter="randombar(horizontal)">
                                      <p:cBhvr>
                                        <p:cTn id="18" dur="500"/>
                                        <p:tgtEl>
                                          <p:spTgt spid="297"/>
                                        </p:tgtEl>
                                      </p:cBhvr>
                                    </p:animEffect>
                                  </p:childTnLst>
                                </p:cTn>
                              </p:par>
                              <p:par>
                                <p:cTn id="19" presetID="16" presetClass="entr" presetSubtype="21" fill="hold" nodeType="withEffect">
                                  <p:stCondLst>
                                    <p:cond delay="0"/>
                                  </p:stCondLst>
                                  <p:childTnLst>
                                    <p:set>
                                      <p:cBhvr>
                                        <p:cTn id="20" dur="1" fill="hold">
                                          <p:stCondLst>
                                            <p:cond delay="0"/>
                                          </p:stCondLst>
                                        </p:cTn>
                                        <p:tgtEl>
                                          <p:spTgt spid="301"/>
                                        </p:tgtEl>
                                        <p:attrNameLst>
                                          <p:attrName>style.visibility</p:attrName>
                                        </p:attrNameLst>
                                      </p:cBhvr>
                                      <p:to>
                                        <p:strVal val="visible"/>
                                      </p:to>
                                    </p:set>
                                    <p:animEffect transition="in" filter="barn(inVertical)">
                                      <p:cBhvr>
                                        <p:cTn id="21" dur="500"/>
                                        <p:tgtEl>
                                          <p:spTgt spid="3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TextBox 278"/>
          <p:cNvSpPr txBox="1"/>
          <p:nvPr/>
        </p:nvSpPr>
        <p:spPr>
          <a:xfrm>
            <a:off x="1054735" y="188595"/>
            <a:ext cx="6922770" cy="521970"/>
          </a:xfrm>
          <a:prstGeom prst="rect">
            <a:avLst/>
          </a:prstGeom>
          <a:noFill/>
        </p:spPr>
        <p:txBody>
          <a:bodyPr wrap="square" rtlCol="0">
            <a:spAutoFit/>
          </a:bodyPr>
          <a:lstStyle/>
          <a:p>
            <a:r>
              <a:rPr lang="zh-CN" altLang="en-US" sz="2800" b="1" dirty="0">
                <a:solidFill>
                  <a:schemeClr val="accent5">
                    <a:lumMod val="50000"/>
                  </a:schemeClr>
                </a:solidFill>
                <a:latin typeface="微软雅黑" panose="020B0503020204020204" pitchFamily="34" charset="-122"/>
                <a:ea typeface="微软雅黑" panose="020B0503020204020204" pitchFamily="34" charset="-122"/>
              </a:rPr>
              <a:t>Pourquoi le stockage saisonnier</a:t>
            </a:r>
            <a:r>
              <a:rPr lang="en-US" altLang="zh-CN" sz="2800" b="1" dirty="0">
                <a:solidFill>
                  <a:schemeClr val="accent5">
                    <a:lumMod val="50000"/>
                  </a:schemeClr>
                </a:solidFill>
                <a:latin typeface="微软雅黑" panose="020B0503020204020204" pitchFamily="34" charset="-122"/>
                <a:ea typeface="微软雅黑" panose="020B0503020204020204" pitchFamily="34" charset="-122"/>
              </a:rPr>
              <a:t> </a:t>
            </a:r>
            <a:r>
              <a:rPr lang="fr-CA" altLang="zh-CN" sz="2800" b="1" dirty="0">
                <a:solidFill>
                  <a:schemeClr val="accent5">
                    <a:lumMod val="50000"/>
                  </a:schemeClr>
                </a:solidFill>
                <a:latin typeface="微软雅黑" panose="020B0503020204020204" pitchFamily="34" charset="-122"/>
                <a:ea typeface="微软雅黑" panose="020B0503020204020204" pitchFamily="34" charset="-122"/>
              </a:rPr>
              <a:t>?</a:t>
            </a:r>
          </a:p>
        </p:txBody>
      </p:sp>
      <p:pic>
        <p:nvPicPr>
          <p:cNvPr id="24" name="图片 23"/>
          <p:cNvPicPr>
            <a:picLocks noChangeAspect="1"/>
          </p:cNvPicPr>
          <p:nvPr/>
        </p:nvPicPr>
        <p:blipFill>
          <a:blip r:embed="rId3">
            <a:clrChange>
              <a:clrFrom>
                <a:srgbClr val="FFFFFF"/>
              </a:clrFrom>
              <a:clrTo>
                <a:srgbClr val="FFFFFF">
                  <a:alpha val="0"/>
                </a:srgbClr>
              </a:clrTo>
            </a:clrChange>
          </a:blip>
          <a:stretch>
            <a:fillRect/>
          </a:stretch>
        </p:blipFill>
        <p:spPr>
          <a:xfrm>
            <a:off x="1338108" y="1412776"/>
            <a:ext cx="9514197" cy="4728882"/>
          </a:xfrm>
          <a:prstGeom prst="rect">
            <a:avLst/>
          </a:prstGeom>
        </p:spPr>
      </p:pic>
      <p:sp>
        <p:nvSpPr>
          <p:cNvPr id="2" name="文本框 1"/>
          <p:cNvSpPr txBox="1"/>
          <p:nvPr/>
        </p:nvSpPr>
        <p:spPr>
          <a:xfrm>
            <a:off x="1630045" y="1464310"/>
            <a:ext cx="4991735" cy="4984750"/>
          </a:xfrm>
          <a:prstGeom prst="rect">
            <a:avLst/>
          </a:prstGeom>
          <a:solidFill>
            <a:schemeClr val="bg1"/>
          </a:solidFill>
        </p:spPr>
        <p:txBody>
          <a:bodyPr wrap="square" rtlCol="0">
            <a:spAutoFit/>
          </a:bodyPr>
          <a:lstStyle/>
          <a:p>
            <a:r>
              <a:rPr lang="zh-CN" altLang="en-US" b="1" dirty="0">
                <a:solidFill>
                  <a:schemeClr val="accent5">
                    <a:lumMod val="50000"/>
                  </a:schemeClr>
                </a:solidFill>
                <a:latin typeface="微软雅黑" panose="020B0503020204020204" pitchFamily="34" charset="-122"/>
                <a:ea typeface="微软雅黑" panose="020B0503020204020204" pitchFamily="34" charset="-122"/>
                <a:sym typeface="+mn-ea"/>
              </a:rPr>
              <a:t>Pourquoi le stockage saisonnier</a:t>
            </a:r>
            <a:r>
              <a:rPr lang="en-US" altLang="zh-CN" b="1" dirty="0">
                <a:solidFill>
                  <a:schemeClr val="accent5">
                    <a:lumMod val="50000"/>
                  </a:schemeClr>
                </a:solidFill>
                <a:latin typeface="微软雅黑" panose="020B0503020204020204" pitchFamily="34" charset="-122"/>
                <a:ea typeface="微软雅黑" panose="020B0503020204020204" pitchFamily="34" charset="-122"/>
                <a:sym typeface="+mn-ea"/>
              </a:rPr>
              <a:t> </a:t>
            </a:r>
            <a:r>
              <a:rPr lang="fr-CA" altLang="zh-CN" b="1" dirty="0">
                <a:solidFill>
                  <a:schemeClr val="accent5">
                    <a:lumMod val="50000"/>
                  </a:schemeClr>
                </a:solidFill>
                <a:latin typeface="微软雅黑" panose="020B0503020204020204" pitchFamily="34" charset="-122"/>
                <a:ea typeface="微软雅黑" panose="020B0503020204020204" pitchFamily="34" charset="-122"/>
                <a:sym typeface="+mn-ea"/>
              </a:rPr>
              <a:t>?</a:t>
            </a:r>
          </a:p>
          <a:p>
            <a:r>
              <a:rPr lang="zh-CN" altLang="en-US" sz="2000"/>
              <a:t>■Il existe un décalage important entre la disponibilité de l'énergie solaire et la demande de chauffage.</a:t>
            </a:r>
          </a:p>
          <a:p>
            <a:endParaRPr lang="zh-CN" altLang="en-US" sz="2000"/>
          </a:p>
          <a:p>
            <a:r>
              <a:rPr lang="zh-CN" altLang="en-US" sz="2000"/>
              <a:t>■Pour Drake Landing, 60 % de la charge annuelle de chauffage se produit au cours de mois avec 16 % de la collecte solaire annuelle.</a:t>
            </a:r>
          </a:p>
          <a:p>
            <a:endParaRPr lang="zh-CN" altLang="en-US" sz="2000"/>
          </a:p>
          <a:p>
            <a:r>
              <a:rPr lang="zh-CN" altLang="en-US" sz="2000"/>
              <a:t>■Les systèmes de chauffage solaire avec stockage à court terme atteignent une fraction solaire maximale de 40 à 50 % au Canada.</a:t>
            </a:r>
          </a:p>
          <a:p>
            <a:endParaRPr lang="zh-CN" altLang="en-US" sz="2000"/>
          </a:p>
          <a:p>
            <a:r>
              <a:rPr lang="zh-CN" altLang="en-US" sz="2000"/>
              <a:t>■Les systèmes de chauffage solaire à stockage saisonnier atteignent une fraction solaire de 90 à 100 %.</a:t>
            </a:r>
          </a:p>
        </p:txBody>
      </p:sp>
      <p:sp>
        <p:nvSpPr>
          <p:cNvPr id="12" name="文本框 11"/>
          <p:cNvSpPr txBox="1"/>
          <p:nvPr/>
        </p:nvSpPr>
        <p:spPr>
          <a:xfrm>
            <a:off x="11002010" y="268605"/>
            <a:ext cx="956310" cy="368300"/>
          </a:xfrm>
          <a:prstGeom prst="rect">
            <a:avLst/>
          </a:prstGeom>
          <a:solidFill>
            <a:schemeClr val="bg1"/>
          </a:solidFill>
        </p:spPr>
        <p:txBody>
          <a:bodyPr wrap="square" rtlCol="0">
            <a:spAutoFit/>
          </a:bodyPr>
          <a:lstStyle/>
          <a:p>
            <a:r>
              <a:rPr lang="en-US" altLang="zh-CN"/>
              <a:t>Page 19</a:t>
            </a:r>
          </a:p>
        </p:txBody>
      </p:sp>
      <p:sp>
        <p:nvSpPr>
          <p:cNvPr id="3" name="文本框 2"/>
          <p:cNvSpPr txBox="1"/>
          <p:nvPr/>
        </p:nvSpPr>
        <p:spPr>
          <a:xfrm>
            <a:off x="8088630" y="3126740"/>
            <a:ext cx="1641475" cy="368300"/>
          </a:xfrm>
          <a:prstGeom prst="rect">
            <a:avLst/>
          </a:prstGeom>
          <a:solidFill>
            <a:schemeClr val="bg1"/>
          </a:solidFill>
        </p:spPr>
        <p:txBody>
          <a:bodyPr wrap="square" rtlCol="0">
            <a:spAutoFit/>
          </a:bodyPr>
          <a:lstStyle/>
          <a:p>
            <a:r>
              <a:rPr lang="zh-CN" altLang="en-US" sz="900"/>
              <a:t>Demande d'énergie</a:t>
            </a:r>
          </a:p>
          <a:p>
            <a:r>
              <a:rPr lang="fr-CA" altLang="en-US" sz="900"/>
              <a:t>É</a:t>
            </a:r>
            <a:r>
              <a:rPr lang="zh-CN" altLang="en-US" sz="900"/>
              <a:t>nergie solaire</a:t>
            </a:r>
          </a:p>
        </p:txBody>
      </p:sp>
    </p:spTree>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279"/>
                                        </p:tgtEl>
                                        <p:attrNameLst>
                                          <p:attrName>style.visibility</p:attrName>
                                        </p:attrNameLst>
                                      </p:cBhvr>
                                      <p:to>
                                        <p:strVal val="visible"/>
                                      </p:to>
                                    </p:set>
                                    <p:anim calcmode="lin" valueType="num">
                                      <p:cBhvr>
                                        <p:cTn id="7" dur="500" fill="hold"/>
                                        <p:tgtEl>
                                          <p:spTgt spid="279"/>
                                        </p:tgtEl>
                                        <p:attrNameLst>
                                          <p:attrName>ppt_w</p:attrName>
                                        </p:attrNameLst>
                                      </p:cBhvr>
                                      <p:tavLst>
                                        <p:tav tm="0">
                                          <p:val>
                                            <p:fltVal val="0"/>
                                          </p:val>
                                        </p:tav>
                                        <p:tav tm="100000">
                                          <p:val>
                                            <p:strVal val="#ppt_w"/>
                                          </p:val>
                                        </p:tav>
                                      </p:tavLst>
                                    </p:anim>
                                    <p:anim calcmode="lin" valueType="num">
                                      <p:cBhvr>
                                        <p:cTn id="8" dur="500" fill="hold"/>
                                        <p:tgtEl>
                                          <p:spTgt spid="279"/>
                                        </p:tgtEl>
                                        <p:attrNameLst>
                                          <p:attrName>ppt_h</p:attrName>
                                        </p:attrNameLst>
                                      </p:cBhvr>
                                      <p:tavLst>
                                        <p:tav tm="0">
                                          <p:val>
                                            <p:fltVal val="0"/>
                                          </p:val>
                                        </p:tav>
                                        <p:tav tm="100000">
                                          <p:val>
                                            <p:strVal val="#ppt_h"/>
                                          </p:val>
                                        </p:tav>
                                      </p:tavLst>
                                    </p:anim>
                                  </p:childTnLst>
                                </p:cTn>
                              </p:par>
                            </p:childTnLst>
                          </p:cTn>
                        </p:par>
                        <p:par>
                          <p:cTn id="9" fill="hold">
                            <p:stCondLst>
                              <p:cond delay="0"/>
                            </p:stCondLst>
                            <p:childTnLst>
                              <p:par>
                                <p:cTn id="10" presetID="53" presetClass="entr" presetSubtype="16"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p:cNvPicPr>
            <a:picLocks noChangeAspect="1" noChangeArrowheads="1"/>
          </p:cNvPicPr>
          <p:nvPr/>
        </p:nvPicPr>
        <p:blipFill>
          <a:blip r:embed="rId3" cstate="screen"/>
          <a:stretch>
            <a:fillRect/>
          </a:stretch>
        </p:blipFill>
        <p:spPr bwMode="auto">
          <a:xfrm>
            <a:off x="-7317" y="1551040"/>
            <a:ext cx="12190410" cy="3036135"/>
          </a:xfrm>
          <a:prstGeom prst="rect">
            <a:avLst/>
          </a:prstGeom>
          <a:gradFill flip="none" rotWithShape="1">
            <a:gsLst>
              <a:gs pos="100000">
                <a:schemeClr val="bg1">
                  <a:lumMod val="75000"/>
                </a:schemeClr>
              </a:gs>
              <a:gs pos="48000">
                <a:schemeClr val="bg1">
                  <a:lumMod val="95000"/>
                </a:schemeClr>
              </a:gs>
              <a:gs pos="0">
                <a:schemeClr val="bg1"/>
              </a:gs>
            </a:gsLst>
            <a:path path="circle">
              <a:fillToRect l="50000" t="50000" r="50000" b="50000"/>
            </a:path>
            <a:tileRect/>
          </a:gradFill>
          <a:ln>
            <a:noFill/>
          </a:ln>
        </p:spPr>
      </p:pic>
      <p:sp>
        <p:nvSpPr>
          <p:cNvPr id="6" name="矩形 5"/>
          <p:cNvSpPr/>
          <p:nvPr/>
        </p:nvSpPr>
        <p:spPr>
          <a:xfrm>
            <a:off x="-43040" y="5301208"/>
            <a:ext cx="2376170" cy="368300"/>
          </a:xfrm>
          <a:prstGeom prst="rect">
            <a:avLst/>
          </a:prstGeom>
        </p:spPr>
        <p:txBody>
          <a:bodyPr wrap="none">
            <a:spAutoFit/>
          </a:bodyPr>
          <a:lstStyle/>
          <a:p>
            <a:pPr lvl="0" algn="ct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Profil de l'entreprise</a:t>
            </a:r>
          </a:p>
        </p:txBody>
      </p:sp>
      <p:sp>
        <p:nvSpPr>
          <p:cNvPr id="7" name="矩形 6"/>
          <p:cNvSpPr/>
          <p:nvPr/>
        </p:nvSpPr>
        <p:spPr>
          <a:xfrm>
            <a:off x="2333625" y="5300980"/>
            <a:ext cx="2269490" cy="922020"/>
          </a:xfrm>
          <a:prstGeom prst="rect">
            <a:avLst/>
          </a:prstGeom>
        </p:spPr>
        <p:txBody>
          <a:bodyPr wrap="square">
            <a:spAutoFit/>
          </a:bodyPr>
          <a:lstStyle/>
          <a:p>
            <a:pPr lvl="0" algn="ctr"/>
            <a:r>
              <a:rPr dirty="0">
                <a:solidFill>
                  <a:schemeClr val="tx1">
                    <a:lumMod val="75000"/>
                    <a:lumOff val="25000"/>
                  </a:schemeClr>
                </a:solidFill>
                <a:latin typeface="微软雅黑" panose="020B0503020204020204" pitchFamily="34" charset="-122"/>
                <a:ea typeface="微软雅黑" panose="020B0503020204020204" pitchFamily="34" charset="-122"/>
              </a:rPr>
              <a:t>Système solaire photovoltaïque/thermique</a:t>
            </a:r>
          </a:p>
        </p:txBody>
      </p:sp>
      <p:sp>
        <p:nvSpPr>
          <p:cNvPr id="8" name="矩形 7"/>
          <p:cNvSpPr/>
          <p:nvPr/>
        </p:nvSpPr>
        <p:spPr>
          <a:xfrm>
            <a:off x="4870291" y="5301208"/>
            <a:ext cx="2449830" cy="368300"/>
          </a:xfrm>
          <a:prstGeom prst="rect">
            <a:avLst/>
          </a:prstGeom>
        </p:spPr>
        <p:txBody>
          <a:bodyPr wrap="none">
            <a:spAutoFit/>
          </a:bodyPr>
          <a:lstStyle/>
          <a:p>
            <a:pPr lvl="0" algn="ct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Champ d'application</a:t>
            </a:r>
          </a:p>
        </p:txBody>
      </p:sp>
      <p:sp>
        <p:nvSpPr>
          <p:cNvPr id="9" name="矩形 8"/>
          <p:cNvSpPr/>
          <p:nvPr/>
        </p:nvSpPr>
        <p:spPr>
          <a:xfrm>
            <a:off x="7505700" y="5300980"/>
            <a:ext cx="2373630" cy="645160"/>
          </a:xfrm>
          <a:prstGeom prst="rect">
            <a:avLst/>
          </a:prstGeom>
        </p:spPr>
        <p:txBody>
          <a:bodyPr wrap="square">
            <a:spAutoFit/>
          </a:bodyPr>
          <a:lstStyle/>
          <a:p>
            <a:pPr lvl="0" algn="ctr"/>
            <a:r>
              <a:rPr dirty="0">
                <a:solidFill>
                  <a:schemeClr val="tx1">
                    <a:lumMod val="75000"/>
                    <a:lumOff val="25000"/>
                  </a:schemeClr>
                </a:solidFill>
                <a:latin typeface="微软雅黑" panose="020B0503020204020204" pitchFamily="34" charset="-122"/>
                <a:ea typeface="微软雅黑" panose="020B0503020204020204" pitchFamily="34" charset="-122"/>
              </a:rPr>
              <a:t>Quatre en un réseau régional</a:t>
            </a:r>
          </a:p>
        </p:txBody>
      </p:sp>
      <p:grpSp>
        <p:nvGrpSpPr>
          <p:cNvPr id="10" name="组合 9"/>
          <p:cNvGrpSpPr/>
          <p:nvPr/>
        </p:nvGrpSpPr>
        <p:grpSpPr>
          <a:xfrm>
            <a:off x="592014" y="3928876"/>
            <a:ext cx="1297399" cy="1284485"/>
            <a:chOff x="1486694" y="2665507"/>
            <a:chExt cx="1297399" cy="1284485"/>
          </a:xfrm>
        </p:grpSpPr>
        <p:sp>
          <p:nvSpPr>
            <p:cNvPr id="11" name="Freeform 5"/>
            <p:cNvSpPr/>
            <p:nvPr/>
          </p:nvSpPr>
          <p:spPr bwMode="auto">
            <a:xfrm rot="5400000">
              <a:off x="1476182" y="2728182"/>
              <a:ext cx="1284485" cy="1159135"/>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4800" dirty="0"/>
            </a:p>
          </p:txBody>
        </p:sp>
        <p:sp>
          <p:nvSpPr>
            <p:cNvPr id="12" name="矩形 11"/>
            <p:cNvSpPr/>
            <p:nvPr/>
          </p:nvSpPr>
          <p:spPr>
            <a:xfrm>
              <a:off x="1486694" y="3047437"/>
              <a:ext cx="1297399" cy="432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4800" dirty="0"/>
                <a:t>01</a:t>
              </a:r>
              <a:endParaRPr lang="zh-CN" altLang="en-US" sz="4800" dirty="0"/>
            </a:p>
          </p:txBody>
        </p:sp>
      </p:grpSp>
      <p:grpSp>
        <p:nvGrpSpPr>
          <p:cNvPr id="13" name="组合 12"/>
          <p:cNvGrpSpPr/>
          <p:nvPr/>
        </p:nvGrpSpPr>
        <p:grpSpPr>
          <a:xfrm>
            <a:off x="3005060" y="3925129"/>
            <a:ext cx="1297399" cy="1284485"/>
            <a:chOff x="4222998" y="2665507"/>
            <a:chExt cx="1297399" cy="1284485"/>
          </a:xfrm>
        </p:grpSpPr>
        <p:sp>
          <p:nvSpPr>
            <p:cNvPr id="14" name="Freeform 5"/>
            <p:cNvSpPr/>
            <p:nvPr/>
          </p:nvSpPr>
          <p:spPr bwMode="auto">
            <a:xfrm rot="5400000">
              <a:off x="4226425" y="2728182"/>
              <a:ext cx="1284485" cy="1159135"/>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4800" dirty="0"/>
            </a:p>
          </p:txBody>
        </p:sp>
        <p:sp>
          <p:nvSpPr>
            <p:cNvPr id="15" name="矩形 14"/>
            <p:cNvSpPr/>
            <p:nvPr/>
          </p:nvSpPr>
          <p:spPr>
            <a:xfrm>
              <a:off x="4222998" y="3078969"/>
              <a:ext cx="1297399" cy="432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4800" dirty="0"/>
                <a:t>02</a:t>
              </a:r>
              <a:endParaRPr lang="zh-CN" altLang="en-US" sz="4800" dirty="0"/>
            </a:p>
          </p:txBody>
        </p:sp>
      </p:grpSp>
      <p:grpSp>
        <p:nvGrpSpPr>
          <p:cNvPr id="16" name="组合 15"/>
          <p:cNvGrpSpPr/>
          <p:nvPr/>
        </p:nvGrpSpPr>
        <p:grpSpPr>
          <a:xfrm>
            <a:off x="5418106" y="3919768"/>
            <a:ext cx="1297399" cy="1284485"/>
            <a:chOff x="6940252" y="2689493"/>
            <a:chExt cx="1297399" cy="1284485"/>
          </a:xfrm>
        </p:grpSpPr>
        <p:sp>
          <p:nvSpPr>
            <p:cNvPr id="17" name="Freeform 5"/>
            <p:cNvSpPr/>
            <p:nvPr/>
          </p:nvSpPr>
          <p:spPr bwMode="auto">
            <a:xfrm rot="5400000">
              <a:off x="6967655" y="2752168"/>
              <a:ext cx="1284485" cy="1159135"/>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4800" dirty="0"/>
            </a:p>
          </p:txBody>
        </p:sp>
        <p:sp>
          <p:nvSpPr>
            <p:cNvPr id="18" name="矩形 17"/>
            <p:cNvSpPr/>
            <p:nvPr/>
          </p:nvSpPr>
          <p:spPr>
            <a:xfrm>
              <a:off x="6940252" y="3087353"/>
              <a:ext cx="1297399" cy="432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4800" dirty="0"/>
                <a:t>03</a:t>
              </a:r>
              <a:endParaRPr lang="zh-CN" altLang="en-US" sz="4800" dirty="0"/>
            </a:p>
          </p:txBody>
        </p:sp>
      </p:grpSp>
      <p:grpSp>
        <p:nvGrpSpPr>
          <p:cNvPr id="19" name="组合 18"/>
          <p:cNvGrpSpPr/>
          <p:nvPr/>
        </p:nvGrpSpPr>
        <p:grpSpPr>
          <a:xfrm>
            <a:off x="7831152" y="3919768"/>
            <a:ext cx="1297399" cy="1284485"/>
            <a:chOff x="9441482" y="2562069"/>
            <a:chExt cx="1297399" cy="1284485"/>
          </a:xfrm>
        </p:grpSpPr>
        <p:sp>
          <p:nvSpPr>
            <p:cNvPr id="20" name="Freeform 5"/>
            <p:cNvSpPr/>
            <p:nvPr/>
          </p:nvSpPr>
          <p:spPr bwMode="auto">
            <a:xfrm rot="5400000">
              <a:off x="9456528" y="2624744"/>
              <a:ext cx="1284485" cy="1159135"/>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4800" dirty="0"/>
            </a:p>
          </p:txBody>
        </p:sp>
        <p:sp>
          <p:nvSpPr>
            <p:cNvPr id="21" name="矩形 20"/>
            <p:cNvSpPr/>
            <p:nvPr/>
          </p:nvSpPr>
          <p:spPr>
            <a:xfrm>
              <a:off x="9441482" y="2996952"/>
              <a:ext cx="1297399" cy="432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4800" dirty="0"/>
                <a:t>04</a:t>
              </a:r>
              <a:endParaRPr lang="zh-CN" altLang="en-US" sz="4800" dirty="0"/>
            </a:p>
          </p:txBody>
        </p:sp>
      </p:grpSp>
      <p:grpSp>
        <p:nvGrpSpPr>
          <p:cNvPr id="2" name="组合 1"/>
          <p:cNvGrpSpPr/>
          <p:nvPr/>
        </p:nvGrpSpPr>
        <p:grpSpPr>
          <a:xfrm>
            <a:off x="0" y="908720"/>
            <a:ext cx="6840760" cy="1284643"/>
            <a:chOff x="0" y="908720"/>
            <a:chExt cx="6840760" cy="1284643"/>
          </a:xfrm>
        </p:grpSpPr>
        <p:sp>
          <p:nvSpPr>
            <p:cNvPr id="28" name="流程图: 决策 27"/>
            <p:cNvSpPr/>
            <p:nvPr/>
          </p:nvSpPr>
          <p:spPr>
            <a:xfrm flipV="1">
              <a:off x="0" y="908720"/>
              <a:ext cx="6840760" cy="1284643"/>
            </a:xfrm>
            <a:prstGeom prst="flowChartDecisi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659564" y="1736232"/>
              <a:ext cx="3682058" cy="307777"/>
            </a:xfrm>
            <a:prstGeom prst="rect">
              <a:avLst/>
            </a:prstGeom>
            <a:noFill/>
            <a:effectLst/>
          </p:spPr>
          <p:txBody>
            <a:bodyPr wrap="square" rtlCol="0">
              <a:spAutoFit/>
            </a:bodyPr>
            <a:lstStyle/>
            <a:p>
              <a:pPr algn="ctr"/>
              <a:r>
                <a:rPr lang="en-US" altLang="zh-CN" sz="1400" b="1" dirty="0">
                  <a:solidFill>
                    <a:schemeClr val="bg1"/>
                  </a:solidFill>
                  <a:latin typeface="微软雅黑" panose="020B0503020204020204" pitchFamily="34" charset="-122"/>
                  <a:ea typeface="微软雅黑" panose="020B0503020204020204" pitchFamily="34" charset="-122"/>
                </a:rPr>
                <a:t>——CONTENTS——</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5" name="文本框 3"/>
            <p:cNvSpPr txBox="1"/>
            <p:nvPr/>
          </p:nvSpPr>
          <p:spPr>
            <a:xfrm>
              <a:off x="1317075" y="1157114"/>
              <a:ext cx="4319270" cy="645160"/>
            </a:xfrm>
            <a:prstGeom prst="rect">
              <a:avLst/>
            </a:prstGeom>
            <a:noFill/>
            <a:effectLst/>
          </p:spPr>
          <p:txBody>
            <a:bodyPr wrap="square" rtlCol="0">
              <a:spAutoFit/>
            </a:bodyPr>
            <a:lstStyle/>
            <a:p>
              <a:pPr algn="ctr"/>
              <a:r>
                <a:rPr lang="fr-CA" altLang="zh-CN" sz="3600" b="1" spc="600" dirty="0">
                  <a:solidFill>
                    <a:schemeClr val="bg1"/>
                  </a:solidFill>
                  <a:latin typeface="Arial Black" panose="020B0A04020102020204" pitchFamily="34" charset="0"/>
                  <a:ea typeface="微软雅黑" panose="020B0503020204020204" pitchFamily="34" charset="-122"/>
                </a:rPr>
                <a:t>CONTENU</a:t>
              </a:r>
            </a:p>
          </p:txBody>
        </p:sp>
      </p:grpSp>
      <p:sp>
        <p:nvSpPr>
          <p:cNvPr id="23" name="矩形 22"/>
          <p:cNvSpPr/>
          <p:nvPr/>
        </p:nvSpPr>
        <p:spPr>
          <a:xfrm>
            <a:off x="10060071" y="5301208"/>
            <a:ext cx="1682832" cy="645160"/>
          </a:xfrm>
          <a:prstGeom prst="rect">
            <a:avLst/>
          </a:prstGeom>
        </p:spPr>
        <p:txBody>
          <a:bodyPr wrap="square">
            <a:spAutoFit/>
          </a:bodyPr>
          <a:lstStyle/>
          <a:p>
            <a:pPr lvl="0" algn="ct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Économies d'énergie</a:t>
            </a:r>
          </a:p>
        </p:txBody>
      </p:sp>
      <p:grpSp>
        <p:nvGrpSpPr>
          <p:cNvPr id="24" name="组合 23"/>
          <p:cNvGrpSpPr/>
          <p:nvPr/>
        </p:nvGrpSpPr>
        <p:grpSpPr>
          <a:xfrm>
            <a:off x="10244199" y="3919768"/>
            <a:ext cx="1297399" cy="1284485"/>
            <a:chOff x="9441482" y="2562069"/>
            <a:chExt cx="1297399" cy="1284485"/>
          </a:xfrm>
        </p:grpSpPr>
        <p:sp>
          <p:nvSpPr>
            <p:cNvPr id="25" name="Freeform 5"/>
            <p:cNvSpPr/>
            <p:nvPr/>
          </p:nvSpPr>
          <p:spPr bwMode="auto">
            <a:xfrm rot="5400000">
              <a:off x="9456528" y="2624744"/>
              <a:ext cx="1284485" cy="1159135"/>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4800" dirty="0"/>
            </a:p>
          </p:txBody>
        </p:sp>
        <p:sp>
          <p:nvSpPr>
            <p:cNvPr id="26" name="矩形 25"/>
            <p:cNvSpPr/>
            <p:nvPr/>
          </p:nvSpPr>
          <p:spPr>
            <a:xfrm>
              <a:off x="9441482" y="2996952"/>
              <a:ext cx="1297399" cy="432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4800" dirty="0"/>
                <a:t>05</a:t>
              </a:r>
              <a:endParaRPr lang="zh-CN" altLang="en-US" sz="4800" dirty="0"/>
            </a:p>
          </p:txBody>
        </p:sp>
      </p:gr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outHorizontal)">
                                      <p:cBhvr>
                                        <p:cTn id="7" dur="1000"/>
                                        <p:tgtEl>
                                          <p:spTgt spid="27"/>
                                        </p:tgtEl>
                                      </p:cBhvr>
                                    </p:animEffect>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1+#ppt_w/2"/>
                                          </p:val>
                                        </p:tav>
                                        <p:tav tm="100000">
                                          <p:val>
                                            <p:strVal val="#ppt_x"/>
                                          </p:val>
                                        </p:tav>
                                      </p:tavLst>
                                    </p:anim>
                                    <p:anim calcmode="lin" valueType="num">
                                      <p:cBhvr additive="base">
                                        <p:cTn id="12" dur="75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49" presetClass="entr" presetSubtype="0" decel="10000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1000" fill="hold"/>
                                        <p:tgtEl>
                                          <p:spTgt spid="10"/>
                                        </p:tgtEl>
                                        <p:attrNameLst>
                                          <p:attrName>ppt_w</p:attrName>
                                        </p:attrNameLst>
                                      </p:cBhvr>
                                      <p:tavLst>
                                        <p:tav tm="0">
                                          <p:val>
                                            <p:fltVal val="0"/>
                                          </p:val>
                                        </p:tav>
                                        <p:tav tm="100000">
                                          <p:val>
                                            <p:strVal val="#ppt_w"/>
                                          </p:val>
                                        </p:tav>
                                      </p:tavLst>
                                    </p:anim>
                                    <p:anim calcmode="lin" valueType="num">
                                      <p:cBhvr>
                                        <p:cTn id="17" dur="1000" fill="hold"/>
                                        <p:tgtEl>
                                          <p:spTgt spid="10"/>
                                        </p:tgtEl>
                                        <p:attrNameLst>
                                          <p:attrName>ppt_h</p:attrName>
                                        </p:attrNameLst>
                                      </p:cBhvr>
                                      <p:tavLst>
                                        <p:tav tm="0">
                                          <p:val>
                                            <p:fltVal val="0"/>
                                          </p:val>
                                        </p:tav>
                                        <p:tav tm="100000">
                                          <p:val>
                                            <p:strVal val="#ppt_h"/>
                                          </p:val>
                                        </p:tav>
                                      </p:tavLst>
                                    </p:anim>
                                    <p:anim calcmode="lin" valueType="num">
                                      <p:cBhvr>
                                        <p:cTn id="18" dur="1000" fill="hold"/>
                                        <p:tgtEl>
                                          <p:spTgt spid="10"/>
                                        </p:tgtEl>
                                        <p:attrNameLst>
                                          <p:attrName>style.rotation</p:attrName>
                                        </p:attrNameLst>
                                      </p:cBhvr>
                                      <p:tavLst>
                                        <p:tav tm="0">
                                          <p:val>
                                            <p:fltVal val="360"/>
                                          </p:val>
                                        </p:tav>
                                        <p:tav tm="100000">
                                          <p:val>
                                            <p:fltVal val="0"/>
                                          </p:val>
                                        </p:tav>
                                      </p:tavLst>
                                    </p:anim>
                                    <p:animEffect transition="in" filter="fade">
                                      <p:cBhvr>
                                        <p:cTn id="19" dur="1000"/>
                                        <p:tgtEl>
                                          <p:spTgt spid="10"/>
                                        </p:tgtEl>
                                      </p:cBhvr>
                                    </p:animEffect>
                                  </p:childTnLst>
                                </p:cTn>
                              </p:par>
                              <p:par>
                                <p:cTn id="20" presetID="2" presetClass="entr" presetSubtype="2" fill="hold" grpId="0" nodeType="withEffect">
                                  <p:stCondLst>
                                    <p:cond delay="0"/>
                                  </p:stCondLst>
                                  <p:iterate type="lt">
                                    <p:tmPct val="10000"/>
                                  </p:iterate>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1+#ppt_w/2"/>
                                          </p:val>
                                        </p:tav>
                                        <p:tav tm="100000">
                                          <p:val>
                                            <p:strVal val="#ppt_x"/>
                                          </p:val>
                                        </p:tav>
                                      </p:tavLst>
                                    </p:anim>
                                    <p:anim calcmode="lin" valueType="num">
                                      <p:cBhvr additive="base">
                                        <p:cTn id="23" dur="500" fill="hold"/>
                                        <p:tgtEl>
                                          <p:spTgt spid="6"/>
                                        </p:tgtEl>
                                        <p:attrNameLst>
                                          <p:attrName>ppt_y</p:attrName>
                                        </p:attrNameLst>
                                      </p:cBhvr>
                                      <p:tavLst>
                                        <p:tav tm="0">
                                          <p:val>
                                            <p:strVal val="#ppt_y"/>
                                          </p:val>
                                        </p:tav>
                                        <p:tav tm="100000">
                                          <p:val>
                                            <p:strVal val="#ppt_y"/>
                                          </p:val>
                                        </p:tav>
                                      </p:tavLst>
                                    </p:anim>
                                  </p:childTnLst>
                                </p:cTn>
                              </p:par>
                            </p:childTnLst>
                          </p:cTn>
                        </p:par>
                        <p:par>
                          <p:cTn id="24" fill="hold">
                            <p:stCondLst>
                              <p:cond delay="3299"/>
                            </p:stCondLst>
                            <p:childTnLst>
                              <p:par>
                                <p:cTn id="25" presetID="49" presetClass="entr" presetSubtype="0" decel="100000"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1000" fill="hold"/>
                                        <p:tgtEl>
                                          <p:spTgt spid="13"/>
                                        </p:tgtEl>
                                        <p:attrNameLst>
                                          <p:attrName>ppt_w</p:attrName>
                                        </p:attrNameLst>
                                      </p:cBhvr>
                                      <p:tavLst>
                                        <p:tav tm="0">
                                          <p:val>
                                            <p:fltVal val="0"/>
                                          </p:val>
                                        </p:tav>
                                        <p:tav tm="100000">
                                          <p:val>
                                            <p:strVal val="#ppt_w"/>
                                          </p:val>
                                        </p:tav>
                                      </p:tavLst>
                                    </p:anim>
                                    <p:anim calcmode="lin" valueType="num">
                                      <p:cBhvr>
                                        <p:cTn id="28" dur="1000" fill="hold"/>
                                        <p:tgtEl>
                                          <p:spTgt spid="13"/>
                                        </p:tgtEl>
                                        <p:attrNameLst>
                                          <p:attrName>ppt_h</p:attrName>
                                        </p:attrNameLst>
                                      </p:cBhvr>
                                      <p:tavLst>
                                        <p:tav tm="0">
                                          <p:val>
                                            <p:fltVal val="0"/>
                                          </p:val>
                                        </p:tav>
                                        <p:tav tm="100000">
                                          <p:val>
                                            <p:strVal val="#ppt_h"/>
                                          </p:val>
                                        </p:tav>
                                      </p:tavLst>
                                    </p:anim>
                                    <p:anim calcmode="lin" valueType="num">
                                      <p:cBhvr>
                                        <p:cTn id="29" dur="1000" fill="hold"/>
                                        <p:tgtEl>
                                          <p:spTgt spid="13"/>
                                        </p:tgtEl>
                                        <p:attrNameLst>
                                          <p:attrName>style.rotation</p:attrName>
                                        </p:attrNameLst>
                                      </p:cBhvr>
                                      <p:tavLst>
                                        <p:tav tm="0">
                                          <p:val>
                                            <p:fltVal val="360"/>
                                          </p:val>
                                        </p:tav>
                                        <p:tav tm="100000">
                                          <p:val>
                                            <p:fltVal val="0"/>
                                          </p:val>
                                        </p:tav>
                                      </p:tavLst>
                                    </p:anim>
                                    <p:animEffect transition="in" filter="fade">
                                      <p:cBhvr>
                                        <p:cTn id="30" dur="1000"/>
                                        <p:tgtEl>
                                          <p:spTgt spid="13"/>
                                        </p:tgtEl>
                                      </p:cBhvr>
                                    </p:animEffect>
                                  </p:childTnLst>
                                </p:cTn>
                              </p:par>
                              <p:par>
                                <p:cTn id="31" presetID="2" presetClass="entr" presetSubtype="2" fill="hold" grpId="0" nodeType="withEffect">
                                  <p:stCondLst>
                                    <p:cond delay="0"/>
                                  </p:stCondLst>
                                  <p:iterate type="lt">
                                    <p:tmPct val="10000"/>
                                  </p:iterate>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1+#ppt_w/2"/>
                                          </p:val>
                                        </p:tav>
                                        <p:tav tm="100000">
                                          <p:val>
                                            <p:strVal val="#ppt_x"/>
                                          </p:val>
                                        </p:tav>
                                      </p:tavLst>
                                    </p:anim>
                                    <p:anim calcmode="lin" valueType="num">
                                      <p:cBhvr additive="base">
                                        <p:cTn id="34" dur="500" fill="hold"/>
                                        <p:tgtEl>
                                          <p:spTgt spid="7"/>
                                        </p:tgtEl>
                                        <p:attrNameLst>
                                          <p:attrName>ppt_y</p:attrName>
                                        </p:attrNameLst>
                                      </p:cBhvr>
                                      <p:tavLst>
                                        <p:tav tm="0">
                                          <p:val>
                                            <p:strVal val="#ppt_y"/>
                                          </p:val>
                                        </p:tav>
                                        <p:tav tm="100000">
                                          <p:val>
                                            <p:strVal val="#ppt_y"/>
                                          </p:val>
                                        </p:tav>
                                      </p:tavLst>
                                    </p:anim>
                                  </p:childTnLst>
                                </p:cTn>
                              </p:par>
                            </p:childTnLst>
                          </p:cTn>
                        </p:par>
                        <p:par>
                          <p:cTn id="35" fill="hold">
                            <p:stCondLst>
                              <p:cond delay="5750"/>
                            </p:stCondLst>
                            <p:childTnLst>
                              <p:par>
                                <p:cTn id="36" presetID="49" presetClass="entr" presetSubtype="0" decel="100000"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1000" fill="hold"/>
                                        <p:tgtEl>
                                          <p:spTgt spid="16"/>
                                        </p:tgtEl>
                                        <p:attrNameLst>
                                          <p:attrName>ppt_w</p:attrName>
                                        </p:attrNameLst>
                                      </p:cBhvr>
                                      <p:tavLst>
                                        <p:tav tm="0">
                                          <p:val>
                                            <p:fltVal val="0"/>
                                          </p:val>
                                        </p:tav>
                                        <p:tav tm="100000">
                                          <p:val>
                                            <p:strVal val="#ppt_w"/>
                                          </p:val>
                                        </p:tav>
                                      </p:tavLst>
                                    </p:anim>
                                    <p:anim calcmode="lin" valueType="num">
                                      <p:cBhvr>
                                        <p:cTn id="39" dur="1000" fill="hold"/>
                                        <p:tgtEl>
                                          <p:spTgt spid="16"/>
                                        </p:tgtEl>
                                        <p:attrNameLst>
                                          <p:attrName>ppt_h</p:attrName>
                                        </p:attrNameLst>
                                      </p:cBhvr>
                                      <p:tavLst>
                                        <p:tav tm="0">
                                          <p:val>
                                            <p:fltVal val="0"/>
                                          </p:val>
                                        </p:tav>
                                        <p:tav tm="100000">
                                          <p:val>
                                            <p:strVal val="#ppt_h"/>
                                          </p:val>
                                        </p:tav>
                                      </p:tavLst>
                                    </p:anim>
                                    <p:anim calcmode="lin" valueType="num">
                                      <p:cBhvr>
                                        <p:cTn id="40" dur="1000" fill="hold"/>
                                        <p:tgtEl>
                                          <p:spTgt spid="16"/>
                                        </p:tgtEl>
                                        <p:attrNameLst>
                                          <p:attrName>style.rotation</p:attrName>
                                        </p:attrNameLst>
                                      </p:cBhvr>
                                      <p:tavLst>
                                        <p:tav tm="0">
                                          <p:val>
                                            <p:fltVal val="360"/>
                                          </p:val>
                                        </p:tav>
                                        <p:tav tm="100000">
                                          <p:val>
                                            <p:fltVal val="0"/>
                                          </p:val>
                                        </p:tav>
                                      </p:tavLst>
                                    </p:anim>
                                    <p:animEffect transition="in" filter="fade">
                                      <p:cBhvr>
                                        <p:cTn id="41" dur="1000"/>
                                        <p:tgtEl>
                                          <p:spTgt spid="16"/>
                                        </p:tgtEl>
                                      </p:cBhvr>
                                    </p:animEffect>
                                  </p:childTnLst>
                                </p:cTn>
                              </p:par>
                              <p:par>
                                <p:cTn id="42" presetID="2" presetClass="entr" presetSubtype="2" fill="hold" grpId="0" nodeType="withEffect">
                                  <p:stCondLst>
                                    <p:cond delay="0"/>
                                  </p:stCondLst>
                                  <p:iterate type="lt">
                                    <p:tmPct val="10000"/>
                                  </p:iterate>
                                  <p:childTnLst>
                                    <p:set>
                                      <p:cBhvr>
                                        <p:cTn id="43" dur="1" fill="hold">
                                          <p:stCondLst>
                                            <p:cond delay="0"/>
                                          </p:stCondLst>
                                        </p:cTn>
                                        <p:tgtEl>
                                          <p:spTgt spid="8"/>
                                        </p:tgtEl>
                                        <p:attrNameLst>
                                          <p:attrName>style.visibility</p:attrName>
                                        </p:attrNameLst>
                                      </p:cBhvr>
                                      <p:to>
                                        <p:strVal val="visible"/>
                                      </p:to>
                                    </p:set>
                                    <p:anim calcmode="lin" valueType="num">
                                      <p:cBhvr additive="base">
                                        <p:cTn id="44" dur="500" fill="hold"/>
                                        <p:tgtEl>
                                          <p:spTgt spid="8"/>
                                        </p:tgtEl>
                                        <p:attrNameLst>
                                          <p:attrName>ppt_x</p:attrName>
                                        </p:attrNameLst>
                                      </p:cBhvr>
                                      <p:tavLst>
                                        <p:tav tm="0">
                                          <p:val>
                                            <p:strVal val="1+#ppt_w/2"/>
                                          </p:val>
                                        </p:tav>
                                        <p:tav tm="100000">
                                          <p:val>
                                            <p:strVal val="#ppt_x"/>
                                          </p:val>
                                        </p:tav>
                                      </p:tavLst>
                                    </p:anim>
                                    <p:anim calcmode="lin" valueType="num">
                                      <p:cBhvr additive="base">
                                        <p:cTn id="45" dur="500" fill="hold"/>
                                        <p:tgtEl>
                                          <p:spTgt spid="8"/>
                                        </p:tgtEl>
                                        <p:attrNameLst>
                                          <p:attrName>ppt_y</p:attrName>
                                        </p:attrNameLst>
                                      </p:cBhvr>
                                      <p:tavLst>
                                        <p:tav tm="0">
                                          <p:val>
                                            <p:strVal val="#ppt_y"/>
                                          </p:val>
                                        </p:tav>
                                        <p:tav tm="100000">
                                          <p:val>
                                            <p:strVal val="#ppt_y"/>
                                          </p:val>
                                        </p:tav>
                                      </p:tavLst>
                                    </p:anim>
                                  </p:childTnLst>
                                </p:cTn>
                              </p:par>
                            </p:childTnLst>
                          </p:cTn>
                        </p:par>
                        <p:par>
                          <p:cTn id="46" fill="hold">
                            <p:stCondLst>
                              <p:cond delay="7149"/>
                            </p:stCondLst>
                            <p:childTnLst>
                              <p:par>
                                <p:cTn id="47" presetID="49" presetClass="entr" presetSubtype="0" decel="100000" fill="hold" nodeType="after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p:cTn id="49" dur="1000" fill="hold"/>
                                        <p:tgtEl>
                                          <p:spTgt spid="19"/>
                                        </p:tgtEl>
                                        <p:attrNameLst>
                                          <p:attrName>ppt_w</p:attrName>
                                        </p:attrNameLst>
                                      </p:cBhvr>
                                      <p:tavLst>
                                        <p:tav tm="0">
                                          <p:val>
                                            <p:fltVal val="0"/>
                                          </p:val>
                                        </p:tav>
                                        <p:tav tm="100000">
                                          <p:val>
                                            <p:strVal val="#ppt_w"/>
                                          </p:val>
                                        </p:tav>
                                      </p:tavLst>
                                    </p:anim>
                                    <p:anim calcmode="lin" valueType="num">
                                      <p:cBhvr>
                                        <p:cTn id="50" dur="1000" fill="hold"/>
                                        <p:tgtEl>
                                          <p:spTgt spid="19"/>
                                        </p:tgtEl>
                                        <p:attrNameLst>
                                          <p:attrName>ppt_h</p:attrName>
                                        </p:attrNameLst>
                                      </p:cBhvr>
                                      <p:tavLst>
                                        <p:tav tm="0">
                                          <p:val>
                                            <p:fltVal val="0"/>
                                          </p:val>
                                        </p:tav>
                                        <p:tav tm="100000">
                                          <p:val>
                                            <p:strVal val="#ppt_h"/>
                                          </p:val>
                                        </p:tav>
                                      </p:tavLst>
                                    </p:anim>
                                    <p:anim calcmode="lin" valueType="num">
                                      <p:cBhvr>
                                        <p:cTn id="51" dur="1000" fill="hold"/>
                                        <p:tgtEl>
                                          <p:spTgt spid="19"/>
                                        </p:tgtEl>
                                        <p:attrNameLst>
                                          <p:attrName>style.rotation</p:attrName>
                                        </p:attrNameLst>
                                      </p:cBhvr>
                                      <p:tavLst>
                                        <p:tav tm="0">
                                          <p:val>
                                            <p:fltVal val="360"/>
                                          </p:val>
                                        </p:tav>
                                        <p:tav tm="100000">
                                          <p:val>
                                            <p:fltVal val="0"/>
                                          </p:val>
                                        </p:tav>
                                      </p:tavLst>
                                    </p:anim>
                                    <p:animEffect transition="in" filter="fade">
                                      <p:cBhvr>
                                        <p:cTn id="52" dur="1000"/>
                                        <p:tgtEl>
                                          <p:spTgt spid="19"/>
                                        </p:tgtEl>
                                      </p:cBhvr>
                                    </p:animEffect>
                                  </p:childTnLst>
                                </p:cTn>
                              </p:par>
                              <p:par>
                                <p:cTn id="53" presetID="2" presetClass="entr" presetSubtype="2" fill="hold" grpId="0" nodeType="withEffect">
                                  <p:stCondLst>
                                    <p:cond delay="0"/>
                                  </p:stCondLst>
                                  <p:iterate type="lt">
                                    <p:tmPct val="10000"/>
                                  </p:iterate>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fill="hold"/>
                                        <p:tgtEl>
                                          <p:spTgt spid="9"/>
                                        </p:tgtEl>
                                        <p:attrNameLst>
                                          <p:attrName>ppt_x</p:attrName>
                                        </p:attrNameLst>
                                      </p:cBhvr>
                                      <p:tavLst>
                                        <p:tav tm="0">
                                          <p:val>
                                            <p:strVal val="1+#ppt_w/2"/>
                                          </p:val>
                                        </p:tav>
                                        <p:tav tm="100000">
                                          <p:val>
                                            <p:strVal val="#ppt_x"/>
                                          </p:val>
                                        </p:tav>
                                      </p:tavLst>
                                    </p:anim>
                                    <p:anim calcmode="lin" valueType="num">
                                      <p:cBhvr additive="base">
                                        <p:cTn id="56" dur="500" fill="hold"/>
                                        <p:tgtEl>
                                          <p:spTgt spid="9"/>
                                        </p:tgtEl>
                                        <p:attrNameLst>
                                          <p:attrName>ppt_y</p:attrName>
                                        </p:attrNameLst>
                                      </p:cBhvr>
                                      <p:tavLst>
                                        <p:tav tm="0">
                                          <p:val>
                                            <p:strVal val="#ppt_y"/>
                                          </p:val>
                                        </p:tav>
                                        <p:tav tm="100000">
                                          <p:val>
                                            <p:strVal val="#ppt_y"/>
                                          </p:val>
                                        </p:tav>
                                      </p:tavLst>
                                    </p:anim>
                                  </p:childTnLst>
                                </p:cTn>
                              </p:par>
                            </p:childTnLst>
                          </p:cTn>
                        </p:par>
                        <p:par>
                          <p:cTn id="57" fill="hold">
                            <p:stCondLst>
                              <p:cond delay="9000"/>
                            </p:stCondLst>
                            <p:childTnLst>
                              <p:par>
                                <p:cTn id="58" presetID="49" presetClass="entr" presetSubtype="0" decel="100000" fill="hold" nodeType="afterEffect">
                                  <p:stCondLst>
                                    <p:cond delay="0"/>
                                  </p:stCondLst>
                                  <p:childTnLst>
                                    <p:set>
                                      <p:cBhvr>
                                        <p:cTn id="59" dur="1" fill="hold">
                                          <p:stCondLst>
                                            <p:cond delay="0"/>
                                          </p:stCondLst>
                                        </p:cTn>
                                        <p:tgtEl>
                                          <p:spTgt spid="24"/>
                                        </p:tgtEl>
                                        <p:attrNameLst>
                                          <p:attrName>style.visibility</p:attrName>
                                        </p:attrNameLst>
                                      </p:cBhvr>
                                      <p:to>
                                        <p:strVal val="visible"/>
                                      </p:to>
                                    </p:set>
                                    <p:anim calcmode="lin" valueType="num">
                                      <p:cBhvr>
                                        <p:cTn id="60" dur="1000" fill="hold"/>
                                        <p:tgtEl>
                                          <p:spTgt spid="24"/>
                                        </p:tgtEl>
                                        <p:attrNameLst>
                                          <p:attrName>ppt_w</p:attrName>
                                        </p:attrNameLst>
                                      </p:cBhvr>
                                      <p:tavLst>
                                        <p:tav tm="0">
                                          <p:val>
                                            <p:fltVal val="0"/>
                                          </p:val>
                                        </p:tav>
                                        <p:tav tm="100000">
                                          <p:val>
                                            <p:strVal val="#ppt_w"/>
                                          </p:val>
                                        </p:tav>
                                      </p:tavLst>
                                    </p:anim>
                                    <p:anim calcmode="lin" valueType="num">
                                      <p:cBhvr>
                                        <p:cTn id="61" dur="1000" fill="hold"/>
                                        <p:tgtEl>
                                          <p:spTgt spid="24"/>
                                        </p:tgtEl>
                                        <p:attrNameLst>
                                          <p:attrName>ppt_h</p:attrName>
                                        </p:attrNameLst>
                                      </p:cBhvr>
                                      <p:tavLst>
                                        <p:tav tm="0">
                                          <p:val>
                                            <p:fltVal val="0"/>
                                          </p:val>
                                        </p:tav>
                                        <p:tav tm="100000">
                                          <p:val>
                                            <p:strVal val="#ppt_h"/>
                                          </p:val>
                                        </p:tav>
                                      </p:tavLst>
                                    </p:anim>
                                    <p:anim calcmode="lin" valueType="num">
                                      <p:cBhvr>
                                        <p:cTn id="62" dur="1000" fill="hold"/>
                                        <p:tgtEl>
                                          <p:spTgt spid="24"/>
                                        </p:tgtEl>
                                        <p:attrNameLst>
                                          <p:attrName>style.rotation</p:attrName>
                                        </p:attrNameLst>
                                      </p:cBhvr>
                                      <p:tavLst>
                                        <p:tav tm="0">
                                          <p:val>
                                            <p:fltVal val="360"/>
                                          </p:val>
                                        </p:tav>
                                        <p:tav tm="100000">
                                          <p:val>
                                            <p:fltVal val="0"/>
                                          </p:val>
                                        </p:tav>
                                      </p:tavLst>
                                    </p:anim>
                                    <p:animEffect transition="in" filter="fade">
                                      <p:cBhvr>
                                        <p:cTn id="63" dur="1000"/>
                                        <p:tgtEl>
                                          <p:spTgt spid="24"/>
                                        </p:tgtEl>
                                      </p:cBhvr>
                                    </p:animEffect>
                                  </p:childTnLst>
                                </p:cTn>
                              </p:par>
                              <p:par>
                                <p:cTn id="64" presetID="2" presetClass="entr" presetSubtype="2" fill="hold" grpId="0" nodeType="withEffect">
                                  <p:stCondLst>
                                    <p:cond delay="0"/>
                                  </p:stCondLst>
                                  <p:iterate type="lt">
                                    <p:tmPct val="10000"/>
                                  </p:iterate>
                                  <p:childTnLst>
                                    <p:set>
                                      <p:cBhvr>
                                        <p:cTn id="65" dur="1" fill="hold">
                                          <p:stCondLst>
                                            <p:cond delay="0"/>
                                          </p:stCondLst>
                                        </p:cTn>
                                        <p:tgtEl>
                                          <p:spTgt spid="23"/>
                                        </p:tgtEl>
                                        <p:attrNameLst>
                                          <p:attrName>style.visibility</p:attrName>
                                        </p:attrNameLst>
                                      </p:cBhvr>
                                      <p:to>
                                        <p:strVal val="visible"/>
                                      </p:to>
                                    </p:set>
                                    <p:anim calcmode="lin" valueType="num">
                                      <p:cBhvr additive="base">
                                        <p:cTn id="66" dur="500" fill="hold"/>
                                        <p:tgtEl>
                                          <p:spTgt spid="23"/>
                                        </p:tgtEl>
                                        <p:attrNameLst>
                                          <p:attrName>ppt_x</p:attrName>
                                        </p:attrNameLst>
                                      </p:cBhvr>
                                      <p:tavLst>
                                        <p:tav tm="0">
                                          <p:val>
                                            <p:strVal val="1+#ppt_w/2"/>
                                          </p:val>
                                        </p:tav>
                                        <p:tav tm="100000">
                                          <p:val>
                                            <p:strVal val="#ppt_x"/>
                                          </p:val>
                                        </p:tav>
                                      </p:tavLst>
                                    </p:anim>
                                    <p:anim calcmode="lin" valueType="num">
                                      <p:cBhvr additive="base">
                                        <p:cTn id="67"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8325228" y="6621323"/>
            <a:ext cx="775136" cy="24622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模板下载：</a:t>
            </a:r>
            <a:r>
              <a:rPr kumimoji="0" lang="en-US" altLang="zh-CN" sz="100" b="0" i="0" u="none" strike="noStrike" kern="0" cap="none" spc="0" normalizeH="0" baseline="0" noProof="0" dirty="0">
                <a:ln>
                  <a:noFill/>
                </a:ln>
                <a:solidFill>
                  <a:prstClr val="white"/>
                </a:solidFill>
                <a:effectLst/>
                <a:uLnTx/>
                <a:uFillTx/>
              </a:rPr>
              <a:t>www.1ppt.com/moban/     </a:t>
            </a:r>
            <a:r>
              <a:rPr kumimoji="0" lang="zh-CN" altLang="en-US" sz="100" b="0" i="0" u="none" strike="noStrike" kern="0" cap="none" spc="0" normalizeH="0" baseline="0" noProof="0" dirty="0">
                <a:ln>
                  <a:noFill/>
                </a:ln>
                <a:solidFill>
                  <a:prstClr val="white"/>
                </a:solidFill>
                <a:effectLst/>
                <a:uLnTx/>
                <a:uFillTx/>
              </a:rPr>
              <a:t>行业</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www.1ppt.com/hangye/ </a:t>
            </a: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节日</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www.1ppt.com/jieri/           PPT</a:t>
            </a:r>
            <a:r>
              <a:rPr kumimoji="0" lang="zh-CN" altLang="en-US" sz="100" b="0" i="0" u="none" strike="noStrike" kern="0" cap="none" spc="0" normalizeH="0" baseline="0" noProof="0" dirty="0">
                <a:ln>
                  <a:noFill/>
                </a:ln>
                <a:solidFill>
                  <a:prstClr val="white"/>
                </a:solidFill>
                <a:effectLst/>
                <a:uLnTx/>
                <a:uFillTx/>
              </a:rPr>
              <a:t>素材下载：</a:t>
            </a:r>
            <a:r>
              <a:rPr kumimoji="0" lang="en-US" altLang="zh-CN" sz="100" b="0" i="0" u="none" strike="noStrike" kern="0" cap="none" spc="0" normalizeH="0" baseline="0" noProof="0" dirty="0">
                <a:ln>
                  <a:noFill/>
                </a:ln>
                <a:solidFill>
                  <a:prstClr val="white"/>
                </a:solidFill>
                <a:effectLst/>
                <a:uLnTx/>
                <a:uFillTx/>
              </a:rPr>
              <a:t>www.1ppt.com/sucai/</a:t>
            </a: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背景图片：</a:t>
            </a:r>
            <a:r>
              <a:rPr kumimoji="0" lang="en-US" altLang="zh-CN" sz="100" b="0" i="0" u="none" strike="noStrike" kern="0" cap="none" spc="0" normalizeH="0" baseline="0" noProof="0" dirty="0">
                <a:ln>
                  <a:noFill/>
                </a:ln>
                <a:solidFill>
                  <a:prstClr val="white"/>
                </a:solidFill>
                <a:effectLst/>
                <a:uLnTx/>
                <a:uFillTx/>
              </a:rPr>
              <a:t>www.1ppt.com/beijing/      PPT</a:t>
            </a:r>
            <a:r>
              <a:rPr kumimoji="0" lang="zh-CN" altLang="en-US" sz="100" b="0" i="0" u="none" strike="noStrike" kern="0" cap="none" spc="0" normalizeH="0" baseline="0" noProof="0" dirty="0">
                <a:ln>
                  <a:noFill/>
                </a:ln>
                <a:solidFill>
                  <a:prstClr val="white"/>
                </a:solidFill>
                <a:effectLst/>
                <a:uLnTx/>
                <a:uFillTx/>
              </a:rPr>
              <a:t>图表下载：</a:t>
            </a:r>
            <a:r>
              <a:rPr kumimoji="0" lang="en-US" altLang="zh-CN" sz="100" b="0" i="0" u="none" strike="noStrike" kern="0" cap="none" spc="0" normalizeH="0" baseline="0" noProof="0" dirty="0">
                <a:ln>
                  <a:noFill/>
                </a:ln>
                <a:solidFill>
                  <a:prstClr val="white"/>
                </a:solidFill>
                <a:effectLst/>
                <a:uLnTx/>
                <a:uFillTx/>
              </a:rPr>
              <a:t>www.1ppt.com/tubiao/      </a:t>
            </a: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优秀</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下载：</a:t>
            </a:r>
            <a:r>
              <a:rPr kumimoji="0" lang="en-US" altLang="zh-CN" sz="100" b="0" i="0" u="none" strike="noStrike" kern="0" cap="none" spc="0" normalizeH="0" baseline="0" noProof="0" dirty="0">
                <a:ln>
                  <a:noFill/>
                </a:ln>
                <a:solidFill>
                  <a:prstClr val="white"/>
                </a:solidFill>
                <a:effectLst/>
                <a:uLnTx/>
                <a:uFillTx/>
              </a:rPr>
              <a:t>www.1ppt.com/xiazai/        PPT</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www.1ppt.com/powerpoint/      </a:t>
            </a: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Word</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www.1ppt.com/word/              Excel</a:t>
            </a:r>
            <a:r>
              <a:rPr kumimoji="0" lang="zh-CN" altLang="en-US" sz="100" b="0" i="0" u="none" strike="noStrike" kern="0" cap="none" spc="0" normalizeH="0" baseline="0" noProof="0" dirty="0">
                <a:ln>
                  <a:noFill/>
                </a:ln>
                <a:solidFill>
                  <a:prstClr val="white"/>
                </a:solidFill>
                <a:effectLst/>
                <a:uLnTx/>
                <a:uFillTx/>
              </a:rPr>
              <a:t>教程：</a:t>
            </a:r>
            <a:r>
              <a:rPr kumimoji="0" lang="en-US" altLang="zh-CN" sz="100" b="0" i="0" u="none" strike="noStrike" kern="0" cap="none" spc="0" normalizeH="0" baseline="0" noProof="0" dirty="0">
                <a:ln>
                  <a:noFill/>
                </a:ln>
                <a:solidFill>
                  <a:prstClr val="white"/>
                </a:solidFill>
                <a:effectLst/>
                <a:uLnTx/>
                <a:uFillTx/>
              </a:rPr>
              <a:t>www.1ppt.com/excel/  </a:t>
            </a: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资料下载：</a:t>
            </a:r>
            <a:r>
              <a:rPr kumimoji="0" lang="en-US" altLang="zh-CN" sz="100" b="0" i="0" u="none" strike="noStrike" kern="0" cap="none" spc="0" normalizeH="0" baseline="0" noProof="0" dirty="0">
                <a:ln>
                  <a:noFill/>
                </a:ln>
                <a:solidFill>
                  <a:prstClr val="white"/>
                </a:solidFill>
                <a:effectLst/>
                <a:uLnTx/>
                <a:uFillTx/>
              </a:rPr>
              <a:t>www.1ppt.com/ziliao/                PPT</a:t>
            </a:r>
            <a:r>
              <a:rPr kumimoji="0" lang="zh-CN" altLang="en-US" sz="100" b="0" i="0" u="none" strike="noStrike" kern="0" cap="none" spc="0" normalizeH="0" baseline="0" noProof="0" dirty="0">
                <a:ln>
                  <a:noFill/>
                </a:ln>
                <a:solidFill>
                  <a:prstClr val="white"/>
                </a:solidFill>
                <a:effectLst/>
                <a:uLnTx/>
                <a:uFillTx/>
              </a:rPr>
              <a:t>课件下载：</a:t>
            </a:r>
            <a:r>
              <a:rPr kumimoji="0" lang="en-US" altLang="zh-CN" sz="100" b="0" i="0" u="none" strike="noStrike" kern="0" cap="none" spc="0" normalizeH="0" baseline="0" noProof="0" dirty="0">
                <a:ln>
                  <a:noFill/>
                </a:ln>
                <a:solidFill>
                  <a:prstClr val="white"/>
                </a:solidFill>
                <a:effectLst/>
                <a:uLnTx/>
                <a:uFillTx/>
              </a:rPr>
              <a:t>www.1ppt.com/kejian/ </a:t>
            </a: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范文下载：</a:t>
            </a:r>
            <a:r>
              <a:rPr kumimoji="0" lang="en-US" altLang="zh-CN" sz="100" b="0" i="0" u="none" strike="noStrike" kern="0" cap="none" spc="0" normalizeH="0" baseline="0" noProof="0" dirty="0">
                <a:ln>
                  <a:noFill/>
                </a:ln>
                <a:solidFill>
                  <a:prstClr val="white"/>
                </a:solidFill>
                <a:effectLst/>
                <a:uLnTx/>
                <a:uFillTx/>
              </a:rPr>
              <a:t>www.1ppt.com/fanwen/             </a:t>
            </a:r>
            <a:r>
              <a:rPr kumimoji="0" lang="zh-CN" altLang="en-US" sz="100" b="0" i="0" u="none" strike="noStrike" kern="0" cap="none" spc="0" normalizeH="0" baseline="0" noProof="0" dirty="0">
                <a:ln>
                  <a:noFill/>
                </a:ln>
                <a:solidFill>
                  <a:prstClr val="white"/>
                </a:solidFill>
                <a:effectLst/>
                <a:uLnTx/>
                <a:uFillTx/>
              </a:rPr>
              <a:t>试卷下载：</a:t>
            </a:r>
            <a:r>
              <a:rPr kumimoji="0" lang="en-US" altLang="zh-CN" sz="100" b="0" i="0" u="none" strike="noStrike" kern="0" cap="none" spc="0" normalizeH="0" baseline="0" noProof="0" dirty="0">
                <a:ln>
                  <a:noFill/>
                </a:ln>
                <a:solidFill>
                  <a:prstClr val="white"/>
                </a:solidFill>
                <a:effectLst/>
                <a:uLnTx/>
                <a:uFillTx/>
              </a:rPr>
              <a:t>www.1ppt.com/shiti/  </a:t>
            </a: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教案下载：</a:t>
            </a:r>
            <a:r>
              <a:rPr kumimoji="0" lang="en-US" altLang="zh-CN" sz="100" b="0" i="0" u="none" strike="noStrike" kern="0" cap="none" spc="0" normalizeH="0" baseline="0" noProof="0" dirty="0">
                <a:ln>
                  <a:noFill/>
                </a:ln>
                <a:solidFill>
                  <a:prstClr val="white"/>
                </a:solidFill>
                <a:effectLst/>
                <a:uLnTx/>
                <a:uFillTx/>
              </a:rPr>
              <a:t>www.1ppt.com/jiaoan/        </a:t>
            </a: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字体下载：</a:t>
            </a:r>
            <a:r>
              <a:rPr kumimoji="0" lang="en-US" altLang="zh-CN" sz="100" b="0" i="0" u="none" strike="noStrike" kern="0" cap="none" spc="0" normalizeH="0" baseline="0" noProof="0" dirty="0">
                <a:ln>
                  <a:noFill/>
                </a:ln>
                <a:solidFill>
                  <a:prstClr val="white"/>
                </a:solidFill>
                <a:effectLst/>
                <a:uLnTx/>
                <a:uFillTx/>
              </a:rPr>
              <a:t>www.1ppt.com/ziti/</a:t>
            </a: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 </a:t>
            </a:r>
            <a:endParaRPr kumimoji="0" lang="zh-CN" altLang="en-US" sz="100" b="0" i="0" u="none" strike="noStrike" kern="0" cap="none" spc="0" normalizeH="0" baseline="0" noProof="0" dirty="0">
              <a:ln>
                <a:noFill/>
              </a:ln>
              <a:solidFill>
                <a:prstClr val="white"/>
              </a:solidFill>
              <a:effectLst/>
              <a:uLnTx/>
              <a:uFillTx/>
            </a:endParaRPr>
          </a:p>
        </p:txBody>
      </p:sp>
      <p:pic>
        <p:nvPicPr>
          <p:cNvPr id="1027" name="Picture 3"/>
          <p:cNvPicPr>
            <a:picLocks noChangeAspect="1" noChangeArrowheads="1"/>
          </p:cNvPicPr>
          <p:nvPr/>
        </p:nvPicPr>
        <p:blipFill rotWithShape="1">
          <a:blip r:embed="rId3" cstate="screen"/>
          <a:srcRect/>
          <a:stretch>
            <a:fillRect/>
          </a:stretch>
        </p:blipFill>
        <p:spPr bwMode="auto">
          <a:xfrm>
            <a:off x="-3175" y="4362044"/>
            <a:ext cx="12199938" cy="2502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cstate="screen"/>
          <a:stretch>
            <a:fillRect/>
          </a:stretch>
        </p:blipFill>
        <p:spPr bwMode="auto">
          <a:xfrm>
            <a:off x="-7317" y="-10667"/>
            <a:ext cx="12190410" cy="4372711"/>
          </a:xfrm>
          <a:prstGeom prst="rect">
            <a:avLst/>
          </a:prstGeom>
          <a:gradFill flip="none" rotWithShape="1">
            <a:gsLst>
              <a:gs pos="100000">
                <a:schemeClr val="bg1">
                  <a:lumMod val="75000"/>
                </a:schemeClr>
              </a:gs>
              <a:gs pos="48000">
                <a:schemeClr val="bg1">
                  <a:lumMod val="95000"/>
                </a:schemeClr>
              </a:gs>
              <a:gs pos="0">
                <a:schemeClr val="bg1"/>
              </a:gs>
            </a:gsLst>
            <a:path path="circle">
              <a:fillToRect l="50000" t="50000" r="50000" b="50000"/>
            </a:path>
            <a:tileRect/>
          </a:gradFill>
          <a:ln>
            <a:noFill/>
          </a:ln>
        </p:spPr>
      </p:pic>
      <p:sp>
        <p:nvSpPr>
          <p:cNvPr id="5" name="文本框 3"/>
          <p:cNvSpPr txBox="1"/>
          <p:nvPr/>
        </p:nvSpPr>
        <p:spPr>
          <a:xfrm>
            <a:off x="334566" y="4901136"/>
            <a:ext cx="9073008" cy="707886"/>
          </a:xfrm>
          <a:prstGeom prst="rect">
            <a:avLst/>
          </a:prstGeom>
          <a:noFill/>
          <a:effectLst/>
        </p:spPr>
        <p:txBody>
          <a:bodyPr wrap="square" rtlCol="0">
            <a:spAutoFit/>
          </a:bodyPr>
          <a:lstStyle/>
          <a:p>
            <a:r>
              <a:rPr lang="en-US" altLang="zh-CN" sz="4000" b="1" kern="2200" spc="600" dirty="0">
                <a:gradFill flip="none" rotWithShape="1">
                  <a:gsLst>
                    <a:gs pos="0">
                      <a:srgbClr val="0070C0">
                        <a:shade val="30000"/>
                        <a:satMod val="115000"/>
                      </a:srgbClr>
                    </a:gs>
                    <a:gs pos="44000">
                      <a:srgbClr val="0070C0">
                        <a:shade val="67500"/>
                        <a:satMod val="115000"/>
                      </a:srgbClr>
                    </a:gs>
                    <a:gs pos="75000">
                      <a:srgbClr val="00B0F0"/>
                    </a:gs>
                    <a:gs pos="56000">
                      <a:srgbClr val="0070C0">
                        <a:shade val="100000"/>
                        <a:satMod val="115000"/>
                      </a:srgbClr>
                    </a:gs>
                  </a:gsLst>
                  <a:lin ang="18000000" scaled="0"/>
                  <a:tileRect/>
                </a:gradFill>
                <a:latin typeface="微软雅黑" panose="020B0503020204020204" pitchFamily="34" charset="-122"/>
                <a:ea typeface="微软雅黑" panose="020B0503020204020204" pitchFamily="34" charset="-122"/>
              </a:rPr>
              <a:t>Merci pour votre attention</a:t>
            </a:r>
          </a:p>
        </p:txBody>
      </p:sp>
      <p:sp>
        <p:nvSpPr>
          <p:cNvPr id="9" name="流程图: 决策 8"/>
          <p:cNvSpPr/>
          <p:nvPr/>
        </p:nvSpPr>
        <p:spPr>
          <a:xfrm>
            <a:off x="8903518" y="3112113"/>
            <a:ext cx="2549085" cy="2464116"/>
          </a:xfrm>
          <a:prstGeom prst="flowChartDecisi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流程图: 决策 10"/>
          <p:cNvSpPr/>
          <p:nvPr/>
        </p:nvSpPr>
        <p:spPr>
          <a:xfrm>
            <a:off x="7685671" y="4148920"/>
            <a:ext cx="412034" cy="398300"/>
          </a:xfrm>
          <a:prstGeom prst="flowChartDecisi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流程图: 决策 13"/>
          <p:cNvSpPr/>
          <p:nvPr/>
        </p:nvSpPr>
        <p:spPr>
          <a:xfrm>
            <a:off x="8083240" y="3958766"/>
            <a:ext cx="824069" cy="796600"/>
          </a:xfrm>
          <a:prstGeom prst="flowChartDecision">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流程图: 决策 14"/>
          <p:cNvSpPr/>
          <p:nvPr/>
        </p:nvSpPr>
        <p:spPr>
          <a:xfrm>
            <a:off x="10525794" y="2924536"/>
            <a:ext cx="667662" cy="645407"/>
          </a:xfrm>
          <a:prstGeom prst="flowChartDecision">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流程图: 决策 16"/>
          <p:cNvSpPr/>
          <p:nvPr/>
        </p:nvSpPr>
        <p:spPr>
          <a:xfrm>
            <a:off x="11393508" y="2800215"/>
            <a:ext cx="257216" cy="248642"/>
          </a:xfrm>
          <a:prstGeom prst="flowChartDecision">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流程图: 决策 20"/>
          <p:cNvSpPr/>
          <p:nvPr/>
        </p:nvSpPr>
        <p:spPr>
          <a:xfrm>
            <a:off x="10943632" y="3122133"/>
            <a:ext cx="1156968" cy="1118403"/>
          </a:xfrm>
          <a:prstGeom prst="flowChartDecisi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45"/>
          <p:cNvSpPr txBox="1"/>
          <p:nvPr/>
        </p:nvSpPr>
        <p:spPr>
          <a:xfrm>
            <a:off x="1513556" y="5714839"/>
            <a:ext cx="4869682" cy="429895"/>
          </a:xfrm>
          <a:prstGeom prst="rect">
            <a:avLst/>
          </a:prstGeom>
          <a:noFill/>
        </p:spPr>
        <p:txBody>
          <a:bodyPr wrap="square" rtlCol="0">
            <a:spAutoFit/>
          </a:bodyPr>
          <a:lstStyle/>
          <a:p>
            <a:r>
              <a:rPr lang="en-US" altLang="zh-CN" sz="1100" dirty="0">
                <a:solidFill>
                  <a:schemeClr val="bg1">
                    <a:lumMod val="50000"/>
                  </a:schemeClr>
                </a:solidFill>
                <a:latin typeface="Arial Black" panose="020B0A04020102020204" pitchFamily="34" charset="0"/>
                <a:ea typeface="方正细圆简体" pitchFamily="2" charset="-122"/>
              </a:rPr>
              <a:t>La science et la technologie sont la première force productive, les personnes sont la première ressource.</a:t>
            </a:r>
          </a:p>
        </p:txBody>
      </p:sp>
      <p:sp>
        <p:nvSpPr>
          <p:cNvPr id="23" name="流程图: 决策 22"/>
          <p:cNvSpPr/>
          <p:nvPr/>
        </p:nvSpPr>
        <p:spPr>
          <a:xfrm>
            <a:off x="11193456" y="4536909"/>
            <a:ext cx="667662" cy="645407"/>
          </a:xfrm>
          <a:prstGeom prst="flowChartDecision">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3000" fill="hold"/>
                                        <p:tgtEl>
                                          <p:spTgt spid="1026"/>
                                        </p:tgtEl>
                                        <p:attrNameLst>
                                          <p:attrName>ppt_w</p:attrName>
                                        </p:attrNameLst>
                                      </p:cBhvr>
                                      <p:tavLst>
                                        <p:tav tm="0">
                                          <p:val>
                                            <p:strVal val="4/3*#ppt_w"/>
                                          </p:val>
                                        </p:tav>
                                        <p:tav tm="100000">
                                          <p:val>
                                            <p:strVal val="#ppt_w"/>
                                          </p:val>
                                        </p:tav>
                                      </p:tavLst>
                                    </p:anim>
                                    <p:anim calcmode="lin" valueType="num">
                                      <p:cBhvr>
                                        <p:cTn id="8" dur="3000" fill="hold"/>
                                        <p:tgtEl>
                                          <p:spTgt spid="1026"/>
                                        </p:tgtEl>
                                        <p:attrNameLst>
                                          <p:attrName>ppt_h</p:attrName>
                                        </p:attrNameLst>
                                      </p:cBhvr>
                                      <p:tavLst>
                                        <p:tav tm="0">
                                          <p:val>
                                            <p:strVal val="4/3*#ppt_h"/>
                                          </p:val>
                                        </p:tav>
                                        <p:tav tm="100000">
                                          <p:val>
                                            <p:strVal val="#ppt_h"/>
                                          </p:val>
                                        </p:tav>
                                      </p:tavLst>
                                    </p:anim>
                                  </p:childTnLst>
                                </p:cTn>
                              </p:par>
                              <p:par>
                                <p:cTn id="9" presetID="23" presetClass="entr" presetSubtype="16" fill="hold" grpId="0" nodeType="withEffect">
                                  <p:stCondLst>
                                    <p:cond delay="500"/>
                                  </p:stCondLst>
                                  <p:childTnLst>
                                    <p:set>
                                      <p:cBhvr>
                                        <p:cTn id="10" dur="1" fill="hold">
                                          <p:stCondLst>
                                            <p:cond delay="0"/>
                                          </p:stCondLst>
                                        </p:cTn>
                                        <p:tgtEl>
                                          <p:spTgt spid="9"/>
                                        </p:tgtEl>
                                        <p:attrNameLst>
                                          <p:attrName>style.visibility</p:attrName>
                                        </p:attrNameLst>
                                      </p:cBhvr>
                                      <p:to>
                                        <p:strVal val="visible"/>
                                      </p:to>
                                    </p:set>
                                    <p:anim calcmode="lin" valueType="num">
                                      <p:cBhvr>
                                        <p:cTn id="11" dur="1250" fill="hold"/>
                                        <p:tgtEl>
                                          <p:spTgt spid="9"/>
                                        </p:tgtEl>
                                        <p:attrNameLst>
                                          <p:attrName>ppt_w</p:attrName>
                                        </p:attrNameLst>
                                      </p:cBhvr>
                                      <p:tavLst>
                                        <p:tav tm="0">
                                          <p:val>
                                            <p:fltVal val="0"/>
                                          </p:val>
                                        </p:tav>
                                        <p:tav tm="100000">
                                          <p:val>
                                            <p:strVal val="#ppt_w"/>
                                          </p:val>
                                        </p:tav>
                                      </p:tavLst>
                                    </p:anim>
                                    <p:anim calcmode="lin" valueType="num">
                                      <p:cBhvr>
                                        <p:cTn id="12" dur="1250" fill="hold"/>
                                        <p:tgtEl>
                                          <p:spTgt spid="9"/>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750"/>
                                  </p:stCondLst>
                                  <p:childTnLst>
                                    <p:set>
                                      <p:cBhvr>
                                        <p:cTn id="14" dur="1" fill="hold">
                                          <p:stCondLst>
                                            <p:cond delay="0"/>
                                          </p:stCondLst>
                                        </p:cTn>
                                        <p:tgtEl>
                                          <p:spTgt spid="21"/>
                                        </p:tgtEl>
                                        <p:attrNameLst>
                                          <p:attrName>style.visibility</p:attrName>
                                        </p:attrNameLst>
                                      </p:cBhvr>
                                      <p:to>
                                        <p:strVal val="visible"/>
                                      </p:to>
                                    </p:set>
                                    <p:anim calcmode="lin" valueType="num">
                                      <p:cBhvr>
                                        <p:cTn id="15" dur="1250" fill="hold"/>
                                        <p:tgtEl>
                                          <p:spTgt spid="21"/>
                                        </p:tgtEl>
                                        <p:attrNameLst>
                                          <p:attrName>ppt_w</p:attrName>
                                        </p:attrNameLst>
                                      </p:cBhvr>
                                      <p:tavLst>
                                        <p:tav tm="0">
                                          <p:val>
                                            <p:fltVal val="0"/>
                                          </p:val>
                                        </p:tav>
                                        <p:tav tm="100000">
                                          <p:val>
                                            <p:strVal val="#ppt_w"/>
                                          </p:val>
                                        </p:tav>
                                      </p:tavLst>
                                    </p:anim>
                                    <p:anim calcmode="lin" valueType="num">
                                      <p:cBhvr>
                                        <p:cTn id="16" dur="1250" fill="hold"/>
                                        <p:tgtEl>
                                          <p:spTgt spid="21"/>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50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250" fill="hold"/>
                                        <p:tgtEl>
                                          <p:spTgt spid="15"/>
                                        </p:tgtEl>
                                        <p:attrNameLst>
                                          <p:attrName>ppt_w</p:attrName>
                                        </p:attrNameLst>
                                      </p:cBhvr>
                                      <p:tavLst>
                                        <p:tav tm="0">
                                          <p:val>
                                            <p:fltVal val="0"/>
                                          </p:val>
                                        </p:tav>
                                        <p:tav tm="100000">
                                          <p:val>
                                            <p:strVal val="#ppt_w"/>
                                          </p:val>
                                        </p:tav>
                                      </p:tavLst>
                                    </p:anim>
                                    <p:anim calcmode="lin" valueType="num">
                                      <p:cBhvr>
                                        <p:cTn id="20" dur="1250" fill="hold"/>
                                        <p:tgtEl>
                                          <p:spTgt spid="15"/>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750"/>
                                  </p:stCondLst>
                                  <p:childTnLst>
                                    <p:set>
                                      <p:cBhvr>
                                        <p:cTn id="22" dur="1" fill="hold">
                                          <p:stCondLst>
                                            <p:cond delay="0"/>
                                          </p:stCondLst>
                                        </p:cTn>
                                        <p:tgtEl>
                                          <p:spTgt spid="14"/>
                                        </p:tgtEl>
                                        <p:attrNameLst>
                                          <p:attrName>style.visibility</p:attrName>
                                        </p:attrNameLst>
                                      </p:cBhvr>
                                      <p:to>
                                        <p:strVal val="visible"/>
                                      </p:to>
                                    </p:set>
                                    <p:anim calcmode="lin" valueType="num">
                                      <p:cBhvr>
                                        <p:cTn id="23" dur="1250" fill="hold"/>
                                        <p:tgtEl>
                                          <p:spTgt spid="14"/>
                                        </p:tgtEl>
                                        <p:attrNameLst>
                                          <p:attrName>ppt_w</p:attrName>
                                        </p:attrNameLst>
                                      </p:cBhvr>
                                      <p:tavLst>
                                        <p:tav tm="0">
                                          <p:val>
                                            <p:fltVal val="0"/>
                                          </p:val>
                                        </p:tav>
                                        <p:tav tm="100000">
                                          <p:val>
                                            <p:strVal val="#ppt_w"/>
                                          </p:val>
                                        </p:tav>
                                      </p:tavLst>
                                    </p:anim>
                                    <p:anim calcmode="lin" valueType="num">
                                      <p:cBhvr>
                                        <p:cTn id="24" dur="1250" fill="hold"/>
                                        <p:tgtEl>
                                          <p:spTgt spid="14"/>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1000"/>
                                  </p:stCondLst>
                                  <p:childTnLst>
                                    <p:set>
                                      <p:cBhvr>
                                        <p:cTn id="26" dur="1" fill="hold">
                                          <p:stCondLst>
                                            <p:cond delay="0"/>
                                          </p:stCondLst>
                                        </p:cTn>
                                        <p:tgtEl>
                                          <p:spTgt spid="23"/>
                                        </p:tgtEl>
                                        <p:attrNameLst>
                                          <p:attrName>style.visibility</p:attrName>
                                        </p:attrNameLst>
                                      </p:cBhvr>
                                      <p:to>
                                        <p:strVal val="visible"/>
                                      </p:to>
                                    </p:set>
                                    <p:anim calcmode="lin" valueType="num">
                                      <p:cBhvr>
                                        <p:cTn id="27" dur="1250" fill="hold"/>
                                        <p:tgtEl>
                                          <p:spTgt spid="23"/>
                                        </p:tgtEl>
                                        <p:attrNameLst>
                                          <p:attrName>ppt_w</p:attrName>
                                        </p:attrNameLst>
                                      </p:cBhvr>
                                      <p:tavLst>
                                        <p:tav tm="0">
                                          <p:val>
                                            <p:fltVal val="0"/>
                                          </p:val>
                                        </p:tav>
                                        <p:tav tm="100000">
                                          <p:val>
                                            <p:strVal val="#ppt_w"/>
                                          </p:val>
                                        </p:tav>
                                      </p:tavLst>
                                    </p:anim>
                                    <p:anim calcmode="lin" valueType="num">
                                      <p:cBhvr>
                                        <p:cTn id="28" dur="1250" fill="hold"/>
                                        <p:tgtEl>
                                          <p:spTgt spid="23"/>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750"/>
                                  </p:stCondLst>
                                  <p:childTnLst>
                                    <p:set>
                                      <p:cBhvr>
                                        <p:cTn id="30" dur="1" fill="hold">
                                          <p:stCondLst>
                                            <p:cond delay="0"/>
                                          </p:stCondLst>
                                        </p:cTn>
                                        <p:tgtEl>
                                          <p:spTgt spid="11"/>
                                        </p:tgtEl>
                                        <p:attrNameLst>
                                          <p:attrName>style.visibility</p:attrName>
                                        </p:attrNameLst>
                                      </p:cBhvr>
                                      <p:to>
                                        <p:strVal val="visible"/>
                                      </p:to>
                                    </p:set>
                                    <p:anim calcmode="lin" valueType="num">
                                      <p:cBhvr>
                                        <p:cTn id="31" dur="1250" fill="hold"/>
                                        <p:tgtEl>
                                          <p:spTgt spid="11"/>
                                        </p:tgtEl>
                                        <p:attrNameLst>
                                          <p:attrName>ppt_w</p:attrName>
                                        </p:attrNameLst>
                                      </p:cBhvr>
                                      <p:tavLst>
                                        <p:tav tm="0">
                                          <p:val>
                                            <p:fltVal val="0"/>
                                          </p:val>
                                        </p:tav>
                                        <p:tav tm="100000">
                                          <p:val>
                                            <p:strVal val="#ppt_w"/>
                                          </p:val>
                                        </p:tav>
                                      </p:tavLst>
                                    </p:anim>
                                    <p:anim calcmode="lin" valueType="num">
                                      <p:cBhvr>
                                        <p:cTn id="32" dur="1250" fill="hold"/>
                                        <p:tgtEl>
                                          <p:spTgt spid="11"/>
                                        </p:tgtEl>
                                        <p:attrNameLst>
                                          <p:attrName>ppt_h</p:attrName>
                                        </p:attrNameLst>
                                      </p:cBhvr>
                                      <p:tavLst>
                                        <p:tav tm="0">
                                          <p:val>
                                            <p:fltVal val="0"/>
                                          </p:val>
                                        </p:tav>
                                        <p:tav tm="100000">
                                          <p:val>
                                            <p:strVal val="#ppt_h"/>
                                          </p:val>
                                        </p:tav>
                                      </p:tavLst>
                                    </p:anim>
                                  </p:childTnLst>
                                </p:cTn>
                              </p:par>
                              <p:par>
                                <p:cTn id="33" presetID="23" presetClass="entr" presetSubtype="16" fill="hold" grpId="0" nodeType="withEffect">
                                  <p:stCondLst>
                                    <p:cond delay="750"/>
                                  </p:stCondLst>
                                  <p:childTnLst>
                                    <p:set>
                                      <p:cBhvr>
                                        <p:cTn id="34" dur="1" fill="hold">
                                          <p:stCondLst>
                                            <p:cond delay="0"/>
                                          </p:stCondLst>
                                        </p:cTn>
                                        <p:tgtEl>
                                          <p:spTgt spid="17"/>
                                        </p:tgtEl>
                                        <p:attrNameLst>
                                          <p:attrName>style.visibility</p:attrName>
                                        </p:attrNameLst>
                                      </p:cBhvr>
                                      <p:to>
                                        <p:strVal val="visible"/>
                                      </p:to>
                                    </p:set>
                                    <p:anim calcmode="lin" valueType="num">
                                      <p:cBhvr>
                                        <p:cTn id="35" dur="1750" fill="hold"/>
                                        <p:tgtEl>
                                          <p:spTgt spid="17"/>
                                        </p:tgtEl>
                                        <p:attrNameLst>
                                          <p:attrName>ppt_w</p:attrName>
                                        </p:attrNameLst>
                                      </p:cBhvr>
                                      <p:tavLst>
                                        <p:tav tm="0">
                                          <p:val>
                                            <p:fltVal val="0"/>
                                          </p:val>
                                        </p:tav>
                                        <p:tav tm="100000">
                                          <p:val>
                                            <p:strVal val="#ppt_w"/>
                                          </p:val>
                                        </p:tav>
                                      </p:tavLst>
                                    </p:anim>
                                    <p:anim calcmode="lin" valueType="num">
                                      <p:cBhvr>
                                        <p:cTn id="36" dur="1750" fill="hold"/>
                                        <p:tgtEl>
                                          <p:spTgt spid="17"/>
                                        </p:tgtEl>
                                        <p:attrNameLst>
                                          <p:attrName>ppt_h</p:attrName>
                                        </p:attrNameLst>
                                      </p:cBhvr>
                                      <p:tavLst>
                                        <p:tav tm="0">
                                          <p:val>
                                            <p:fltVal val="0"/>
                                          </p:val>
                                        </p:tav>
                                        <p:tav tm="100000">
                                          <p:val>
                                            <p:strVal val="#ppt_h"/>
                                          </p:val>
                                        </p:tav>
                                      </p:tavLst>
                                    </p:anim>
                                  </p:childTnLst>
                                </p:cTn>
                              </p:par>
                            </p:childTnLst>
                          </p:cTn>
                        </p:par>
                        <p:par>
                          <p:cTn id="37" fill="hold">
                            <p:stCondLst>
                              <p:cond delay="3000"/>
                            </p:stCondLst>
                            <p:childTnLst>
                              <p:par>
                                <p:cTn id="38" presetID="42" presetClass="entr" presetSubtype="0"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1000"/>
                                        <p:tgtEl>
                                          <p:spTgt spid="5"/>
                                        </p:tgtEl>
                                      </p:cBhvr>
                                    </p:animEffect>
                                    <p:anim calcmode="lin" valueType="num">
                                      <p:cBhvr>
                                        <p:cTn id="41" dur="1000" fill="hold"/>
                                        <p:tgtEl>
                                          <p:spTgt spid="5"/>
                                        </p:tgtEl>
                                        <p:attrNameLst>
                                          <p:attrName>ppt_x</p:attrName>
                                        </p:attrNameLst>
                                      </p:cBhvr>
                                      <p:tavLst>
                                        <p:tav tm="0">
                                          <p:val>
                                            <p:strVal val="#ppt_x"/>
                                          </p:val>
                                        </p:tav>
                                        <p:tav tm="100000">
                                          <p:val>
                                            <p:strVal val="#ppt_x"/>
                                          </p:val>
                                        </p:tav>
                                      </p:tavLst>
                                    </p:anim>
                                    <p:anim calcmode="lin" valueType="num">
                                      <p:cBhvr>
                                        <p:cTn id="42" dur="1000" fill="hold"/>
                                        <p:tgtEl>
                                          <p:spTgt spid="5"/>
                                        </p:tgtEl>
                                        <p:attrNameLst>
                                          <p:attrName>ppt_y</p:attrName>
                                        </p:attrNameLst>
                                      </p:cBhvr>
                                      <p:tavLst>
                                        <p:tav tm="0">
                                          <p:val>
                                            <p:strVal val="#ppt_y+.1"/>
                                          </p:val>
                                        </p:tav>
                                        <p:tav tm="100000">
                                          <p:val>
                                            <p:strVal val="#ppt_y"/>
                                          </p:val>
                                        </p:tav>
                                      </p:tavLst>
                                    </p:anim>
                                  </p:childTnLst>
                                </p:cTn>
                              </p:par>
                            </p:childTnLst>
                          </p:cTn>
                        </p:par>
                        <p:par>
                          <p:cTn id="43" fill="hold">
                            <p:stCondLst>
                              <p:cond delay="4000"/>
                            </p:stCondLst>
                            <p:childTnLst>
                              <p:par>
                                <p:cTn id="44" presetID="47" presetClass="entr" presetSubtype="0" fill="hold" grpId="0" nodeType="afterEffect">
                                  <p:stCondLst>
                                    <p:cond delay="0"/>
                                  </p:stCondLst>
                                  <p:iterate type="lt">
                                    <p:tmPct val="10000"/>
                                  </p:iterate>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anim calcmode="lin" valueType="num">
                                      <p:cBhvr>
                                        <p:cTn id="47" dur="500" fill="hold"/>
                                        <p:tgtEl>
                                          <p:spTgt spid="20"/>
                                        </p:tgtEl>
                                        <p:attrNameLst>
                                          <p:attrName>ppt_x</p:attrName>
                                        </p:attrNameLst>
                                      </p:cBhvr>
                                      <p:tavLst>
                                        <p:tav tm="0">
                                          <p:val>
                                            <p:strVal val="#ppt_x"/>
                                          </p:val>
                                        </p:tav>
                                        <p:tav tm="100000">
                                          <p:val>
                                            <p:strVal val="#ppt_x"/>
                                          </p:val>
                                        </p:tav>
                                      </p:tavLst>
                                    </p:anim>
                                    <p:anim calcmode="lin" valueType="num">
                                      <p:cBhvr>
                                        <p:cTn id="48" dur="500" fill="hold"/>
                                        <p:tgtEl>
                                          <p:spTgt spid="20"/>
                                        </p:tgtEl>
                                        <p:attrNameLst>
                                          <p:attrName>ppt_y</p:attrName>
                                        </p:attrNameLst>
                                      </p:cBhvr>
                                      <p:tavLst>
                                        <p:tav tm="0">
                                          <p:val>
                                            <p:strVal val="#ppt_y-.1"/>
                                          </p:val>
                                        </p:tav>
                                        <p:tav tm="100000">
                                          <p:val>
                                            <p:strVal val="#ppt_y"/>
                                          </p:val>
                                        </p:tav>
                                      </p:tavLst>
                                    </p:anim>
                                  </p:childTnLst>
                                </p:cTn>
                              </p:par>
                            </p:childTnLst>
                          </p:cTn>
                        </p:par>
                        <p:par>
                          <p:cTn id="49" fill="hold">
                            <p:stCondLst>
                              <p:cond delay="9699"/>
                            </p:stCondLst>
                            <p:childTnLst>
                              <p:par>
                                <p:cTn id="50" presetID="27" presetClass="emph" presetSubtype="0" repeatCount="3000" fill="remove" grpId="1" nodeType="afterEffect">
                                  <p:stCondLst>
                                    <p:cond delay="0"/>
                                  </p:stCondLst>
                                  <p:childTnLst>
                                    <p:animClr clrSpc="rgb" dir="cw">
                                      <p:cBhvr override="childStyle">
                                        <p:cTn id="51" dur="250" autoRev="1" fill="remove"/>
                                        <p:tgtEl>
                                          <p:spTgt spid="9"/>
                                        </p:tgtEl>
                                        <p:attrNameLst>
                                          <p:attrName>style.color</p:attrName>
                                        </p:attrNameLst>
                                      </p:cBhvr>
                                      <p:to>
                                        <a:schemeClr val="bg1"/>
                                      </p:to>
                                    </p:animClr>
                                    <p:animClr clrSpc="rgb" dir="cw">
                                      <p:cBhvr>
                                        <p:cTn id="52" dur="250" autoRev="1" fill="remove"/>
                                        <p:tgtEl>
                                          <p:spTgt spid="9"/>
                                        </p:tgtEl>
                                        <p:attrNameLst>
                                          <p:attrName>fillcolor</p:attrName>
                                        </p:attrNameLst>
                                      </p:cBhvr>
                                      <p:to>
                                        <a:schemeClr val="bg1"/>
                                      </p:to>
                                    </p:animClr>
                                    <p:set>
                                      <p:cBhvr>
                                        <p:cTn id="53" dur="250" autoRev="1" fill="remove"/>
                                        <p:tgtEl>
                                          <p:spTgt spid="9"/>
                                        </p:tgtEl>
                                        <p:attrNameLst>
                                          <p:attrName>fill.type</p:attrName>
                                        </p:attrNameLst>
                                      </p:cBhvr>
                                      <p:to>
                                        <p:strVal val="solid"/>
                                      </p:to>
                                    </p:set>
                                    <p:set>
                                      <p:cBhvr>
                                        <p:cTn id="54" dur="250" autoRev="1" fill="remove"/>
                                        <p:tgtEl>
                                          <p:spTgt spid="9"/>
                                        </p:tgtEl>
                                        <p:attrNameLst>
                                          <p:attrName>fill.on</p:attrName>
                                        </p:attrNameLst>
                                      </p:cBhvr>
                                      <p:to>
                                        <p:strVal val="true"/>
                                      </p:to>
                                    </p:set>
                                  </p:childTnLst>
                                </p:cTn>
                              </p:par>
                              <p:par>
                                <p:cTn id="55" presetID="27" presetClass="emph" presetSubtype="0" repeatCount="3000" fill="remove" grpId="1" nodeType="withEffect">
                                  <p:stCondLst>
                                    <p:cond delay="250"/>
                                  </p:stCondLst>
                                  <p:childTnLst>
                                    <p:animClr clrSpc="rgb" dir="cw">
                                      <p:cBhvr override="childStyle">
                                        <p:cTn id="56" dur="375" autoRev="1" fill="remove"/>
                                        <p:tgtEl>
                                          <p:spTgt spid="14"/>
                                        </p:tgtEl>
                                        <p:attrNameLst>
                                          <p:attrName>style.color</p:attrName>
                                        </p:attrNameLst>
                                      </p:cBhvr>
                                      <p:to>
                                        <a:schemeClr val="bg1"/>
                                      </p:to>
                                    </p:animClr>
                                    <p:animClr clrSpc="rgb" dir="cw">
                                      <p:cBhvr>
                                        <p:cTn id="57" dur="375" autoRev="1" fill="remove"/>
                                        <p:tgtEl>
                                          <p:spTgt spid="14"/>
                                        </p:tgtEl>
                                        <p:attrNameLst>
                                          <p:attrName>fillcolor</p:attrName>
                                        </p:attrNameLst>
                                      </p:cBhvr>
                                      <p:to>
                                        <a:schemeClr val="bg1"/>
                                      </p:to>
                                    </p:animClr>
                                    <p:set>
                                      <p:cBhvr>
                                        <p:cTn id="58" dur="375" autoRev="1" fill="remove"/>
                                        <p:tgtEl>
                                          <p:spTgt spid="14"/>
                                        </p:tgtEl>
                                        <p:attrNameLst>
                                          <p:attrName>fill.type</p:attrName>
                                        </p:attrNameLst>
                                      </p:cBhvr>
                                      <p:to>
                                        <p:strVal val="solid"/>
                                      </p:to>
                                    </p:set>
                                    <p:set>
                                      <p:cBhvr>
                                        <p:cTn id="59" dur="375" autoRev="1" fill="remove"/>
                                        <p:tgtEl>
                                          <p:spTgt spid="14"/>
                                        </p:tgtEl>
                                        <p:attrNameLst>
                                          <p:attrName>fill.on</p:attrName>
                                        </p:attrNameLst>
                                      </p:cBhvr>
                                      <p:to>
                                        <p:strVal val="true"/>
                                      </p:to>
                                    </p:set>
                                  </p:childTnLst>
                                </p:cTn>
                              </p:par>
                              <p:par>
                                <p:cTn id="60" presetID="26" presetClass="emph" presetSubtype="0" repeatCount="3000" fill="hold" grpId="1" nodeType="withEffect">
                                  <p:stCondLst>
                                    <p:cond delay="0"/>
                                  </p:stCondLst>
                                  <p:childTnLst>
                                    <p:animEffect transition="out" filter="fade">
                                      <p:cBhvr>
                                        <p:cTn id="61" dur="500" tmFilter="0, 0; .2, .5; .8, .5; 1, 0"/>
                                        <p:tgtEl>
                                          <p:spTgt spid="15"/>
                                        </p:tgtEl>
                                      </p:cBhvr>
                                    </p:animEffect>
                                    <p:animScale>
                                      <p:cBhvr>
                                        <p:cTn id="62" dur="250" autoRev="1" fill="hold"/>
                                        <p:tgtEl>
                                          <p:spTgt spid="15"/>
                                        </p:tgtEl>
                                      </p:cBhvr>
                                      <p:by x="105000" y="105000"/>
                                    </p:animScale>
                                  </p:childTnLst>
                                </p:cTn>
                              </p:par>
                              <p:par>
                                <p:cTn id="63" presetID="27" presetClass="emph" presetSubtype="0" repeatCount="3000" fill="remove" grpId="1" nodeType="withEffect">
                                  <p:stCondLst>
                                    <p:cond delay="250"/>
                                  </p:stCondLst>
                                  <p:childTnLst>
                                    <p:animClr clrSpc="rgb" dir="cw">
                                      <p:cBhvr override="childStyle">
                                        <p:cTn id="64" dur="250" autoRev="1" fill="remove"/>
                                        <p:tgtEl>
                                          <p:spTgt spid="23"/>
                                        </p:tgtEl>
                                        <p:attrNameLst>
                                          <p:attrName>style.color</p:attrName>
                                        </p:attrNameLst>
                                      </p:cBhvr>
                                      <p:to>
                                        <a:schemeClr val="bg1"/>
                                      </p:to>
                                    </p:animClr>
                                    <p:animClr clrSpc="rgb" dir="cw">
                                      <p:cBhvr>
                                        <p:cTn id="65" dur="250" autoRev="1" fill="remove"/>
                                        <p:tgtEl>
                                          <p:spTgt spid="23"/>
                                        </p:tgtEl>
                                        <p:attrNameLst>
                                          <p:attrName>fillcolor</p:attrName>
                                        </p:attrNameLst>
                                      </p:cBhvr>
                                      <p:to>
                                        <a:schemeClr val="bg1"/>
                                      </p:to>
                                    </p:animClr>
                                    <p:set>
                                      <p:cBhvr>
                                        <p:cTn id="66" dur="250" autoRev="1" fill="remove"/>
                                        <p:tgtEl>
                                          <p:spTgt spid="23"/>
                                        </p:tgtEl>
                                        <p:attrNameLst>
                                          <p:attrName>fill.type</p:attrName>
                                        </p:attrNameLst>
                                      </p:cBhvr>
                                      <p:to>
                                        <p:strVal val="solid"/>
                                      </p:to>
                                    </p:set>
                                    <p:set>
                                      <p:cBhvr>
                                        <p:cTn id="67" dur="250" autoRev="1" fill="remove"/>
                                        <p:tgtEl>
                                          <p:spTgt spid="23"/>
                                        </p:tgtEl>
                                        <p:attrNameLst>
                                          <p:attrName>fill.on</p:attrName>
                                        </p:attrNameLst>
                                      </p:cBhvr>
                                      <p:to>
                                        <p:strVal val="true"/>
                                      </p:to>
                                    </p:set>
                                  </p:childTnLst>
                                </p:cTn>
                              </p:par>
                              <p:par>
                                <p:cTn id="68" presetID="27" presetClass="emph" presetSubtype="0" repeatCount="3000" fill="remove" grpId="1" nodeType="withEffect">
                                  <p:stCondLst>
                                    <p:cond delay="250"/>
                                  </p:stCondLst>
                                  <p:childTnLst>
                                    <p:animClr clrSpc="rgb" dir="cw">
                                      <p:cBhvr override="childStyle">
                                        <p:cTn id="69" dur="250" autoRev="1" fill="remove"/>
                                        <p:tgtEl>
                                          <p:spTgt spid="17"/>
                                        </p:tgtEl>
                                        <p:attrNameLst>
                                          <p:attrName>style.color</p:attrName>
                                        </p:attrNameLst>
                                      </p:cBhvr>
                                      <p:to>
                                        <a:schemeClr val="bg1"/>
                                      </p:to>
                                    </p:animClr>
                                    <p:animClr clrSpc="rgb" dir="cw">
                                      <p:cBhvr>
                                        <p:cTn id="70" dur="250" autoRev="1" fill="remove"/>
                                        <p:tgtEl>
                                          <p:spTgt spid="17"/>
                                        </p:tgtEl>
                                        <p:attrNameLst>
                                          <p:attrName>fillcolor</p:attrName>
                                        </p:attrNameLst>
                                      </p:cBhvr>
                                      <p:to>
                                        <a:schemeClr val="bg1"/>
                                      </p:to>
                                    </p:animClr>
                                    <p:set>
                                      <p:cBhvr>
                                        <p:cTn id="71" dur="250" autoRev="1" fill="remove"/>
                                        <p:tgtEl>
                                          <p:spTgt spid="17"/>
                                        </p:tgtEl>
                                        <p:attrNameLst>
                                          <p:attrName>fill.type</p:attrName>
                                        </p:attrNameLst>
                                      </p:cBhvr>
                                      <p:to>
                                        <p:strVal val="solid"/>
                                      </p:to>
                                    </p:set>
                                    <p:set>
                                      <p:cBhvr>
                                        <p:cTn id="72" dur="250" autoRev="1" fill="remove"/>
                                        <p:tgtEl>
                                          <p:spTgt spid="17"/>
                                        </p:tgtEl>
                                        <p:attrNameLst>
                                          <p:attrName>fill.on</p:attrName>
                                        </p:attrNameLst>
                                      </p:cBhvr>
                                      <p:to>
                                        <p:strVal val="true"/>
                                      </p:to>
                                    </p:set>
                                  </p:childTnLst>
                                </p:cTn>
                              </p:par>
                              <p:par>
                                <p:cTn id="73" presetID="26" presetClass="emph" presetSubtype="0" repeatCount="3000" fill="hold" grpId="1" nodeType="withEffect">
                                  <p:stCondLst>
                                    <p:cond delay="500"/>
                                  </p:stCondLst>
                                  <p:childTnLst>
                                    <p:animEffect transition="out" filter="fade">
                                      <p:cBhvr>
                                        <p:cTn id="74" dur="500" tmFilter="0, 0; .2, .5; .8, .5; 1, 0"/>
                                        <p:tgtEl>
                                          <p:spTgt spid="11"/>
                                        </p:tgtEl>
                                      </p:cBhvr>
                                    </p:animEffect>
                                    <p:animScale>
                                      <p:cBhvr>
                                        <p:cTn id="75"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9" grpId="0" animBg="1"/>
      <p:bldP spid="9" grpId="1" animBg="1"/>
      <p:bldP spid="11" grpId="0" animBg="1"/>
      <p:bldP spid="11" grpId="1" animBg="1"/>
      <p:bldP spid="14" grpId="0" animBg="1"/>
      <p:bldP spid="14" grpId="1" animBg="1"/>
      <p:bldP spid="15" grpId="0" animBg="1"/>
      <p:bldP spid="15" grpId="1" animBg="1"/>
      <p:bldP spid="17" grpId="0" animBg="1"/>
      <p:bldP spid="17" grpId="1" animBg="1"/>
      <p:bldP spid="21" grpId="0" animBg="1"/>
      <p:bldP spid="20" grpId="0"/>
      <p:bldP spid="23" grpId="0" animBg="1"/>
      <p:bldP spid="23"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a:off x="725015" y="-11878"/>
            <a:ext cx="5230367" cy="4431779"/>
          </a:xfrm>
          <a:prstGeom prst="rect">
            <a:avLst/>
          </a:prstGeom>
          <a:blipFill dpi="0" rotWithShape="1">
            <a:blip r:embed="rId3" cstate="screen"/>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6959302" y="3563724"/>
            <a:ext cx="2284087" cy="369332"/>
          </a:xfrm>
          <a:prstGeom prst="rect">
            <a:avLst/>
          </a:prstGeom>
        </p:spPr>
        <p:txBody>
          <a:bodyPr wrap="none">
            <a:spAutoFit/>
          </a:bodyPr>
          <a:lstStyle/>
          <a:p>
            <a:r>
              <a:rPr lang="en-US" altLang="zh-CN" dirty="0">
                <a:solidFill>
                  <a:schemeClr val="accent5">
                    <a:lumMod val="50000"/>
                  </a:schemeClr>
                </a:solidFill>
              </a:rPr>
              <a:t>Company introduction</a:t>
            </a:r>
            <a:endParaRPr lang="zh-CN" altLang="en-US" dirty="0">
              <a:solidFill>
                <a:schemeClr val="accent5">
                  <a:lumMod val="50000"/>
                </a:schemeClr>
              </a:solidFill>
            </a:endParaRPr>
          </a:p>
        </p:txBody>
      </p:sp>
      <p:grpSp>
        <p:nvGrpSpPr>
          <p:cNvPr id="34" name="组合 33"/>
          <p:cNvGrpSpPr/>
          <p:nvPr/>
        </p:nvGrpSpPr>
        <p:grpSpPr>
          <a:xfrm>
            <a:off x="9306922" y="3709240"/>
            <a:ext cx="1252780" cy="113577"/>
            <a:chOff x="9306922" y="3016002"/>
            <a:chExt cx="1252780" cy="113577"/>
          </a:xfrm>
        </p:grpSpPr>
        <p:sp>
          <p:nvSpPr>
            <p:cNvPr id="25" name="矩形 24"/>
            <p:cNvSpPr/>
            <p:nvPr/>
          </p:nvSpPr>
          <p:spPr>
            <a:xfrm flipV="1">
              <a:off x="9306922" y="3016002"/>
              <a:ext cx="638991" cy="11357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flipV="1">
              <a:off x="9920711" y="3016002"/>
              <a:ext cx="638991" cy="11357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25015" y="3649216"/>
            <a:ext cx="5230367" cy="1565126"/>
            <a:chOff x="725015" y="3649216"/>
            <a:chExt cx="5230367" cy="1565126"/>
          </a:xfrm>
        </p:grpSpPr>
        <p:sp>
          <p:nvSpPr>
            <p:cNvPr id="4" name="流程图: 决策 3"/>
            <p:cNvSpPr/>
            <p:nvPr/>
          </p:nvSpPr>
          <p:spPr>
            <a:xfrm flipV="1">
              <a:off x="725015" y="3649216"/>
              <a:ext cx="5230367" cy="1565126"/>
            </a:xfrm>
            <a:prstGeom prst="flowChartDecisi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3"/>
            <p:cNvSpPr txBox="1"/>
            <p:nvPr/>
          </p:nvSpPr>
          <p:spPr>
            <a:xfrm>
              <a:off x="2691779" y="3717032"/>
              <a:ext cx="1296145" cy="769441"/>
            </a:xfrm>
            <a:prstGeom prst="rect">
              <a:avLst/>
            </a:prstGeom>
            <a:noFill/>
            <a:effectLst/>
          </p:spPr>
          <p:txBody>
            <a:bodyPr wrap="square" rtlCol="0">
              <a:spAutoFit/>
            </a:bodyPr>
            <a:lstStyle/>
            <a:p>
              <a:pPr algn="ctr"/>
              <a:r>
                <a:rPr lang="en-US" altLang="zh-CN" sz="4400" b="1" dirty="0">
                  <a:solidFill>
                    <a:schemeClr val="bg1"/>
                  </a:solidFill>
                  <a:latin typeface="锐字荣光黑简1.0" pitchFamily="2" charset="-122"/>
                  <a:ea typeface="锐字荣光黑简1.0" pitchFamily="2" charset="-122"/>
                </a:rPr>
                <a:t>01</a:t>
              </a:r>
              <a:endParaRPr lang="zh-CN" altLang="en-US" sz="4400" b="1" dirty="0">
                <a:solidFill>
                  <a:schemeClr val="bg1"/>
                </a:solidFill>
                <a:latin typeface="锐字荣光黑简1.0" pitchFamily="2" charset="-122"/>
                <a:ea typeface="锐字荣光黑简1.0" pitchFamily="2" charset="-122"/>
              </a:endParaRPr>
            </a:p>
          </p:txBody>
        </p:sp>
        <p:sp>
          <p:nvSpPr>
            <p:cNvPr id="22" name="等腰三角形 21"/>
            <p:cNvSpPr/>
            <p:nvPr/>
          </p:nvSpPr>
          <p:spPr>
            <a:xfrm flipV="1">
              <a:off x="3161496" y="4793905"/>
              <a:ext cx="306359" cy="13240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3"/>
            <p:cNvSpPr txBox="1"/>
            <p:nvPr/>
          </p:nvSpPr>
          <p:spPr>
            <a:xfrm>
              <a:off x="2278782" y="4387416"/>
              <a:ext cx="2021717" cy="306705"/>
            </a:xfrm>
            <a:prstGeom prst="rect">
              <a:avLst/>
            </a:prstGeom>
            <a:noFill/>
            <a:effectLst/>
          </p:spPr>
          <p:txBody>
            <a:bodyPr wrap="square" rtlCol="0">
              <a:spAutoFit/>
            </a:bodyPr>
            <a:lstStyle/>
            <a:p>
              <a:pPr algn="ctr"/>
              <a:r>
                <a:rPr lang="en-US" altLang="zh-CN" sz="1400" b="1" dirty="0">
                  <a:solidFill>
                    <a:schemeClr val="bg1"/>
                  </a:solidFill>
                  <a:latin typeface="微软雅黑" panose="020B0503020204020204" pitchFamily="34" charset="-122"/>
                  <a:ea typeface="微软雅黑" panose="020B0503020204020204" pitchFamily="34" charset="-122"/>
                </a:rPr>
                <a:t>——CONTENU——</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grpSp>
      <p:sp>
        <p:nvSpPr>
          <p:cNvPr id="35" name="文本框 3"/>
          <p:cNvSpPr txBox="1"/>
          <p:nvPr/>
        </p:nvSpPr>
        <p:spPr>
          <a:xfrm>
            <a:off x="6742927" y="1772381"/>
            <a:ext cx="4186594" cy="1568450"/>
          </a:xfrm>
          <a:prstGeom prst="rect">
            <a:avLst/>
          </a:prstGeom>
          <a:noFill/>
          <a:effectLst/>
        </p:spPr>
        <p:txBody>
          <a:bodyPr wrap="square" rtlCol="0">
            <a:spAutoFit/>
          </a:bodyPr>
          <a:lstStyle/>
          <a:p>
            <a:pPr algn="ctr"/>
            <a:r>
              <a:rPr lang="zh-CN" altLang="en-US" sz="4800" b="1" dirty="0">
                <a:solidFill>
                  <a:srgbClr val="0070C0"/>
                </a:solidFill>
                <a:latin typeface="微软雅黑" panose="020B0503020204020204" pitchFamily="34" charset="-122"/>
                <a:ea typeface="微软雅黑" panose="020B0503020204020204" pitchFamily="34" charset="-122"/>
              </a:rPr>
              <a:t>Profil de l'entreprise</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400" tmFilter="0, 0; .2, .5; .8, .5; 1, 0"/>
                                        <p:tgtEl>
                                          <p:spTgt spid="36"/>
                                        </p:tgtEl>
                                      </p:cBhvr>
                                    </p:animEffect>
                                    <p:animScale>
                                      <p:cBhvr>
                                        <p:cTn id="11" dur="200" autoRev="1" fill="hold"/>
                                        <p:tgtEl>
                                          <p:spTgt spid="36"/>
                                        </p:tgtEl>
                                      </p:cBhvr>
                                      <p:by x="105000" y="105000"/>
                                    </p:animScale>
                                  </p:childTnLst>
                                </p:cTn>
                              </p:par>
                            </p:childTnLst>
                          </p:cTn>
                        </p:par>
                        <p:par>
                          <p:cTn id="12" fill="hold">
                            <p:stCondLst>
                              <p:cond delay="1000"/>
                            </p:stCondLst>
                            <p:childTnLst>
                              <p:par>
                                <p:cTn id="13" presetID="47"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anim calcmode="lin" valueType="num">
                                      <p:cBhvr>
                                        <p:cTn id="16" dur="500" fill="hold"/>
                                        <p:tgtEl>
                                          <p:spTgt spid="33"/>
                                        </p:tgtEl>
                                        <p:attrNameLst>
                                          <p:attrName>ppt_x</p:attrName>
                                        </p:attrNameLst>
                                      </p:cBhvr>
                                      <p:tavLst>
                                        <p:tav tm="0">
                                          <p:val>
                                            <p:strVal val="#ppt_x"/>
                                          </p:val>
                                        </p:tav>
                                        <p:tav tm="100000">
                                          <p:val>
                                            <p:strVal val="#ppt_x"/>
                                          </p:val>
                                        </p:tav>
                                      </p:tavLst>
                                    </p:anim>
                                    <p:anim calcmode="lin" valueType="num">
                                      <p:cBhvr>
                                        <p:cTn id="17" dur="500" fill="hold"/>
                                        <p:tgtEl>
                                          <p:spTgt spid="33"/>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2" presetClass="entr" presetSubtype="2" fill="hold" grpId="0" nodeType="afterEffect">
                                  <p:stCondLst>
                                    <p:cond delay="0"/>
                                  </p:stCondLst>
                                  <p:iterate type="lt">
                                    <p:tmPct val="10000"/>
                                  </p:iterate>
                                  <p:childTnLst>
                                    <p:set>
                                      <p:cBhvr>
                                        <p:cTn id="20" dur="1" fill="hold">
                                          <p:stCondLst>
                                            <p:cond delay="0"/>
                                          </p:stCondLst>
                                        </p:cTn>
                                        <p:tgtEl>
                                          <p:spTgt spid="35"/>
                                        </p:tgtEl>
                                        <p:attrNameLst>
                                          <p:attrName>style.visibility</p:attrName>
                                        </p:attrNameLst>
                                      </p:cBhvr>
                                      <p:to>
                                        <p:strVal val="visible"/>
                                      </p:to>
                                    </p:set>
                                    <p:anim calcmode="lin" valueType="num">
                                      <p:cBhvr additive="base">
                                        <p:cTn id="21" dur="500" fill="hold"/>
                                        <p:tgtEl>
                                          <p:spTgt spid="35"/>
                                        </p:tgtEl>
                                        <p:attrNameLst>
                                          <p:attrName>ppt_x</p:attrName>
                                        </p:attrNameLst>
                                      </p:cBhvr>
                                      <p:tavLst>
                                        <p:tav tm="0">
                                          <p:val>
                                            <p:strVal val="1+#ppt_w/2"/>
                                          </p:val>
                                        </p:tav>
                                        <p:tav tm="100000">
                                          <p:val>
                                            <p:strVal val="#ppt_x"/>
                                          </p:val>
                                        </p:tav>
                                      </p:tavLst>
                                    </p:anim>
                                    <p:anim calcmode="lin" valueType="num">
                                      <p:cBhvr additive="base">
                                        <p:cTn id="22" dur="500" fill="hold"/>
                                        <p:tgtEl>
                                          <p:spTgt spid="35"/>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iterate type="lt">
                                    <p:tmPct val="10000"/>
                                  </p:iterate>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1+#ppt_w/2"/>
                                          </p:val>
                                        </p:tav>
                                        <p:tav tm="100000">
                                          <p:val>
                                            <p:strVal val="#ppt_x"/>
                                          </p:val>
                                        </p:tav>
                                      </p:tavLst>
                                    </p:anim>
                                    <p:anim calcmode="lin" valueType="num">
                                      <p:cBhvr additive="base">
                                        <p:cTn id="26" dur="500" fill="hold"/>
                                        <p:tgtEl>
                                          <p:spTgt spid="23"/>
                                        </p:tgtEl>
                                        <p:attrNameLst>
                                          <p:attrName>ppt_y</p:attrName>
                                        </p:attrNameLst>
                                      </p:cBhvr>
                                      <p:tavLst>
                                        <p:tav tm="0">
                                          <p:val>
                                            <p:strVal val="#ppt_y"/>
                                          </p:val>
                                        </p:tav>
                                        <p:tav tm="100000">
                                          <p:val>
                                            <p:strVal val="#ppt_y"/>
                                          </p:val>
                                        </p:tav>
                                      </p:tavLst>
                                    </p:anim>
                                  </p:childTnLst>
                                </p:cTn>
                              </p:par>
                            </p:childTnLst>
                          </p:cTn>
                        </p:par>
                        <p:par>
                          <p:cTn id="27" fill="hold">
                            <p:stCondLst>
                              <p:cond delay="2950"/>
                            </p:stCondLst>
                            <p:childTnLst>
                              <p:par>
                                <p:cTn id="28" presetID="49" presetClass="entr" presetSubtype="0" decel="100000" fill="hold" nodeType="afterEffect">
                                  <p:stCondLst>
                                    <p:cond delay="0"/>
                                  </p:stCondLst>
                                  <p:childTnLst>
                                    <p:set>
                                      <p:cBhvr>
                                        <p:cTn id="29" dur="1" fill="hold">
                                          <p:stCondLst>
                                            <p:cond delay="0"/>
                                          </p:stCondLst>
                                        </p:cTn>
                                        <p:tgtEl>
                                          <p:spTgt spid="34"/>
                                        </p:tgtEl>
                                        <p:attrNameLst>
                                          <p:attrName>style.visibility</p:attrName>
                                        </p:attrNameLst>
                                      </p:cBhvr>
                                      <p:to>
                                        <p:strVal val="visible"/>
                                      </p:to>
                                    </p:set>
                                    <p:anim calcmode="lin" valueType="num">
                                      <p:cBhvr>
                                        <p:cTn id="30" dur="250" fill="hold"/>
                                        <p:tgtEl>
                                          <p:spTgt spid="34"/>
                                        </p:tgtEl>
                                        <p:attrNameLst>
                                          <p:attrName>ppt_w</p:attrName>
                                        </p:attrNameLst>
                                      </p:cBhvr>
                                      <p:tavLst>
                                        <p:tav tm="0">
                                          <p:val>
                                            <p:fltVal val="0"/>
                                          </p:val>
                                        </p:tav>
                                        <p:tav tm="100000">
                                          <p:val>
                                            <p:strVal val="#ppt_w"/>
                                          </p:val>
                                        </p:tav>
                                      </p:tavLst>
                                    </p:anim>
                                    <p:anim calcmode="lin" valueType="num">
                                      <p:cBhvr>
                                        <p:cTn id="31" dur="250" fill="hold"/>
                                        <p:tgtEl>
                                          <p:spTgt spid="34"/>
                                        </p:tgtEl>
                                        <p:attrNameLst>
                                          <p:attrName>ppt_h</p:attrName>
                                        </p:attrNameLst>
                                      </p:cBhvr>
                                      <p:tavLst>
                                        <p:tav tm="0">
                                          <p:val>
                                            <p:fltVal val="0"/>
                                          </p:val>
                                        </p:tav>
                                        <p:tav tm="100000">
                                          <p:val>
                                            <p:strVal val="#ppt_h"/>
                                          </p:val>
                                        </p:tav>
                                      </p:tavLst>
                                    </p:anim>
                                    <p:anim calcmode="lin" valueType="num">
                                      <p:cBhvr>
                                        <p:cTn id="32" dur="250" fill="hold"/>
                                        <p:tgtEl>
                                          <p:spTgt spid="34"/>
                                        </p:tgtEl>
                                        <p:attrNameLst>
                                          <p:attrName>style.rotation</p:attrName>
                                        </p:attrNameLst>
                                      </p:cBhvr>
                                      <p:tavLst>
                                        <p:tav tm="0">
                                          <p:val>
                                            <p:fltVal val="360"/>
                                          </p:val>
                                        </p:tav>
                                        <p:tav tm="100000">
                                          <p:val>
                                            <p:fltVal val="0"/>
                                          </p:val>
                                        </p:tav>
                                      </p:tavLst>
                                    </p:anim>
                                    <p:animEffect transition="in" filter="fade">
                                      <p:cBhvr>
                                        <p:cTn id="33" dur="250"/>
                                        <p:tgtEl>
                                          <p:spTgt spid="34"/>
                                        </p:tgtEl>
                                      </p:cBhvr>
                                    </p:animEffect>
                                  </p:childTnLst>
                                </p:cTn>
                              </p:par>
                            </p:childTnLst>
                          </p:cTn>
                        </p:par>
                        <p:par>
                          <p:cTn id="34" fill="hold">
                            <p:stCondLst>
                              <p:cond delay="3450"/>
                            </p:stCondLst>
                            <p:childTnLst>
                              <p:par>
                                <p:cTn id="35" presetID="26" presetClass="emph" presetSubtype="0" fill="hold" grpId="1" nodeType="afterEffect">
                                  <p:stCondLst>
                                    <p:cond delay="0"/>
                                  </p:stCondLst>
                                  <p:iterate type="lt">
                                    <p:tmPct val="0"/>
                                  </p:iterate>
                                  <p:childTnLst>
                                    <p:animEffect transition="out" filter="fade">
                                      <p:cBhvr>
                                        <p:cTn id="36" dur="500" tmFilter="0, 0; .2, .5; .8, .5; 1, 0"/>
                                        <p:tgtEl>
                                          <p:spTgt spid="35"/>
                                        </p:tgtEl>
                                      </p:cBhvr>
                                    </p:animEffect>
                                    <p:animScale>
                                      <p:cBhvr>
                                        <p:cTn id="37" dur="250" autoRev="1" fill="hold"/>
                                        <p:tgtEl>
                                          <p:spTgt spid="3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23" grpId="0"/>
      <p:bldP spid="35" grpId="0" bldLvl="0" animBg="1"/>
      <p:bldP spid="35" grpId="1"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延期 2"/>
          <p:cNvSpPr/>
          <p:nvPr/>
        </p:nvSpPr>
        <p:spPr>
          <a:xfrm>
            <a:off x="5624367" y="1914120"/>
            <a:ext cx="2703087" cy="3456384"/>
          </a:xfrm>
          <a:prstGeom prst="flowChartDelay">
            <a:avLst/>
          </a:prstGeom>
          <a:blipFill dpi="0" rotWithShape="1">
            <a:blip r:embed="rId3">
              <a:extLst>
                <a:ext uri="{28A0092B-C50C-407E-A947-70E740481C1C}">
                  <a14:useLocalDpi xmlns:a14="http://schemas.microsoft.com/office/drawing/2010/main" val="0"/>
                </a:ext>
              </a:extLst>
            </a:blip>
            <a:srcRect/>
            <a:stretch>
              <a:fillRect/>
            </a:stretch>
          </a:blipFill>
          <a:ln>
            <a:noFill/>
          </a:ln>
          <a:effectLst>
            <a:innerShdw blurRad="190500" dist="1270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rotWithShape="1">
          <a:blip r:embed="rId4" cstate="screen">
            <a:grayscl/>
            <a:extLst>
              <a:ext uri="{BEBA8EAE-BF5A-486C-A8C5-ECC9F3942E4B}">
                <a14:imgProps xmlns:a14="http://schemas.microsoft.com/office/drawing/2010/main">
                  <a14:imgLayer r:embed="rId5">
                    <a14:imgEffect>
                      <a14:colorTemperature colorTemp="2000"/>
                    </a14:imgEffect>
                    <a14:imgEffect>
                      <a14:saturation sat="66000"/>
                    </a14:imgEffect>
                  </a14:imgLayer>
                </a14:imgProps>
              </a:ext>
            </a:extLst>
          </a:blip>
          <a:srcRect/>
          <a:stretch>
            <a:fillRect/>
          </a:stretch>
        </p:blipFill>
        <p:spPr>
          <a:xfrm rot="5400000">
            <a:off x="3175211" y="3224771"/>
            <a:ext cx="5709727" cy="835083"/>
          </a:xfrm>
          <a:prstGeom prst="rect">
            <a:avLst/>
          </a:prstGeom>
        </p:spPr>
      </p:pic>
      <p:sp>
        <p:nvSpPr>
          <p:cNvPr id="4" name="流程图: 延期 3"/>
          <p:cNvSpPr/>
          <p:nvPr/>
        </p:nvSpPr>
        <p:spPr>
          <a:xfrm>
            <a:off x="8512316" y="1914120"/>
            <a:ext cx="2703087" cy="3456384"/>
          </a:xfrm>
          <a:prstGeom prst="flowChartDelay">
            <a:avLst/>
          </a:prstGeom>
          <a:blipFill dpi="0" rotWithShape="1">
            <a:blip r:embed="rId6">
              <a:extLst>
                <a:ext uri="{28A0092B-C50C-407E-A947-70E740481C1C}">
                  <a14:useLocalDpi xmlns:a14="http://schemas.microsoft.com/office/drawing/2010/main" val="0"/>
                </a:ext>
              </a:extLst>
            </a:blip>
            <a:srcRect/>
            <a:stretch>
              <a:fillRect/>
            </a:stretch>
          </a:blipFill>
          <a:ln>
            <a:noFill/>
          </a:ln>
          <a:effectLst>
            <a:innerShdw blurRad="190500" dist="1270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rotWithShape="1">
          <a:blip r:embed="rId4" cstate="screen">
            <a:grayscl/>
            <a:extLst>
              <a:ext uri="{BEBA8EAE-BF5A-486C-A8C5-ECC9F3942E4B}">
                <a14:imgProps xmlns:a14="http://schemas.microsoft.com/office/drawing/2010/main">
                  <a14:imgLayer r:embed="rId5">
                    <a14:imgEffect>
                      <a14:colorTemperature colorTemp="2000"/>
                    </a14:imgEffect>
                    <a14:imgEffect>
                      <a14:saturation sat="66000"/>
                    </a14:imgEffect>
                  </a14:imgLayer>
                </a14:imgProps>
              </a:ext>
            </a:extLst>
          </a:blip>
          <a:srcRect/>
          <a:stretch>
            <a:fillRect/>
          </a:stretch>
        </p:blipFill>
        <p:spPr>
          <a:xfrm rot="5400000">
            <a:off x="6063160" y="3224771"/>
            <a:ext cx="5709727" cy="835083"/>
          </a:xfrm>
          <a:prstGeom prst="rect">
            <a:avLst/>
          </a:prstGeom>
        </p:spPr>
      </p:pic>
      <p:sp>
        <p:nvSpPr>
          <p:cNvPr id="6" name="矩形 5"/>
          <p:cNvSpPr/>
          <p:nvPr/>
        </p:nvSpPr>
        <p:spPr>
          <a:xfrm>
            <a:off x="212725" y="2204864"/>
            <a:ext cx="5090393" cy="4480842"/>
          </a:xfrm>
          <a:prstGeom prst="rect">
            <a:avLst/>
          </a:prstGeom>
        </p:spPr>
        <p:txBody>
          <a:bodyPr wrap="square">
            <a:spAutoFit/>
          </a:bodyPr>
          <a:lstStyle/>
          <a:p>
            <a:pPr indent="457200" algn="just">
              <a:lnSpc>
                <a:spcPct val="150000"/>
              </a:lnSpc>
            </a:pPr>
            <a:r>
              <a:rPr sz="1600" b="1" dirty="0">
                <a:solidFill>
                  <a:schemeClr val="tx1">
                    <a:lumMod val="75000"/>
                    <a:lumOff val="25000"/>
                  </a:schemeClr>
                </a:solidFill>
                <a:latin typeface="微软雅黑" panose="020B0503020204020204" pitchFamily="34" charset="-122"/>
                <a:ea typeface="微软雅黑" panose="020B0503020204020204" pitchFamily="34" charset="-122"/>
              </a:rPr>
              <a:t>Jiaxing Gyunyu Solar se consacre à la recherche sur le solaire thermique depuis plus de 16 ans, à la recherche sur les systèmes photovoltaïques depuis plus de 6 ans et à la recherche sur les systèmes depuis plus de 4 ans. Elle a obtenu un certain nombre de brevets d'invention nationaux pour plus de 10 systèmes d'intégration solaire thermique photovoltaïques, en se concentrant sur la production à grande échelle et sur l'ensemble de la recherche et de l'installation de systèmes solaires thermiques photovoltaïques.</a:t>
            </a:r>
          </a:p>
        </p:txBody>
      </p:sp>
      <p:grpSp>
        <p:nvGrpSpPr>
          <p:cNvPr id="7" name="组合 6"/>
          <p:cNvGrpSpPr/>
          <p:nvPr/>
        </p:nvGrpSpPr>
        <p:grpSpPr>
          <a:xfrm>
            <a:off x="975010" y="1628800"/>
            <a:ext cx="3891880" cy="407963"/>
            <a:chOff x="8871913" y="1821077"/>
            <a:chExt cx="2430905" cy="389320"/>
          </a:xfrm>
        </p:grpSpPr>
        <p:sp>
          <p:nvSpPr>
            <p:cNvPr id="8" name="矩形 7"/>
            <p:cNvSpPr/>
            <p:nvPr/>
          </p:nvSpPr>
          <p:spPr>
            <a:xfrm>
              <a:off x="8873322" y="1821077"/>
              <a:ext cx="2290515" cy="389320"/>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5">
                    <a:lumMod val="50000"/>
                  </a:schemeClr>
                </a:solidFill>
              </a:endParaRPr>
            </a:p>
          </p:txBody>
        </p:sp>
        <p:sp>
          <p:nvSpPr>
            <p:cNvPr id="9" name="文本框 53"/>
            <p:cNvSpPr txBox="1"/>
            <p:nvPr/>
          </p:nvSpPr>
          <p:spPr>
            <a:xfrm>
              <a:off x="8871913" y="1824252"/>
              <a:ext cx="2430905" cy="306705"/>
            </a:xfrm>
            <a:prstGeom prst="rect">
              <a:avLst/>
            </a:prstGeom>
            <a:noFill/>
          </p:spPr>
          <p:txBody>
            <a:bodyPr wrap="square" rtlCol="0">
              <a:spAutoFit/>
            </a:bodyPr>
            <a:lstStyle/>
            <a:p>
              <a:pPr algn="ctr"/>
              <a:r>
                <a:rPr lang="zh-CN" altLang="en-US" sz="1400" b="1" dirty="0">
                  <a:solidFill>
                    <a:schemeClr val="bg1"/>
                  </a:solidFill>
                  <a:latin typeface="微软雅黑" panose="020B0503020204020204" pitchFamily="34" charset="-122"/>
                  <a:ea typeface="微软雅黑" panose="020B0503020204020204" pitchFamily="34" charset="-122"/>
                </a:rPr>
                <a:t>Jiaxing Yunyu New Energy Co.</a:t>
              </a:r>
              <a:r>
                <a:rPr lang="en-US" altLang="zh-CN" sz="1400" b="1" dirty="0">
                  <a:solidFill>
                    <a:schemeClr val="bg1"/>
                  </a:solidFill>
                  <a:latin typeface="微软雅黑" panose="020B0503020204020204" pitchFamily="34" charset="-122"/>
                  <a:ea typeface="微软雅黑" panose="020B0503020204020204" pitchFamily="34" charset="-122"/>
                </a:rPr>
                <a:t>, Ltd.</a:t>
              </a:r>
            </a:p>
          </p:txBody>
        </p:sp>
      </p:grpSp>
      <p:sp>
        <p:nvSpPr>
          <p:cNvPr id="10" name="TextBox 9"/>
          <p:cNvSpPr txBox="1"/>
          <p:nvPr/>
        </p:nvSpPr>
        <p:spPr>
          <a:xfrm>
            <a:off x="1123315" y="169545"/>
            <a:ext cx="4598035" cy="521970"/>
          </a:xfrm>
          <a:prstGeom prst="rect">
            <a:avLst/>
          </a:prstGeom>
          <a:noFill/>
        </p:spPr>
        <p:txBody>
          <a:bodyPr wrap="square" rtlCol="0">
            <a:spAutoFit/>
          </a:bodyPr>
          <a:lstStyle/>
          <a:p>
            <a:r>
              <a:rPr lang="zh-CN" altLang="en-US" sz="2800" b="1" dirty="0">
                <a:solidFill>
                  <a:schemeClr val="accent5">
                    <a:lumMod val="50000"/>
                  </a:schemeClr>
                </a:solidFill>
                <a:latin typeface="微软雅黑" panose="020B0503020204020204" pitchFamily="34" charset="-122"/>
                <a:ea typeface="微软雅黑" panose="020B0503020204020204" pitchFamily="34" charset="-122"/>
              </a:rPr>
              <a:t>Profil de l'entreprise</a:t>
            </a:r>
          </a:p>
        </p:txBody>
      </p:sp>
      <p:sp>
        <p:nvSpPr>
          <p:cNvPr id="11" name="文本框 10"/>
          <p:cNvSpPr txBox="1"/>
          <p:nvPr/>
        </p:nvSpPr>
        <p:spPr>
          <a:xfrm>
            <a:off x="10942320" y="258445"/>
            <a:ext cx="913130" cy="368300"/>
          </a:xfrm>
          <a:prstGeom prst="rect">
            <a:avLst/>
          </a:prstGeom>
          <a:solidFill>
            <a:schemeClr val="bg1"/>
          </a:solidFill>
        </p:spPr>
        <p:txBody>
          <a:bodyPr wrap="square" rtlCol="0">
            <a:spAutoFit/>
          </a:bodyPr>
          <a:lstStyle/>
          <a:p>
            <a:r>
              <a:rPr lang="en-US" altLang="zh-CN"/>
              <a:t>Page 4</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par>
                          <p:cTn id="9" fill="hold">
                            <p:stCondLst>
                              <p:cond delay="0"/>
                            </p:stCondLst>
                            <p:childTnLst>
                              <p:par>
                                <p:cTn id="10" presetID="16" presetClass="entr" presetSubtype="21"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par>
                          <p:cTn id="29" fill="hold">
                            <p:stCondLst>
                              <p:cond delay="2500"/>
                            </p:stCondLst>
                            <p:childTnLst>
                              <p:par>
                                <p:cTn id="30" presetID="22" presetClass="entr" presetSubtype="8" fill="hold" grpId="0"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left)">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a:off x="725015" y="-11878"/>
            <a:ext cx="5230367" cy="4431779"/>
          </a:xfrm>
          <a:prstGeom prst="rect">
            <a:avLst/>
          </a:prstGeom>
          <a:blipFill dpi="0" rotWithShape="1">
            <a:blip r:embed="rId3" cstate="screen"/>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6959302" y="3563724"/>
            <a:ext cx="3452868" cy="369332"/>
          </a:xfrm>
          <a:prstGeom prst="rect">
            <a:avLst/>
          </a:prstGeom>
        </p:spPr>
        <p:txBody>
          <a:bodyPr wrap="none">
            <a:spAutoFit/>
          </a:bodyPr>
          <a:lstStyle/>
          <a:p>
            <a:r>
              <a:rPr lang="en-US" altLang="zh-CN" dirty="0">
                <a:solidFill>
                  <a:schemeClr val="accent5">
                    <a:lumMod val="50000"/>
                  </a:schemeClr>
                </a:solidFill>
              </a:rPr>
              <a:t>Photovoltaic/ thermal solar system</a:t>
            </a:r>
            <a:endParaRPr lang="zh-CN" altLang="en-US" dirty="0">
              <a:solidFill>
                <a:schemeClr val="accent5">
                  <a:lumMod val="50000"/>
                </a:schemeClr>
              </a:solidFill>
            </a:endParaRPr>
          </a:p>
        </p:txBody>
      </p:sp>
      <p:grpSp>
        <p:nvGrpSpPr>
          <p:cNvPr id="34" name="组合 33"/>
          <p:cNvGrpSpPr/>
          <p:nvPr/>
        </p:nvGrpSpPr>
        <p:grpSpPr>
          <a:xfrm>
            <a:off x="9446250" y="3938965"/>
            <a:ext cx="1252780" cy="113577"/>
            <a:chOff x="9306922" y="3016002"/>
            <a:chExt cx="1252780" cy="113577"/>
          </a:xfrm>
        </p:grpSpPr>
        <p:sp>
          <p:nvSpPr>
            <p:cNvPr id="25" name="矩形 24"/>
            <p:cNvSpPr/>
            <p:nvPr/>
          </p:nvSpPr>
          <p:spPr>
            <a:xfrm flipV="1">
              <a:off x="9306922" y="3016002"/>
              <a:ext cx="638991" cy="11357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flipV="1">
              <a:off x="9920711" y="3016002"/>
              <a:ext cx="638991" cy="11357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25015" y="3649216"/>
            <a:ext cx="5230367" cy="1565126"/>
            <a:chOff x="725015" y="3649216"/>
            <a:chExt cx="5230367" cy="1565126"/>
          </a:xfrm>
        </p:grpSpPr>
        <p:sp>
          <p:nvSpPr>
            <p:cNvPr id="4" name="流程图: 决策 3"/>
            <p:cNvSpPr/>
            <p:nvPr/>
          </p:nvSpPr>
          <p:spPr>
            <a:xfrm flipV="1">
              <a:off x="725015" y="3649216"/>
              <a:ext cx="5230367" cy="1565126"/>
            </a:xfrm>
            <a:prstGeom prst="flowChartDecisi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3"/>
            <p:cNvSpPr txBox="1"/>
            <p:nvPr/>
          </p:nvSpPr>
          <p:spPr>
            <a:xfrm>
              <a:off x="2691779" y="3717032"/>
              <a:ext cx="1296145" cy="769441"/>
            </a:xfrm>
            <a:prstGeom prst="rect">
              <a:avLst/>
            </a:prstGeom>
            <a:noFill/>
            <a:effectLst/>
          </p:spPr>
          <p:txBody>
            <a:bodyPr wrap="square" rtlCol="0">
              <a:spAutoFit/>
            </a:bodyPr>
            <a:lstStyle/>
            <a:p>
              <a:pPr algn="ctr"/>
              <a:r>
                <a:rPr lang="en-US" altLang="zh-CN" sz="4400" b="1" dirty="0">
                  <a:solidFill>
                    <a:schemeClr val="bg1"/>
                  </a:solidFill>
                  <a:latin typeface="锐字荣光黑简1.0" pitchFamily="2" charset="-122"/>
                  <a:ea typeface="锐字荣光黑简1.0" pitchFamily="2" charset="-122"/>
                </a:rPr>
                <a:t>02</a:t>
              </a:r>
              <a:endParaRPr lang="zh-CN" altLang="en-US" sz="4400" b="1" dirty="0">
                <a:solidFill>
                  <a:schemeClr val="bg1"/>
                </a:solidFill>
                <a:latin typeface="锐字荣光黑简1.0" pitchFamily="2" charset="-122"/>
                <a:ea typeface="锐字荣光黑简1.0" pitchFamily="2" charset="-122"/>
              </a:endParaRPr>
            </a:p>
          </p:txBody>
        </p:sp>
        <p:sp>
          <p:nvSpPr>
            <p:cNvPr id="22" name="等腰三角形 21"/>
            <p:cNvSpPr/>
            <p:nvPr/>
          </p:nvSpPr>
          <p:spPr>
            <a:xfrm flipV="1">
              <a:off x="3161496" y="4793905"/>
              <a:ext cx="306359" cy="13240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3"/>
            <p:cNvSpPr txBox="1"/>
            <p:nvPr/>
          </p:nvSpPr>
          <p:spPr>
            <a:xfrm>
              <a:off x="2278782" y="4387416"/>
              <a:ext cx="2021717" cy="306705"/>
            </a:xfrm>
            <a:prstGeom prst="rect">
              <a:avLst/>
            </a:prstGeom>
            <a:noFill/>
            <a:effectLst/>
          </p:spPr>
          <p:txBody>
            <a:bodyPr wrap="square" rtlCol="0">
              <a:spAutoFit/>
            </a:bodyPr>
            <a:lstStyle/>
            <a:p>
              <a:pPr algn="ctr"/>
              <a:r>
                <a:rPr lang="en-US" altLang="zh-CN" sz="1400" b="1" dirty="0">
                  <a:solidFill>
                    <a:schemeClr val="bg1"/>
                  </a:solidFill>
                  <a:latin typeface="微软雅黑" panose="020B0503020204020204" pitchFamily="34" charset="-122"/>
                  <a:ea typeface="微软雅黑" panose="020B0503020204020204" pitchFamily="34" charset="-122"/>
                </a:rPr>
                <a:t>——CONTENU——</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grpSp>
      <p:sp>
        <p:nvSpPr>
          <p:cNvPr id="35" name="文本框 3"/>
          <p:cNvSpPr txBox="1"/>
          <p:nvPr/>
        </p:nvSpPr>
        <p:spPr>
          <a:xfrm>
            <a:off x="6670537" y="1844771"/>
            <a:ext cx="4186594" cy="1753235"/>
          </a:xfrm>
          <a:prstGeom prst="rect">
            <a:avLst/>
          </a:prstGeom>
          <a:noFill/>
          <a:effectLst/>
        </p:spPr>
        <p:txBody>
          <a:bodyPr wrap="square" rtlCol="0">
            <a:spAutoFit/>
          </a:bodyPr>
          <a:lstStyle/>
          <a:p>
            <a:pPr algn="ctr"/>
            <a:r>
              <a:rPr sz="3600" b="1" dirty="0">
                <a:solidFill>
                  <a:srgbClr val="0070C0"/>
                </a:solidFill>
                <a:latin typeface="微软雅黑" panose="020B0503020204020204" pitchFamily="34" charset="-122"/>
                <a:ea typeface="微软雅黑" panose="020B0503020204020204" pitchFamily="34" charset="-122"/>
              </a:rPr>
              <a:t>Système solaire photovoltaïque/thermique</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400" tmFilter="0, 0; .2, .5; .8, .5; 1, 0"/>
                                        <p:tgtEl>
                                          <p:spTgt spid="36"/>
                                        </p:tgtEl>
                                      </p:cBhvr>
                                    </p:animEffect>
                                    <p:animScale>
                                      <p:cBhvr>
                                        <p:cTn id="11" dur="200" autoRev="1" fill="hold"/>
                                        <p:tgtEl>
                                          <p:spTgt spid="36"/>
                                        </p:tgtEl>
                                      </p:cBhvr>
                                      <p:by x="105000" y="105000"/>
                                    </p:animScale>
                                  </p:childTnLst>
                                </p:cTn>
                              </p:par>
                            </p:childTnLst>
                          </p:cTn>
                        </p:par>
                        <p:par>
                          <p:cTn id="12" fill="hold">
                            <p:stCondLst>
                              <p:cond delay="1000"/>
                            </p:stCondLst>
                            <p:childTnLst>
                              <p:par>
                                <p:cTn id="13" presetID="47"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anim calcmode="lin" valueType="num">
                                      <p:cBhvr>
                                        <p:cTn id="16" dur="500" fill="hold"/>
                                        <p:tgtEl>
                                          <p:spTgt spid="33"/>
                                        </p:tgtEl>
                                        <p:attrNameLst>
                                          <p:attrName>ppt_x</p:attrName>
                                        </p:attrNameLst>
                                      </p:cBhvr>
                                      <p:tavLst>
                                        <p:tav tm="0">
                                          <p:val>
                                            <p:strVal val="#ppt_x"/>
                                          </p:val>
                                        </p:tav>
                                        <p:tav tm="100000">
                                          <p:val>
                                            <p:strVal val="#ppt_x"/>
                                          </p:val>
                                        </p:tav>
                                      </p:tavLst>
                                    </p:anim>
                                    <p:anim calcmode="lin" valueType="num">
                                      <p:cBhvr>
                                        <p:cTn id="17" dur="500" fill="hold"/>
                                        <p:tgtEl>
                                          <p:spTgt spid="33"/>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2" presetClass="entr" presetSubtype="2" fill="hold" grpId="0" nodeType="afterEffect">
                                  <p:stCondLst>
                                    <p:cond delay="0"/>
                                  </p:stCondLst>
                                  <p:iterate type="lt">
                                    <p:tmPct val="10000"/>
                                  </p:iterate>
                                  <p:childTnLst>
                                    <p:set>
                                      <p:cBhvr>
                                        <p:cTn id="20" dur="1" fill="hold">
                                          <p:stCondLst>
                                            <p:cond delay="0"/>
                                          </p:stCondLst>
                                        </p:cTn>
                                        <p:tgtEl>
                                          <p:spTgt spid="35"/>
                                        </p:tgtEl>
                                        <p:attrNameLst>
                                          <p:attrName>style.visibility</p:attrName>
                                        </p:attrNameLst>
                                      </p:cBhvr>
                                      <p:to>
                                        <p:strVal val="visible"/>
                                      </p:to>
                                    </p:set>
                                    <p:anim calcmode="lin" valueType="num">
                                      <p:cBhvr additive="base">
                                        <p:cTn id="21" dur="500" fill="hold"/>
                                        <p:tgtEl>
                                          <p:spTgt spid="35"/>
                                        </p:tgtEl>
                                        <p:attrNameLst>
                                          <p:attrName>ppt_x</p:attrName>
                                        </p:attrNameLst>
                                      </p:cBhvr>
                                      <p:tavLst>
                                        <p:tav tm="0">
                                          <p:val>
                                            <p:strVal val="1+#ppt_w/2"/>
                                          </p:val>
                                        </p:tav>
                                        <p:tav tm="100000">
                                          <p:val>
                                            <p:strVal val="#ppt_x"/>
                                          </p:val>
                                        </p:tav>
                                      </p:tavLst>
                                    </p:anim>
                                    <p:anim calcmode="lin" valueType="num">
                                      <p:cBhvr additive="base">
                                        <p:cTn id="22" dur="500" fill="hold"/>
                                        <p:tgtEl>
                                          <p:spTgt spid="35"/>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iterate type="lt">
                                    <p:tmPct val="10000"/>
                                  </p:iterate>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1+#ppt_w/2"/>
                                          </p:val>
                                        </p:tav>
                                        <p:tav tm="100000">
                                          <p:val>
                                            <p:strVal val="#ppt_x"/>
                                          </p:val>
                                        </p:tav>
                                      </p:tavLst>
                                    </p:anim>
                                    <p:anim calcmode="lin" valueType="num">
                                      <p:cBhvr additive="base">
                                        <p:cTn id="26" dur="500" fill="hold"/>
                                        <p:tgtEl>
                                          <p:spTgt spid="23"/>
                                        </p:tgtEl>
                                        <p:attrNameLst>
                                          <p:attrName>ppt_y</p:attrName>
                                        </p:attrNameLst>
                                      </p:cBhvr>
                                      <p:tavLst>
                                        <p:tav tm="0">
                                          <p:val>
                                            <p:strVal val="#ppt_y"/>
                                          </p:val>
                                        </p:tav>
                                        <p:tav tm="100000">
                                          <p:val>
                                            <p:strVal val="#ppt_y"/>
                                          </p:val>
                                        </p:tav>
                                      </p:tavLst>
                                    </p:anim>
                                  </p:childTnLst>
                                </p:cTn>
                              </p:par>
                            </p:childTnLst>
                          </p:cTn>
                        </p:par>
                        <p:par>
                          <p:cTn id="27" fill="hold">
                            <p:stCondLst>
                              <p:cond delay="3850"/>
                            </p:stCondLst>
                            <p:childTnLst>
                              <p:par>
                                <p:cTn id="28" presetID="49" presetClass="entr" presetSubtype="0" decel="100000" fill="hold" nodeType="afterEffect">
                                  <p:stCondLst>
                                    <p:cond delay="0"/>
                                  </p:stCondLst>
                                  <p:childTnLst>
                                    <p:set>
                                      <p:cBhvr>
                                        <p:cTn id="29" dur="1" fill="hold">
                                          <p:stCondLst>
                                            <p:cond delay="0"/>
                                          </p:stCondLst>
                                        </p:cTn>
                                        <p:tgtEl>
                                          <p:spTgt spid="34"/>
                                        </p:tgtEl>
                                        <p:attrNameLst>
                                          <p:attrName>style.visibility</p:attrName>
                                        </p:attrNameLst>
                                      </p:cBhvr>
                                      <p:to>
                                        <p:strVal val="visible"/>
                                      </p:to>
                                    </p:set>
                                    <p:anim calcmode="lin" valueType="num">
                                      <p:cBhvr>
                                        <p:cTn id="30" dur="250" fill="hold"/>
                                        <p:tgtEl>
                                          <p:spTgt spid="34"/>
                                        </p:tgtEl>
                                        <p:attrNameLst>
                                          <p:attrName>ppt_w</p:attrName>
                                        </p:attrNameLst>
                                      </p:cBhvr>
                                      <p:tavLst>
                                        <p:tav tm="0">
                                          <p:val>
                                            <p:fltVal val="0"/>
                                          </p:val>
                                        </p:tav>
                                        <p:tav tm="100000">
                                          <p:val>
                                            <p:strVal val="#ppt_w"/>
                                          </p:val>
                                        </p:tav>
                                      </p:tavLst>
                                    </p:anim>
                                    <p:anim calcmode="lin" valueType="num">
                                      <p:cBhvr>
                                        <p:cTn id="31" dur="250" fill="hold"/>
                                        <p:tgtEl>
                                          <p:spTgt spid="34"/>
                                        </p:tgtEl>
                                        <p:attrNameLst>
                                          <p:attrName>ppt_h</p:attrName>
                                        </p:attrNameLst>
                                      </p:cBhvr>
                                      <p:tavLst>
                                        <p:tav tm="0">
                                          <p:val>
                                            <p:fltVal val="0"/>
                                          </p:val>
                                        </p:tav>
                                        <p:tav tm="100000">
                                          <p:val>
                                            <p:strVal val="#ppt_h"/>
                                          </p:val>
                                        </p:tav>
                                      </p:tavLst>
                                    </p:anim>
                                    <p:anim calcmode="lin" valueType="num">
                                      <p:cBhvr>
                                        <p:cTn id="32" dur="250" fill="hold"/>
                                        <p:tgtEl>
                                          <p:spTgt spid="34"/>
                                        </p:tgtEl>
                                        <p:attrNameLst>
                                          <p:attrName>style.rotation</p:attrName>
                                        </p:attrNameLst>
                                      </p:cBhvr>
                                      <p:tavLst>
                                        <p:tav tm="0">
                                          <p:val>
                                            <p:fltVal val="360"/>
                                          </p:val>
                                        </p:tav>
                                        <p:tav tm="100000">
                                          <p:val>
                                            <p:fltVal val="0"/>
                                          </p:val>
                                        </p:tav>
                                      </p:tavLst>
                                    </p:anim>
                                    <p:animEffect transition="in" filter="fade">
                                      <p:cBhvr>
                                        <p:cTn id="33" dur="250"/>
                                        <p:tgtEl>
                                          <p:spTgt spid="34"/>
                                        </p:tgtEl>
                                      </p:cBhvr>
                                    </p:animEffect>
                                  </p:childTnLst>
                                </p:cTn>
                              </p:par>
                            </p:childTnLst>
                          </p:cTn>
                        </p:par>
                        <p:par>
                          <p:cTn id="34" fill="hold">
                            <p:stCondLst>
                              <p:cond delay="4350"/>
                            </p:stCondLst>
                            <p:childTnLst>
                              <p:par>
                                <p:cTn id="35" presetID="26" presetClass="emph" presetSubtype="0" fill="hold" grpId="1" nodeType="afterEffect">
                                  <p:stCondLst>
                                    <p:cond delay="0"/>
                                  </p:stCondLst>
                                  <p:iterate type="lt">
                                    <p:tmPct val="0"/>
                                  </p:iterate>
                                  <p:childTnLst>
                                    <p:animEffect transition="out" filter="fade">
                                      <p:cBhvr>
                                        <p:cTn id="36" dur="500" tmFilter="0, 0; .2, .5; .8, .5; 1, 0"/>
                                        <p:tgtEl>
                                          <p:spTgt spid="35"/>
                                        </p:tgtEl>
                                      </p:cBhvr>
                                    </p:animEffect>
                                    <p:animScale>
                                      <p:cBhvr>
                                        <p:cTn id="37" dur="250" autoRev="1" fill="hold"/>
                                        <p:tgtEl>
                                          <p:spTgt spid="3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23" grpId="0"/>
      <p:bldP spid="35" grpId="0" bldLvl="0" animBg="1"/>
      <p:bldP spid="35" grpId="1"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26490" y="169545"/>
            <a:ext cx="9403080" cy="521970"/>
          </a:xfrm>
          <a:prstGeom prst="rect">
            <a:avLst/>
          </a:prstGeom>
          <a:noFill/>
        </p:spPr>
        <p:txBody>
          <a:bodyPr wrap="square" rtlCol="0">
            <a:spAutoFit/>
          </a:bodyPr>
          <a:lstStyle/>
          <a:p>
            <a:r>
              <a:rPr sz="2800" b="1" dirty="0">
                <a:solidFill>
                  <a:schemeClr val="accent5">
                    <a:lumMod val="50000"/>
                  </a:schemeClr>
                </a:solidFill>
                <a:latin typeface="微软雅黑" panose="020B0503020204020204" pitchFamily="34" charset="-122"/>
                <a:ea typeface="微软雅黑" panose="020B0503020204020204" pitchFamily="34" charset="-122"/>
                <a:sym typeface="+mn-ea"/>
              </a:rPr>
              <a:t>Système solaire photovoltaïque/thermique</a:t>
            </a:r>
            <a:endParaRPr lang="zh-CN" altLang="en-US" sz="2800" b="1" dirty="0">
              <a:solidFill>
                <a:schemeClr val="accent5">
                  <a:lumMod val="50000"/>
                </a:schemeClr>
              </a:solidFill>
              <a:latin typeface="微软雅黑" panose="020B0503020204020204" pitchFamily="34" charset="-122"/>
              <a:ea typeface="微软雅黑" panose="020B0503020204020204" pitchFamily="34" charset="-122"/>
            </a:endParaRPr>
          </a:p>
        </p:txBody>
      </p:sp>
      <p:sp>
        <p:nvSpPr>
          <p:cNvPr id="3" name="矩形 2"/>
          <p:cNvSpPr/>
          <p:nvPr/>
        </p:nvSpPr>
        <p:spPr>
          <a:xfrm>
            <a:off x="6298227" y="3662769"/>
            <a:ext cx="3037338" cy="2106613"/>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19050">
            <a:solidFill>
              <a:schemeClr val="bg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3"/>
          <p:cNvSpPr/>
          <p:nvPr/>
        </p:nvSpPr>
        <p:spPr>
          <a:xfrm>
            <a:off x="2638821" y="1472019"/>
            <a:ext cx="3103780" cy="2106613"/>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w="19050">
            <a:solidFill>
              <a:schemeClr val="bg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5"/>
          <p:cNvGrpSpPr/>
          <p:nvPr/>
        </p:nvGrpSpPr>
        <p:grpSpPr bwMode="auto">
          <a:xfrm>
            <a:off x="5471139" y="1510119"/>
            <a:ext cx="4872539" cy="2106613"/>
            <a:chOff x="5831780" y="1788244"/>
            <a:chExt cx="3895118" cy="1684286"/>
          </a:xfrm>
          <a:solidFill>
            <a:srgbClr val="09C989"/>
          </a:solidFill>
        </p:grpSpPr>
        <p:sp>
          <p:nvSpPr>
            <p:cNvPr id="6" name="Rectangle 1"/>
            <p:cNvSpPr/>
            <p:nvPr/>
          </p:nvSpPr>
          <p:spPr bwMode="auto">
            <a:xfrm>
              <a:off x="6075438" y="1788244"/>
              <a:ext cx="3651460" cy="1684286"/>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sp>
          <p:nvSpPr>
            <p:cNvPr id="7" name="等腰三角形 6"/>
            <p:cNvSpPr/>
            <p:nvPr/>
          </p:nvSpPr>
          <p:spPr>
            <a:xfrm rot="16200000">
              <a:off x="5812088" y="3002295"/>
              <a:ext cx="286849" cy="247465"/>
            </a:xfrm>
            <a:prstGeom prst="triangl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25"/>
          <p:cNvGrpSpPr/>
          <p:nvPr/>
        </p:nvGrpSpPr>
        <p:grpSpPr bwMode="auto">
          <a:xfrm>
            <a:off x="1702716" y="3624669"/>
            <a:ext cx="4886024" cy="2182813"/>
            <a:chOff x="5907365" y="1787673"/>
            <a:chExt cx="3905900" cy="1745210"/>
          </a:xfrm>
          <a:solidFill>
            <a:srgbClr val="05B32E"/>
          </a:solidFill>
        </p:grpSpPr>
        <p:sp>
          <p:nvSpPr>
            <p:cNvPr id="9" name="Rectangle 1"/>
            <p:cNvSpPr/>
            <p:nvPr/>
          </p:nvSpPr>
          <p:spPr bwMode="auto">
            <a:xfrm flipH="1">
              <a:off x="5907365" y="1787673"/>
              <a:ext cx="3663510" cy="1745210"/>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sp>
          <p:nvSpPr>
            <p:cNvPr id="10" name="等腰三角形 9"/>
            <p:cNvSpPr/>
            <p:nvPr/>
          </p:nvSpPr>
          <p:spPr>
            <a:xfrm rot="5400000" flipH="1">
              <a:off x="9545474" y="3002357"/>
              <a:ext cx="288118" cy="247465"/>
            </a:xfrm>
            <a:prstGeom prst="triangl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TextBox 10"/>
          <p:cNvSpPr txBox="1">
            <a:spLocks noChangeArrowheads="1"/>
          </p:cNvSpPr>
          <p:nvPr/>
        </p:nvSpPr>
        <p:spPr bwMode="auto">
          <a:xfrm>
            <a:off x="5855970" y="1510030"/>
            <a:ext cx="4406900" cy="1886585"/>
          </a:xfrm>
          <a:prstGeom prst="rect">
            <a:avLst/>
          </a:prstGeom>
          <a:noFill/>
          <a:ln w="9525">
            <a:noFill/>
            <a:miter lim="800000"/>
          </a:ln>
        </p:spPr>
        <p:txBody>
          <a:bodyPr wrap="square">
            <a:spAutoFit/>
          </a:bodyPr>
          <a:lstStyle/>
          <a:p>
            <a:pPr algn="just" fontAlgn="auto">
              <a:lnSpc>
                <a:spcPts val="1000"/>
              </a:lnSpc>
            </a:pPr>
            <a:r>
              <a:rPr lang="zh-CN" altLang="en-US" sz="900" dirty="0">
                <a:solidFill>
                  <a:schemeClr val="bg1"/>
                </a:solidFill>
                <a:latin typeface="微软雅黑" panose="020B0503020204020204" pitchFamily="34" charset="-122"/>
                <a:ea typeface="微软雅黑" panose="020B0503020204020204" pitchFamily="34" charset="-122"/>
              </a:rPr>
              <a:t> </a:t>
            </a:r>
            <a:r>
              <a:rPr sz="900" dirty="0">
                <a:solidFill>
                  <a:schemeClr val="bg1"/>
                </a:solidFill>
                <a:latin typeface="微软雅黑" panose="020B0503020204020204" pitchFamily="34" charset="-122"/>
                <a:ea typeface="微软雅黑" panose="020B0503020204020204" pitchFamily="34" charset="-122"/>
              </a:rPr>
              <a:t>La technologie PVT est une technologie de fourniture intégrée de chaleur et d'électricité combinées par le photovoltaïque et le solaire thermique. Avec les panneaux PV traditionnels, 100 % de l'énergie solaire est rayonnée sur les panneaux PV, dont seulement 17 à 23 % environ sont convertis en énergie électrique par les panneaux PV, les 5 % restants sont réfléchis, et les 65 à 70 % restants de l'énergie solaire sont absorbés et chauffés par les panneaux PV traditionnels sous forme de chaleur résiduelle, qui est finalement distribuée dans l'air.</a:t>
            </a:r>
            <a:r>
              <a:rPr lang="en-US" sz="900" dirty="0">
                <a:solidFill>
                  <a:schemeClr val="bg1"/>
                </a:solidFill>
                <a:latin typeface="微软雅黑" panose="020B0503020204020204" pitchFamily="34" charset="-122"/>
                <a:ea typeface="微软雅黑" panose="020B0503020204020204" pitchFamily="34" charset="-122"/>
              </a:rPr>
              <a:t> Mais notre technologie PVT, en absorbant la quantité maximale de chaleur perdue de ce panneau photovoltaïque, à travers la pompe de circulation, stockée dans le réservoir d'eau, et en utilisant la pompe à chaleur, la pompe à chaleur à source d'eau et d'autres technologies, une température constante supplémentaire, pour atteindre la demande d'eau chaude, de chauffage. </a:t>
            </a:r>
            <a:r>
              <a:rPr sz="900" dirty="0">
                <a:solidFill>
                  <a:schemeClr val="bg1"/>
                </a:solidFill>
                <a:latin typeface="微软雅黑" panose="020B0503020204020204" pitchFamily="34" charset="-122"/>
                <a:ea typeface="微软雅黑" panose="020B0503020204020204" pitchFamily="34" charset="-122"/>
              </a:rPr>
              <a:t>La technologie PVT permet d'obtenir un rendement global plus élevé et une meilleure utilisation du spectre solaire.</a:t>
            </a:r>
          </a:p>
        </p:txBody>
      </p:sp>
      <p:sp>
        <p:nvSpPr>
          <p:cNvPr id="13" name="TextBox 12"/>
          <p:cNvSpPr txBox="1">
            <a:spLocks noChangeArrowheads="1"/>
          </p:cNvSpPr>
          <p:nvPr/>
        </p:nvSpPr>
        <p:spPr bwMode="auto">
          <a:xfrm>
            <a:off x="1853277" y="3644900"/>
            <a:ext cx="4385945" cy="1641475"/>
          </a:xfrm>
          <a:prstGeom prst="rect">
            <a:avLst/>
          </a:prstGeom>
          <a:noFill/>
          <a:ln w="9525">
            <a:noFill/>
            <a:miter lim="800000"/>
          </a:ln>
        </p:spPr>
        <p:txBody>
          <a:bodyPr wrap="square">
            <a:spAutoFit/>
          </a:bodyPr>
          <a:lstStyle/>
          <a:p>
            <a:pPr algn="just">
              <a:lnSpc>
                <a:spcPct val="120000"/>
              </a:lnSpc>
            </a:pPr>
            <a:r>
              <a:rPr lang="zh-CN" altLang="en-US" sz="1400" dirty="0">
                <a:solidFill>
                  <a:schemeClr val="bg1"/>
                </a:solidFill>
                <a:latin typeface="微软雅黑" panose="020B0503020204020204" pitchFamily="34" charset="-122"/>
                <a:ea typeface="微软雅黑" panose="020B0503020204020204" pitchFamily="34" charset="-122"/>
              </a:rPr>
              <a:t> </a:t>
            </a:r>
            <a:r>
              <a:rPr sz="1400" dirty="0">
                <a:solidFill>
                  <a:schemeClr val="bg1"/>
                </a:solidFill>
                <a:latin typeface="微软雅黑" panose="020B0503020204020204" pitchFamily="34" charset="-122"/>
                <a:ea typeface="微软雅黑" panose="020B0503020204020204" pitchFamily="34" charset="-122"/>
              </a:rPr>
              <a:t>Les panneaux PVT absorbent la chaleur résiduelle des panneaux PV tout en donnant à ces derniers un effet de refroidissement, augmentant ainsi la vente d'électricité des panneaux d'environ 11 % tout au long de l'année, et jusqu'à 21 % en été.</a:t>
            </a:r>
          </a:p>
        </p:txBody>
      </p:sp>
      <p:cxnSp>
        <p:nvCxnSpPr>
          <p:cNvPr id="15" name="直接连接符 14"/>
          <p:cNvCxnSpPr/>
          <p:nvPr/>
        </p:nvCxnSpPr>
        <p:spPr>
          <a:xfrm>
            <a:off x="6095206" y="3413647"/>
            <a:ext cx="401064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2353508" y="5283832"/>
            <a:ext cx="327241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11002010" y="268605"/>
            <a:ext cx="853440" cy="368300"/>
          </a:xfrm>
          <a:prstGeom prst="rect">
            <a:avLst/>
          </a:prstGeom>
          <a:solidFill>
            <a:schemeClr val="bg1"/>
          </a:solidFill>
        </p:spPr>
        <p:txBody>
          <a:bodyPr wrap="square" rtlCol="0">
            <a:spAutoFit/>
          </a:bodyPr>
          <a:lstStyle/>
          <a:p>
            <a:r>
              <a:rPr lang="en-US" altLang="zh-CN"/>
              <a:t>Page 6</a:t>
            </a:r>
          </a:p>
        </p:txBody>
      </p:sp>
    </p:spTree>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0"/>
                            </p:stCondLst>
                            <p:childTnLst>
                              <p:par>
                                <p:cTn id="10" presetID="4" presetClass="entr" presetSubtype="16"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750"/>
                                        <p:tgtEl>
                                          <p:spTgt spid="4"/>
                                        </p:tgtEl>
                                      </p:cBhvr>
                                    </p:animEffect>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1+#ppt_w/2"/>
                                          </p:val>
                                        </p:tav>
                                        <p:tav tm="100000">
                                          <p:val>
                                            <p:strVal val="#ppt_x"/>
                                          </p:val>
                                        </p:tav>
                                      </p:tavLst>
                                    </p:anim>
                                    <p:anim calcmode="lin" valueType="num">
                                      <p:cBhvr additive="base">
                                        <p:cTn id="17" dur="500" fill="hold"/>
                                        <p:tgtEl>
                                          <p:spTgt spid="5"/>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16" presetClass="entr" presetSubtype="37"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outVertical)">
                                      <p:cBhvr>
                                        <p:cTn id="21" dur="500"/>
                                        <p:tgtEl>
                                          <p:spTgt spid="15"/>
                                        </p:tgtEl>
                                      </p:cBhvr>
                                    </p:animEffect>
                                  </p:childTnLst>
                                </p:cTn>
                              </p:par>
                            </p:childTnLst>
                          </p:cTn>
                        </p:par>
                        <p:par>
                          <p:cTn id="22" fill="hold">
                            <p:stCondLst>
                              <p:cond delay="2000"/>
                            </p:stCondLst>
                            <p:childTnLst>
                              <p:par>
                                <p:cTn id="23" presetID="14" presetClass="entr" presetSubtype="1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childTnLst>
                          </p:cTn>
                        </p:par>
                        <p:par>
                          <p:cTn id="26" fill="hold">
                            <p:stCondLst>
                              <p:cond delay="2500"/>
                            </p:stCondLst>
                            <p:childTnLst>
                              <p:par>
                                <p:cTn id="27" presetID="4" presetClass="entr" presetSubtype="16" fill="hold" grpId="0"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ox(in)">
                                      <p:cBhvr>
                                        <p:cTn id="29" dur="750"/>
                                        <p:tgtEl>
                                          <p:spTgt spid="3"/>
                                        </p:tgtEl>
                                      </p:cBhvr>
                                    </p:animEffect>
                                  </p:childTnLst>
                                </p:cTn>
                              </p:par>
                            </p:childTnLst>
                          </p:cTn>
                        </p:par>
                        <p:par>
                          <p:cTn id="30" fill="hold">
                            <p:stCondLst>
                              <p:cond delay="3500"/>
                            </p:stCondLst>
                            <p:childTnLst>
                              <p:par>
                                <p:cTn id="31" presetID="2" presetClass="entr" presetSubtype="8"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0-#ppt_w/2"/>
                                          </p:val>
                                        </p:tav>
                                        <p:tav tm="100000">
                                          <p:val>
                                            <p:strVal val="#ppt_x"/>
                                          </p:val>
                                        </p:tav>
                                      </p:tavLst>
                                    </p:anim>
                                    <p:anim calcmode="lin" valueType="num">
                                      <p:cBhvr additive="base">
                                        <p:cTn id="34" dur="500" fill="hold"/>
                                        <p:tgtEl>
                                          <p:spTgt spid="8"/>
                                        </p:tgtEl>
                                        <p:attrNameLst>
                                          <p:attrName>ppt_y</p:attrName>
                                        </p:attrNameLst>
                                      </p:cBhvr>
                                      <p:tavLst>
                                        <p:tav tm="0">
                                          <p:val>
                                            <p:strVal val="#ppt_y"/>
                                          </p:val>
                                        </p:tav>
                                        <p:tav tm="100000">
                                          <p:val>
                                            <p:strVal val="#ppt_y"/>
                                          </p:val>
                                        </p:tav>
                                      </p:tavLst>
                                    </p:anim>
                                  </p:childTnLst>
                                </p:cTn>
                              </p:par>
                            </p:childTnLst>
                          </p:cTn>
                        </p:par>
                        <p:par>
                          <p:cTn id="35" fill="hold">
                            <p:stCondLst>
                              <p:cond delay="4000"/>
                            </p:stCondLst>
                            <p:childTnLst>
                              <p:par>
                                <p:cTn id="36" presetID="16" presetClass="entr" presetSubtype="37"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outVertical)">
                                      <p:cBhvr>
                                        <p:cTn id="38" dur="500"/>
                                        <p:tgtEl>
                                          <p:spTgt spid="16"/>
                                        </p:tgtEl>
                                      </p:cBhvr>
                                    </p:animEffect>
                                  </p:childTnLst>
                                </p:cTn>
                              </p:par>
                            </p:childTnLst>
                          </p:cTn>
                        </p:par>
                        <p:par>
                          <p:cTn id="39" fill="hold">
                            <p:stCondLst>
                              <p:cond delay="4500"/>
                            </p:stCondLst>
                            <p:childTnLst>
                              <p:par>
                                <p:cTn id="40" presetID="14" presetClass="entr" presetSubtype="10" fill="hold" grpId="0" nodeType="after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randombar(horizontal)">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11"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矩形 46"/>
          <p:cNvSpPr/>
          <p:nvPr/>
        </p:nvSpPr>
        <p:spPr>
          <a:xfrm>
            <a:off x="550590" y="5485757"/>
            <a:ext cx="11089232" cy="1198880"/>
          </a:xfrm>
          <a:prstGeom prst="rect">
            <a:avLst/>
          </a:prstGeom>
        </p:spPr>
        <p:txBody>
          <a:bodyPr wrap="square">
            <a:spAutoFit/>
          </a:bodyPr>
          <a:lstStyle/>
          <a:p>
            <a:pPr indent="457200" algn="just">
              <a:lnSpc>
                <a:spcPct val="150000"/>
              </a:lnSpc>
            </a:pPr>
            <a:r>
              <a:rPr lang="zh-CN" altLang="en-US" sz="1600" b="1" dirty="0">
                <a:latin typeface="Arial" panose="020B0604020202020204" pitchFamily="34" charset="0"/>
                <a:ea typeface="微软雅黑" panose="020B0503020204020204" pitchFamily="34" charset="-122"/>
                <a:cs typeface="+mn-ea"/>
                <a:sym typeface="Arial" panose="020B0604020202020204" pitchFamily="34" charset="0"/>
              </a:rPr>
              <a:t> </a:t>
            </a:r>
            <a:r>
              <a:rPr sz="1600" b="1" dirty="0">
                <a:latin typeface="Arial" panose="020B0604020202020204" pitchFamily="34" charset="0"/>
                <a:ea typeface="微软雅黑" panose="020B0503020204020204" pitchFamily="34" charset="-122"/>
                <a:cs typeface="+mn-ea"/>
                <a:sym typeface="Arial" panose="020B0604020202020204" pitchFamily="34" charset="0"/>
              </a:rPr>
              <a:t>Les panneaux solaires photovoltaïques ne peuvent être pleinement convertis en électricité que lorsque la température est adéquate. Nos panneaux PVT donnent aux panneaux photovoltaïques une température de surface plus basse et augmentent l'efficacité de la production d'électricité.</a:t>
            </a:r>
          </a:p>
        </p:txBody>
      </p:sp>
      <p:sp>
        <p:nvSpPr>
          <p:cNvPr id="46" name="TextBox 45"/>
          <p:cNvSpPr txBox="1"/>
          <p:nvPr/>
        </p:nvSpPr>
        <p:spPr>
          <a:xfrm>
            <a:off x="1102995" y="169545"/>
            <a:ext cx="9212580" cy="521970"/>
          </a:xfrm>
          <a:prstGeom prst="rect">
            <a:avLst/>
          </a:prstGeom>
          <a:noFill/>
        </p:spPr>
        <p:txBody>
          <a:bodyPr wrap="square" rtlCol="0">
            <a:spAutoFit/>
          </a:bodyPr>
          <a:lstStyle/>
          <a:p>
            <a:r>
              <a:rPr sz="2800" b="1" dirty="0">
                <a:solidFill>
                  <a:schemeClr val="accent5">
                    <a:lumMod val="50000"/>
                  </a:schemeClr>
                </a:solidFill>
                <a:latin typeface="微软雅黑" panose="020B0503020204020204" pitchFamily="34" charset="-122"/>
                <a:ea typeface="微软雅黑" panose="020B0503020204020204" pitchFamily="34" charset="-122"/>
              </a:rPr>
              <a:t>Système solaire photovoltaïque/thermique</a:t>
            </a:r>
          </a:p>
        </p:txBody>
      </p:sp>
      <p:pic>
        <p:nvPicPr>
          <p:cNvPr id="17" name="图片 16" descr="卡通人物&#10;&#10;中度可信度描述已自动生成"/>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5312" y="1052736"/>
            <a:ext cx="7315781" cy="4218004"/>
          </a:xfrm>
          <a:prstGeom prst="rect">
            <a:avLst/>
          </a:prstGeom>
        </p:spPr>
      </p:pic>
      <p:sp>
        <p:nvSpPr>
          <p:cNvPr id="2" name="文本框 1"/>
          <p:cNvSpPr txBox="1"/>
          <p:nvPr/>
        </p:nvSpPr>
        <p:spPr>
          <a:xfrm>
            <a:off x="1990090" y="1556385"/>
            <a:ext cx="738664" cy="3018155"/>
          </a:xfrm>
          <a:prstGeom prst="rect">
            <a:avLst/>
          </a:prstGeom>
          <a:solidFill>
            <a:schemeClr val="bg1"/>
          </a:solidFill>
        </p:spPr>
        <p:txBody>
          <a:bodyPr vert="vert270" wrap="square" rtlCol="0">
            <a:spAutoFit/>
          </a:bodyPr>
          <a:lstStyle/>
          <a:p>
            <a:pPr algn="ctr"/>
            <a:r>
              <a:rPr lang="zh-CN" altLang="en-US" dirty="0"/>
              <a:t>Irradiance spectrale</a:t>
            </a:r>
            <a:r>
              <a:rPr lang="en-US" altLang="zh-CN" dirty="0"/>
              <a:t> </a:t>
            </a:r>
            <a:r>
              <a:rPr lang="en-US" altLang="zh-CN" dirty="0" err="1"/>
              <a:t>E</a:t>
            </a:r>
            <a:r>
              <a:rPr lang="en-US" altLang="zh-CN" baseline="-25000" dirty="0" err="1">
                <a:solidFill>
                  <a:schemeClr val="tx1"/>
                </a:solidFill>
                <a:uFillTx/>
                <a:latin typeface="微软雅黑" panose="020B0503020204020204" pitchFamily="34" charset="-122"/>
                <a:ea typeface="微软雅黑" panose="020B0503020204020204" pitchFamily="34" charset="-122"/>
              </a:rPr>
              <a:t>λ</a:t>
            </a:r>
            <a:r>
              <a:rPr lang="en-US" altLang="zh-CN" dirty="0">
                <a:latin typeface="微软雅黑" panose="020B0503020204020204" pitchFamily="34" charset="-122"/>
                <a:ea typeface="微软雅黑" panose="020B0503020204020204" pitchFamily="34" charset="-122"/>
              </a:rPr>
              <a:t>[W/m</a:t>
            </a:r>
            <a:r>
              <a:rPr lang="en-US" altLang="zh-CN" baseline="30000" dirty="0">
                <a:solidFill>
                  <a:schemeClr val="tx1"/>
                </a:solidFill>
                <a:uFillTx/>
                <a:latin typeface="微软雅黑" panose="020B0503020204020204" pitchFamily="34" charset="-122"/>
                <a:ea typeface="微软雅黑" panose="020B0503020204020204" pitchFamily="34" charset="-122"/>
              </a:rPr>
              <a:t>2</a:t>
            </a:r>
            <a:r>
              <a:rPr lang="en-US" altLang="zh-CN" dirty="0">
                <a:latin typeface="微软雅黑" panose="020B0503020204020204" pitchFamily="34" charset="-122"/>
                <a:ea typeface="微软雅黑" panose="020B0503020204020204" pitchFamily="34" charset="-122"/>
              </a:rPr>
              <a:t>nm]</a:t>
            </a:r>
          </a:p>
        </p:txBody>
      </p:sp>
      <p:sp>
        <p:nvSpPr>
          <p:cNvPr id="3" name="文本框 2"/>
          <p:cNvSpPr txBox="1"/>
          <p:nvPr/>
        </p:nvSpPr>
        <p:spPr>
          <a:xfrm>
            <a:off x="4943475" y="1340485"/>
            <a:ext cx="3376295" cy="2306955"/>
          </a:xfrm>
          <a:prstGeom prst="rect">
            <a:avLst/>
          </a:prstGeom>
          <a:solidFill>
            <a:schemeClr val="bg1"/>
          </a:solidFill>
        </p:spPr>
        <p:txBody>
          <a:bodyPr wrap="square" rtlCol="0">
            <a:spAutoFit/>
          </a:bodyPr>
          <a:lstStyle/>
          <a:p>
            <a:r>
              <a:rPr lang="zh-CN" altLang="en-US"/>
              <a:t>irradiance solaire</a:t>
            </a:r>
          </a:p>
          <a:p>
            <a:r>
              <a:rPr lang="zh-CN" altLang="en-US"/>
              <a:t>pertes optiques</a:t>
            </a:r>
          </a:p>
          <a:p>
            <a:endParaRPr lang="zh-CN" altLang="en-US"/>
          </a:p>
          <a:p>
            <a:r>
              <a:rPr lang="zh-CN" altLang="en-US"/>
              <a:t>pertes thermiques</a:t>
            </a:r>
          </a:p>
          <a:p>
            <a:endParaRPr lang="zh-CN" altLang="en-US"/>
          </a:p>
          <a:p>
            <a:r>
              <a:rPr lang="zh-CN" altLang="en-US"/>
              <a:t>gains de chaleur</a:t>
            </a:r>
          </a:p>
          <a:p>
            <a:endParaRPr lang="zh-CN" altLang="en-US"/>
          </a:p>
          <a:p>
            <a:r>
              <a:rPr lang="zh-CN" altLang="en-US"/>
              <a:t>gains d'électricité</a:t>
            </a:r>
          </a:p>
        </p:txBody>
      </p:sp>
      <p:sp>
        <p:nvSpPr>
          <p:cNvPr id="4" name="文本框 3"/>
          <p:cNvSpPr txBox="1"/>
          <p:nvPr/>
        </p:nvSpPr>
        <p:spPr>
          <a:xfrm>
            <a:off x="5278120" y="5030761"/>
            <a:ext cx="3061970" cy="368300"/>
          </a:xfrm>
          <a:prstGeom prst="rect">
            <a:avLst/>
          </a:prstGeom>
          <a:solidFill>
            <a:schemeClr val="bg1"/>
          </a:solidFill>
        </p:spPr>
        <p:txBody>
          <a:bodyPr wrap="square" rtlCol="0">
            <a:spAutoFit/>
          </a:bodyPr>
          <a:lstStyle/>
          <a:p>
            <a:r>
              <a:rPr lang="zh-CN" altLang="en-US" dirty="0"/>
              <a:t>Longueur d'onde</a:t>
            </a:r>
            <a:r>
              <a:rPr lang="en-US" altLang="zh-CN" dirty="0"/>
              <a:t> </a:t>
            </a:r>
            <a:r>
              <a:rPr lang="en-US" altLang="zh-CN" dirty="0">
                <a:latin typeface="微软雅黑" panose="020B0503020204020204" pitchFamily="34" charset="-122"/>
                <a:ea typeface="微软雅黑" panose="020B0503020204020204" pitchFamily="34" charset="-122"/>
              </a:rPr>
              <a:t>λ[nm]</a:t>
            </a:r>
          </a:p>
        </p:txBody>
      </p:sp>
      <p:sp>
        <p:nvSpPr>
          <p:cNvPr id="12" name="文本框 11"/>
          <p:cNvSpPr txBox="1"/>
          <p:nvPr/>
        </p:nvSpPr>
        <p:spPr>
          <a:xfrm>
            <a:off x="11002010" y="268605"/>
            <a:ext cx="853440" cy="368300"/>
          </a:xfrm>
          <a:prstGeom prst="rect">
            <a:avLst/>
          </a:prstGeom>
          <a:solidFill>
            <a:schemeClr val="bg1"/>
          </a:solidFill>
        </p:spPr>
        <p:txBody>
          <a:bodyPr wrap="square" rtlCol="0">
            <a:spAutoFit/>
          </a:bodyPr>
          <a:lstStyle/>
          <a:p>
            <a:r>
              <a:rPr lang="en-US" altLang="zh-CN"/>
              <a:t>Page 7</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randombar(horizontal)">
                                      <p:cBhvr>
                                        <p:cTn id="7" dur="1000"/>
                                        <p:tgtEl>
                                          <p:spTgt spid="47"/>
                                        </p:tgtEl>
                                      </p:cBhvr>
                                    </p:animEffect>
                                  </p:childTnLst>
                                </p:cTn>
                              </p:par>
                            </p:childTnLst>
                          </p:cTn>
                        </p:par>
                        <p:par>
                          <p:cTn id="8" fill="hold">
                            <p:stCondLst>
                              <p:cond delay="1000"/>
                            </p:stCondLst>
                            <p:childTnLst>
                              <p:par>
                                <p:cTn id="9" presetID="55"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750" fill="hold"/>
                                        <p:tgtEl>
                                          <p:spTgt spid="17"/>
                                        </p:tgtEl>
                                        <p:attrNameLst>
                                          <p:attrName>ppt_w</p:attrName>
                                        </p:attrNameLst>
                                      </p:cBhvr>
                                      <p:tavLst>
                                        <p:tav tm="0">
                                          <p:val>
                                            <p:strVal val="#ppt_w*0.70"/>
                                          </p:val>
                                        </p:tav>
                                        <p:tav tm="100000">
                                          <p:val>
                                            <p:strVal val="#ppt_w"/>
                                          </p:val>
                                        </p:tav>
                                      </p:tavLst>
                                    </p:anim>
                                    <p:anim calcmode="lin" valueType="num">
                                      <p:cBhvr>
                                        <p:cTn id="12" dur="750" fill="hold"/>
                                        <p:tgtEl>
                                          <p:spTgt spid="17"/>
                                        </p:tgtEl>
                                        <p:attrNameLst>
                                          <p:attrName>ppt_h</p:attrName>
                                        </p:attrNameLst>
                                      </p:cBhvr>
                                      <p:tavLst>
                                        <p:tav tm="0">
                                          <p:val>
                                            <p:strVal val="#ppt_h"/>
                                          </p:val>
                                        </p:tav>
                                        <p:tav tm="100000">
                                          <p:val>
                                            <p:strVal val="#ppt_h"/>
                                          </p:val>
                                        </p:tav>
                                      </p:tavLst>
                                    </p:anim>
                                    <p:animEffect transition="in" filter="fade">
                                      <p:cBhvr>
                                        <p:cTn id="13"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1102995" y="169545"/>
            <a:ext cx="9057640" cy="953135"/>
          </a:xfrm>
          <a:prstGeom prst="rect">
            <a:avLst/>
          </a:prstGeom>
          <a:noFill/>
        </p:spPr>
        <p:txBody>
          <a:bodyPr wrap="square" rtlCol="0">
            <a:spAutoFit/>
          </a:bodyPr>
          <a:lstStyle/>
          <a:p>
            <a:r>
              <a:rPr sz="2800" b="1" dirty="0">
                <a:solidFill>
                  <a:schemeClr val="accent5">
                    <a:lumMod val="50000"/>
                  </a:schemeClr>
                </a:solidFill>
                <a:latin typeface="微软雅黑" panose="020B0503020204020204" pitchFamily="34" charset="-122"/>
                <a:ea typeface="微软雅黑" panose="020B0503020204020204" pitchFamily="34" charset="-122"/>
                <a:sym typeface="+mn-ea"/>
              </a:rPr>
              <a:t>Système solaire photovoltaïque/thermique</a:t>
            </a:r>
            <a:endParaRPr sz="2800" b="1" dirty="0">
              <a:solidFill>
                <a:schemeClr val="accent5">
                  <a:lumMod val="50000"/>
                </a:schemeClr>
              </a:solidFill>
              <a:latin typeface="微软雅黑" panose="020B0503020204020204" pitchFamily="34" charset="-122"/>
              <a:ea typeface="微软雅黑" panose="020B0503020204020204" pitchFamily="34" charset="-122"/>
            </a:endParaRPr>
          </a:p>
          <a:p>
            <a:endParaRPr lang="zh-CN" altLang="en-US" sz="2800" b="1" dirty="0">
              <a:solidFill>
                <a:schemeClr val="accent5">
                  <a:lumMod val="50000"/>
                </a:schemeClr>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3">
            <a:clrChange>
              <a:clrFrom>
                <a:srgbClr val="FFFFFE"/>
              </a:clrFrom>
              <a:clrTo>
                <a:srgbClr val="FFFFFE">
                  <a:alpha val="0"/>
                </a:srgbClr>
              </a:clrTo>
            </a:clrChange>
          </a:blip>
          <a:stretch>
            <a:fillRect/>
          </a:stretch>
        </p:blipFill>
        <p:spPr>
          <a:xfrm>
            <a:off x="1990750" y="1772816"/>
            <a:ext cx="4911906" cy="4551399"/>
          </a:xfrm>
          <a:prstGeom prst="rect">
            <a:avLst/>
          </a:prstGeom>
        </p:spPr>
      </p:pic>
      <p:pic>
        <p:nvPicPr>
          <p:cNvPr id="6" name="图片 5"/>
          <p:cNvPicPr>
            <a:picLocks noChangeAspect="1"/>
          </p:cNvPicPr>
          <p:nvPr/>
        </p:nvPicPr>
        <p:blipFill>
          <a:blip r:embed="rId4"/>
          <a:stretch>
            <a:fillRect/>
          </a:stretch>
        </p:blipFill>
        <p:spPr>
          <a:xfrm>
            <a:off x="7463358" y="1439688"/>
            <a:ext cx="2446917" cy="4855361"/>
          </a:xfrm>
          <a:prstGeom prst="rect">
            <a:avLst/>
          </a:prstGeom>
        </p:spPr>
      </p:pic>
      <p:sp>
        <p:nvSpPr>
          <p:cNvPr id="7" name="矩形 6"/>
          <p:cNvSpPr/>
          <p:nvPr/>
        </p:nvSpPr>
        <p:spPr>
          <a:xfrm>
            <a:off x="1103164" y="940577"/>
            <a:ext cx="7315781" cy="553085"/>
          </a:xfrm>
          <a:prstGeom prst="rect">
            <a:avLst/>
          </a:prstGeom>
        </p:spPr>
        <p:txBody>
          <a:bodyPr wrap="square">
            <a:spAutoFit/>
          </a:bodyPr>
          <a:lstStyle/>
          <a:p>
            <a:pPr>
              <a:lnSpc>
                <a:spcPct val="150000"/>
              </a:lnSpc>
            </a:pPr>
            <a:r>
              <a:rPr sz="2000" b="1" dirty="0">
                <a:latin typeface="Arial" panose="020B0604020202020204" pitchFamily="34" charset="0"/>
                <a:ea typeface="微软雅黑" panose="020B0503020204020204" pitchFamily="34" charset="-122"/>
                <a:cs typeface="+mn-ea"/>
                <a:sym typeface="Arial" panose="020B0604020202020204" pitchFamily="34" charset="0"/>
              </a:rPr>
              <a:t>Diagramme schématique de nos panneaux PVT</a:t>
            </a:r>
          </a:p>
        </p:txBody>
      </p:sp>
      <p:sp>
        <p:nvSpPr>
          <p:cNvPr id="2" name="文本框 1"/>
          <p:cNvSpPr txBox="1"/>
          <p:nvPr/>
        </p:nvSpPr>
        <p:spPr>
          <a:xfrm>
            <a:off x="1630045" y="4941168"/>
            <a:ext cx="2765425" cy="1477328"/>
          </a:xfrm>
          <a:prstGeom prst="rect">
            <a:avLst/>
          </a:prstGeom>
          <a:solidFill>
            <a:schemeClr val="bg1"/>
          </a:solidFill>
        </p:spPr>
        <p:txBody>
          <a:bodyPr wrap="square" rtlCol="0">
            <a:spAutoFit/>
          </a:bodyPr>
          <a:lstStyle/>
          <a:p>
            <a:r>
              <a:rPr lang="en-US" altLang="zh-CN" dirty="0"/>
              <a:t>1. </a:t>
            </a:r>
            <a:r>
              <a:rPr lang="en-US" altLang="zh-CN" dirty="0" err="1"/>
              <a:t>Verre</a:t>
            </a:r>
            <a:r>
              <a:rPr lang="en-US" altLang="zh-CN" dirty="0"/>
              <a:t> </a:t>
            </a:r>
            <a:r>
              <a:rPr lang="en-US" altLang="zh-CN" dirty="0" err="1"/>
              <a:t>trempé</a:t>
            </a:r>
            <a:endParaRPr lang="en-US" altLang="zh-CN" dirty="0"/>
          </a:p>
          <a:p>
            <a:r>
              <a:rPr lang="en-US" altLang="zh-CN" dirty="0"/>
              <a:t>2. Cellules </a:t>
            </a:r>
            <a:r>
              <a:rPr lang="en-US" altLang="zh-CN" dirty="0" err="1"/>
              <a:t>solaires</a:t>
            </a:r>
            <a:endParaRPr lang="en-US" altLang="zh-CN" dirty="0"/>
          </a:p>
          <a:p>
            <a:r>
              <a:rPr lang="en-US" altLang="zh-CN" dirty="0"/>
              <a:t>3. EVA</a:t>
            </a:r>
          </a:p>
          <a:p>
            <a:r>
              <a:rPr lang="en-US" altLang="zh-CN" dirty="0"/>
              <a:t>4. </a:t>
            </a:r>
            <a:r>
              <a:rPr lang="en-US" altLang="zh-CN" dirty="0" err="1"/>
              <a:t>Panneau</a:t>
            </a:r>
            <a:r>
              <a:rPr lang="en-US" altLang="zh-CN" dirty="0"/>
              <a:t> </a:t>
            </a:r>
            <a:r>
              <a:rPr lang="en-US" altLang="zh-CN" dirty="0" err="1"/>
              <a:t>d'étanchéité</a:t>
            </a:r>
            <a:endParaRPr lang="en-US" altLang="zh-CN" dirty="0"/>
          </a:p>
          <a:p>
            <a:endParaRPr lang="en-US" altLang="zh-CN" dirty="0"/>
          </a:p>
        </p:txBody>
      </p:sp>
      <p:sp>
        <p:nvSpPr>
          <p:cNvPr id="3" name="文本框 2"/>
          <p:cNvSpPr txBox="1"/>
          <p:nvPr/>
        </p:nvSpPr>
        <p:spPr>
          <a:xfrm>
            <a:off x="4475480" y="4876800"/>
            <a:ext cx="2908935" cy="1753235"/>
          </a:xfrm>
          <a:prstGeom prst="rect">
            <a:avLst/>
          </a:prstGeom>
          <a:solidFill>
            <a:schemeClr val="bg1"/>
          </a:solidFill>
        </p:spPr>
        <p:txBody>
          <a:bodyPr wrap="square" rtlCol="0">
            <a:spAutoFit/>
          </a:bodyPr>
          <a:lstStyle/>
          <a:p>
            <a:r>
              <a:rPr lang="en-US" altLang="zh-CN" dirty="0"/>
              <a:t>5. </a:t>
            </a:r>
            <a:r>
              <a:rPr lang="zh-CN" altLang="en-US" dirty="0"/>
              <a:t>Tube conducteur de chaleur</a:t>
            </a:r>
          </a:p>
          <a:p>
            <a:r>
              <a:rPr lang="en-US" altLang="zh-CN" dirty="0"/>
              <a:t>6. </a:t>
            </a:r>
            <a:r>
              <a:rPr lang="zh-CN" altLang="en-US" dirty="0"/>
              <a:t>Plaque d'échange thermique</a:t>
            </a:r>
          </a:p>
          <a:p>
            <a:r>
              <a:rPr lang="en-US" altLang="zh-CN" dirty="0"/>
              <a:t>7. </a:t>
            </a:r>
            <a:r>
              <a:rPr lang="zh-CN" altLang="en-US" dirty="0"/>
              <a:t>Isolation</a:t>
            </a:r>
          </a:p>
          <a:p>
            <a:r>
              <a:rPr lang="en-US" altLang="zh-CN" dirty="0"/>
              <a:t>8. </a:t>
            </a:r>
            <a:r>
              <a:rPr lang="zh-CN" altLang="en-US" dirty="0"/>
              <a:t>Cadre en alliage</a:t>
            </a:r>
          </a:p>
        </p:txBody>
      </p:sp>
      <p:sp>
        <p:nvSpPr>
          <p:cNvPr id="12" name="文本框 11"/>
          <p:cNvSpPr txBox="1"/>
          <p:nvPr/>
        </p:nvSpPr>
        <p:spPr>
          <a:xfrm>
            <a:off x="11002010" y="268605"/>
            <a:ext cx="853440" cy="368300"/>
          </a:xfrm>
          <a:prstGeom prst="rect">
            <a:avLst/>
          </a:prstGeom>
          <a:solidFill>
            <a:schemeClr val="bg1"/>
          </a:solidFill>
        </p:spPr>
        <p:txBody>
          <a:bodyPr wrap="square" rtlCol="0">
            <a:spAutoFit/>
          </a:bodyPr>
          <a:lstStyle/>
          <a:p>
            <a:r>
              <a:rPr lang="en-US" altLang="zh-CN"/>
              <a:t>Page 8</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1102995" y="169545"/>
            <a:ext cx="8232775" cy="953135"/>
          </a:xfrm>
          <a:prstGeom prst="rect">
            <a:avLst/>
          </a:prstGeom>
          <a:noFill/>
        </p:spPr>
        <p:txBody>
          <a:bodyPr wrap="square" rtlCol="0">
            <a:spAutoFit/>
          </a:bodyPr>
          <a:lstStyle/>
          <a:p>
            <a:r>
              <a:rPr sz="2800" b="1" dirty="0">
                <a:solidFill>
                  <a:schemeClr val="accent5">
                    <a:lumMod val="50000"/>
                  </a:schemeClr>
                </a:solidFill>
                <a:latin typeface="微软雅黑" panose="020B0503020204020204" pitchFamily="34" charset="-122"/>
                <a:ea typeface="微软雅黑" panose="020B0503020204020204" pitchFamily="34" charset="-122"/>
                <a:sym typeface="+mn-ea"/>
              </a:rPr>
              <a:t>Système solaire photovoltaïque/thermique</a:t>
            </a:r>
            <a:endParaRPr sz="2800" b="1" dirty="0">
              <a:solidFill>
                <a:schemeClr val="accent5">
                  <a:lumMod val="50000"/>
                </a:schemeClr>
              </a:solidFill>
              <a:latin typeface="微软雅黑" panose="020B0503020204020204" pitchFamily="34" charset="-122"/>
              <a:ea typeface="微软雅黑" panose="020B0503020204020204" pitchFamily="34" charset="-122"/>
            </a:endParaRPr>
          </a:p>
          <a:p>
            <a:endParaRPr lang="zh-CN" altLang="en-US" sz="2800" b="1" dirty="0">
              <a:solidFill>
                <a:schemeClr val="accent5">
                  <a:lumMod val="50000"/>
                </a:schemeClr>
              </a:solidFill>
              <a:latin typeface="微软雅黑" panose="020B0503020204020204" pitchFamily="34" charset="-122"/>
              <a:ea typeface="微软雅黑" panose="020B0503020204020204" pitchFamily="34" charset="-122"/>
            </a:endParaRPr>
          </a:p>
        </p:txBody>
      </p:sp>
      <p:pic>
        <p:nvPicPr>
          <p:cNvPr id="8" name="图片 7" descr="电脑游戏的截图&#10;&#10;低可信度描述已自动生成"/>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014" y="1184683"/>
            <a:ext cx="9472386" cy="4914719"/>
          </a:xfrm>
          <a:prstGeom prst="rect">
            <a:avLst/>
          </a:prstGeom>
        </p:spPr>
      </p:pic>
      <p:sp>
        <p:nvSpPr>
          <p:cNvPr id="12" name="文本框 11"/>
          <p:cNvSpPr txBox="1"/>
          <p:nvPr/>
        </p:nvSpPr>
        <p:spPr>
          <a:xfrm>
            <a:off x="11002010" y="268605"/>
            <a:ext cx="853440" cy="368300"/>
          </a:xfrm>
          <a:prstGeom prst="rect">
            <a:avLst/>
          </a:prstGeom>
          <a:solidFill>
            <a:schemeClr val="bg1"/>
          </a:solidFill>
        </p:spPr>
        <p:txBody>
          <a:bodyPr wrap="square" rtlCol="0">
            <a:spAutoFit/>
          </a:bodyPr>
          <a:lstStyle/>
          <a:p>
            <a:r>
              <a:rPr lang="en-US" altLang="zh-CN"/>
              <a:t>Page 9</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oZGlkIjoiOTllZjQ1YzhlMzVhMTk2ZDhjMDIyMzFiNzI3ZmI3NDIifQ=="/>
</p:tagLst>
</file>

<file path=ppt/tags/tag10.xml><?xml version="1.0" encoding="utf-8"?>
<p:tagLst xmlns:a="http://schemas.openxmlformats.org/drawingml/2006/main" xmlns:r="http://schemas.openxmlformats.org/officeDocument/2006/relationships" xmlns:p="http://schemas.openxmlformats.org/presentationml/2006/main">
  <p:tag name="PA" val="v3.0.1"/>
</p:tagLst>
</file>

<file path=ppt/tags/tag11.xml><?xml version="1.0" encoding="utf-8"?>
<p:tagLst xmlns:a="http://schemas.openxmlformats.org/drawingml/2006/main" xmlns:r="http://schemas.openxmlformats.org/officeDocument/2006/relationships" xmlns:p="http://schemas.openxmlformats.org/presentationml/2006/main">
  <p:tag name="PA" val="v3.0.1"/>
</p:tagLst>
</file>

<file path=ppt/tags/tag12.xml><?xml version="1.0" encoding="utf-8"?>
<p:tagLst xmlns:a="http://schemas.openxmlformats.org/drawingml/2006/main" xmlns:r="http://schemas.openxmlformats.org/officeDocument/2006/relationships" xmlns:p="http://schemas.openxmlformats.org/presentationml/2006/main">
  <p:tag name="PA" val="v3.0.1"/>
</p:tagLst>
</file>

<file path=ppt/tags/tag13.xml><?xml version="1.0" encoding="utf-8"?>
<p:tagLst xmlns:a="http://schemas.openxmlformats.org/drawingml/2006/main" xmlns:r="http://schemas.openxmlformats.org/officeDocument/2006/relationships" xmlns:p="http://schemas.openxmlformats.org/presentationml/2006/main">
  <p:tag name="PA" val="v3.0.1"/>
</p:tagLst>
</file>

<file path=ppt/tags/tag14.xml><?xml version="1.0" encoding="utf-8"?>
<p:tagLst xmlns:a="http://schemas.openxmlformats.org/drawingml/2006/main" xmlns:r="http://schemas.openxmlformats.org/officeDocument/2006/relationships" xmlns:p="http://schemas.openxmlformats.org/presentationml/2006/main">
  <p:tag name="PA" val="v3.0.1"/>
</p:tagLst>
</file>

<file path=ppt/tags/tag15.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ags/tag8.xml><?xml version="1.0" encoding="utf-8"?>
<p:tagLst xmlns:a="http://schemas.openxmlformats.org/drawingml/2006/main" xmlns:r="http://schemas.openxmlformats.org/officeDocument/2006/relationships" xmlns:p="http://schemas.openxmlformats.org/presentationml/2006/main">
  <p:tag name="PA" val="v3.0.1"/>
</p:tagLst>
</file>

<file path=ppt/tags/tag9.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1615</Words>
  <Application>Microsoft Office PowerPoint</Application>
  <PresentationFormat>自定义</PresentationFormat>
  <Paragraphs>212</Paragraphs>
  <Slides>20</Slides>
  <Notes>20</Notes>
  <HiddenSlides>0</HiddenSlides>
  <MMClips>0</MMClips>
  <ScaleCrop>false</ScaleCrop>
  <HeadingPairs>
    <vt:vector size="6" baseType="variant">
      <vt:variant>
        <vt:lpstr>已用的字体</vt:lpstr>
      </vt:variant>
      <vt:variant>
        <vt:i4>6</vt:i4>
      </vt:variant>
      <vt:variant>
        <vt:lpstr>主题</vt:lpstr>
      </vt:variant>
      <vt:variant>
        <vt:i4>2</vt:i4>
      </vt:variant>
      <vt:variant>
        <vt:lpstr>幻灯片标题</vt:lpstr>
      </vt:variant>
      <vt:variant>
        <vt:i4>20</vt:i4>
      </vt:variant>
    </vt:vector>
  </HeadingPairs>
  <TitlesOfParts>
    <vt:vector size="28" baseType="lpstr">
      <vt:lpstr>锐字荣光黑简1.0</vt:lpstr>
      <vt:lpstr>微软雅黑</vt:lpstr>
      <vt:lpstr>Arial</vt:lpstr>
      <vt:lpstr>Arial Black</vt:lpstr>
      <vt:lpstr>Calibri</vt:lpstr>
      <vt:lpstr>Impact</vt:lpstr>
      <vt:lpstr>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第一PPT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公司简介</dc:title>
  <dc:creator>第一PPT</dc:creator>
  <cp:keywords>www.1ppt.com</cp:keywords>
  <dc:description>www.1ppt.com</dc:description>
  <cp:lastModifiedBy>li qianfei</cp:lastModifiedBy>
  <cp:revision>313</cp:revision>
  <dcterms:created xsi:type="dcterms:W3CDTF">2016-04-14T03:39:00Z</dcterms:created>
  <dcterms:modified xsi:type="dcterms:W3CDTF">2022-06-14T10:19:41Z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CD33913225184E8F97DF187269C1E71D</vt:lpwstr>
  </property>
  <property fmtid="{D5CDD505-2E9C-101B-9397-08002B2CF9AE}" pid="3" name="KSOProductBuildVer">
    <vt:lpwstr>2052-11.1.0.11805</vt:lpwstr>
  </property>
</Properties>
</file>