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3" r:id="rId3"/>
    <p:sldId id="286" r:id="rId4"/>
    <p:sldId id="284" r:id="rId5"/>
    <p:sldId id="325"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289" r:id="rId20"/>
    <p:sldId id="340" r:id="rId21"/>
    <p:sldId id="323" r:id="rId22"/>
  </p:sldIdLst>
  <p:sldSz cx="12190413"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3FF"/>
    <a:srgbClr val="00C0A9"/>
    <a:srgbClr val="00A1DA"/>
    <a:srgbClr val="FF6600"/>
    <a:srgbClr val="FFFFFF"/>
    <a:srgbClr val="F9FF0D"/>
    <a:srgbClr val="E96565"/>
    <a:srgbClr val="FF9933"/>
    <a:srgbClr val="DDE2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232" autoAdjust="0"/>
    <p:restoredTop sz="77063" autoAdjust="0"/>
  </p:normalViewPr>
  <p:slideViewPr>
    <p:cSldViewPr>
      <p:cViewPr>
        <p:scale>
          <a:sx n="66" d="100"/>
          <a:sy n="66" d="100"/>
        </p:scale>
        <p:origin x="2202" y="1128"/>
      </p:cViewPr>
      <p:guideLst>
        <p:guide orient="horz" pos="2160"/>
        <p:guide pos="384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FAED0-7D10-4239-9B56-C55805060B86}" type="datetimeFigureOut">
              <a:rPr lang="zh-CN" altLang="en-US" smtClean="0"/>
              <a:t>2022/5/17</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47A23-5BA8-44CE-9215-79B767159C41}" type="slidenum">
              <a:rPr lang="zh-CN" altLang="en-US" smtClean="0"/>
              <a:t>‹#›</a:t>
            </a:fld>
            <a:endParaRPr lang="zh-CN" altLang="en-US"/>
          </a:p>
        </p:txBody>
      </p:sp>
    </p:spTree>
    <p:extLst>
      <p:ext uri="{BB962C8B-B14F-4D97-AF65-F5344CB8AC3E}">
        <p14:creationId xmlns:p14="http://schemas.microsoft.com/office/powerpoint/2010/main" val="3003537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a:t>
            </a:fld>
            <a:endParaRPr lang="zh-CN" altLang="en-US"/>
          </a:p>
        </p:txBody>
      </p:sp>
    </p:spTree>
    <p:extLst>
      <p:ext uri="{BB962C8B-B14F-4D97-AF65-F5344CB8AC3E}">
        <p14:creationId xmlns:p14="http://schemas.microsoft.com/office/powerpoint/2010/main" val="405454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10</a:t>
            </a:fld>
            <a:endParaRPr lang="zh-CN" altLang="en-US"/>
          </a:p>
        </p:txBody>
      </p:sp>
    </p:spTree>
    <p:extLst>
      <p:ext uri="{BB962C8B-B14F-4D97-AF65-F5344CB8AC3E}">
        <p14:creationId xmlns:p14="http://schemas.microsoft.com/office/powerpoint/2010/main" val="621829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11</a:t>
            </a:fld>
            <a:endParaRPr lang="zh-CN" altLang="en-US"/>
          </a:p>
        </p:txBody>
      </p:sp>
    </p:spTree>
    <p:extLst>
      <p:ext uri="{BB962C8B-B14F-4D97-AF65-F5344CB8AC3E}">
        <p14:creationId xmlns:p14="http://schemas.microsoft.com/office/powerpoint/2010/main" val="339966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12</a:t>
            </a:fld>
            <a:endParaRPr lang="zh-CN" altLang="en-US"/>
          </a:p>
        </p:txBody>
      </p:sp>
    </p:spTree>
    <p:extLst>
      <p:ext uri="{BB962C8B-B14F-4D97-AF65-F5344CB8AC3E}">
        <p14:creationId xmlns:p14="http://schemas.microsoft.com/office/powerpoint/2010/main" val="36480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13</a:t>
            </a:fld>
            <a:endParaRPr lang="zh-CN" altLang="en-US"/>
          </a:p>
        </p:txBody>
      </p:sp>
    </p:spTree>
    <p:extLst>
      <p:ext uri="{BB962C8B-B14F-4D97-AF65-F5344CB8AC3E}">
        <p14:creationId xmlns:p14="http://schemas.microsoft.com/office/powerpoint/2010/main" val="369289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14</a:t>
            </a:fld>
            <a:endParaRPr lang="zh-CN" altLang="en-US"/>
          </a:p>
        </p:txBody>
      </p:sp>
    </p:spTree>
    <p:extLst>
      <p:ext uri="{BB962C8B-B14F-4D97-AF65-F5344CB8AC3E}">
        <p14:creationId xmlns:p14="http://schemas.microsoft.com/office/powerpoint/2010/main" val="2543748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15</a:t>
            </a:fld>
            <a:endParaRPr lang="zh-CN" altLang="en-US"/>
          </a:p>
        </p:txBody>
      </p:sp>
    </p:spTree>
    <p:extLst>
      <p:ext uri="{BB962C8B-B14F-4D97-AF65-F5344CB8AC3E}">
        <p14:creationId xmlns:p14="http://schemas.microsoft.com/office/powerpoint/2010/main" val="283695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太阳能 </a:t>
            </a:r>
            <a:r>
              <a:rPr lang="en-US" altLang="zh-CN" dirty="0"/>
              <a:t>Solar</a:t>
            </a:r>
            <a:r>
              <a:rPr lang="en-US" altLang="zh-CN" baseline="0" dirty="0"/>
              <a:t> Energy</a:t>
            </a:r>
          </a:p>
          <a:p>
            <a:r>
              <a:rPr lang="zh-CN" altLang="en-US" baseline="0" dirty="0"/>
              <a:t>集热 </a:t>
            </a:r>
            <a:r>
              <a:rPr lang="en-US" altLang="zh-CN" baseline="0" dirty="0"/>
              <a:t>Thermal Collection</a:t>
            </a:r>
          </a:p>
          <a:p>
            <a:r>
              <a:rPr lang="zh-CN" altLang="en-US" baseline="0" dirty="0"/>
              <a:t>太阳能集热器 </a:t>
            </a:r>
            <a:r>
              <a:rPr lang="en-US" altLang="zh-CN" baseline="0" dirty="0"/>
              <a:t>Solar Thermal Collector</a:t>
            </a:r>
          </a:p>
          <a:p>
            <a:r>
              <a:rPr lang="zh-CN" altLang="en-US" baseline="0" dirty="0"/>
              <a:t>水箱 </a:t>
            </a:r>
            <a:r>
              <a:rPr lang="en-US" altLang="zh-CN" baseline="0" dirty="0"/>
              <a:t>water tank</a:t>
            </a:r>
          </a:p>
          <a:p>
            <a:r>
              <a:rPr lang="zh-CN" altLang="en-US" baseline="0" dirty="0"/>
              <a:t>太阳能供热 </a:t>
            </a:r>
            <a:r>
              <a:rPr lang="en-US" altLang="zh-CN" baseline="0" dirty="0"/>
              <a:t>Solar Heating</a:t>
            </a:r>
          </a:p>
          <a:p>
            <a:r>
              <a:rPr lang="zh-CN" altLang="en-US" baseline="0" dirty="0"/>
              <a:t>建筑 </a:t>
            </a:r>
            <a:r>
              <a:rPr lang="en-US" altLang="zh-CN" baseline="0" dirty="0"/>
              <a:t>Buildings</a:t>
            </a:r>
          </a:p>
          <a:p>
            <a:r>
              <a:rPr lang="zh-CN" altLang="en-US" baseline="0" dirty="0"/>
              <a:t>地热能 </a:t>
            </a:r>
            <a:r>
              <a:rPr lang="en-US" altLang="zh-CN" baseline="0" dirty="0"/>
              <a:t>Geothermal Energy</a:t>
            </a:r>
          </a:p>
          <a:p>
            <a:r>
              <a:rPr lang="zh-CN" altLang="en-US" baseline="0" dirty="0"/>
              <a:t>地埋管换热器 </a:t>
            </a:r>
            <a:r>
              <a:rPr lang="en-US" altLang="zh-CN" baseline="0" dirty="0"/>
              <a:t>BHE (Ground Heat Exchanger)</a:t>
            </a:r>
          </a:p>
          <a:p>
            <a:r>
              <a:rPr lang="zh-CN" altLang="en-US" baseline="0" dirty="0"/>
              <a:t>土壤取热 </a:t>
            </a:r>
            <a:r>
              <a:rPr lang="en-US" altLang="zh-CN" baseline="0" dirty="0"/>
              <a:t>Soil Heat Extraction</a:t>
            </a:r>
          </a:p>
          <a:p>
            <a:r>
              <a:rPr lang="zh-CN" altLang="en-US" baseline="0" dirty="0"/>
              <a:t>热泵机组 </a:t>
            </a:r>
            <a:r>
              <a:rPr lang="en-US" altLang="zh-CN" baseline="0" dirty="0"/>
              <a:t>Heat Pump Units</a:t>
            </a:r>
          </a:p>
          <a:p>
            <a:r>
              <a:rPr lang="zh-CN" altLang="en-US" baseline="0" dirty="0"/>
              <a:t>电能 </a:t>
            </a:r>
            <a:r>
              <a:rPr lang="en-US" altLang="zh-CN" baseline="0" dirty="0"/>
              <a:t>Electrical Energy</a:t>
            </a:r>
          </a:p>
          <a:p>
            <a:r>
              <a:rPr lang="zh-CN" altLang="en-US" baseline="0" dirty="0"/>
              <a:t>热泵供热 </a:t>
            </a:r>
            <a:r>
              <a:rPr lang="en-US" altLang="zh-CN" baseline="0" dirty="0"/>
              <a:t>Heating via Heat Pump</a:t>
            </a:r>
          </a:p>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16</a:t>
            </a:fld>
            <a:endParaRPr lang="zh-CN" altLang="en-US"/>
          </a:p>
        </p:txBody>
      </p:sp>
    </p:spTree>
    <p:extLst>
      <p:ext uri="{BB962C8B-B14F-4D97-AF65-F5344CB8AC3E}">
        <p14:creationId xmlns:p14="http://schemas.microsoft.com/office/powerpoint/2010/main" val="243251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17</a:t>
            </a:fld>
            <a:endParaRPr lang="zh-CN" altLang="en-US"/>
          </a:p>
        </p:txBody>
      </p:sp>
    </p:spTree>
    <p:extLst>
      <p:ext uri="{BB962C8B-B14F-4D97-AF65-F5344CB8AC3E}">
        <p14:creationId xmlns:p14="http://schemas.microsoft.com/office/powerpoint/2010/main" val="3956809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18</a:t>
            </a:fld>
            <a:endParaRPr lang="zh-CN" altLang="en-US"/>
          </a:p>
        </p:txBody>
      </p:sp>
    </p:spTree>
    <p:extLst>
      <p:ext uri="{BB962C8B-B14F-4D97-AF65-F5344CB8AC3E}">
        <p14:creationId xmlns:p14="http://schemas.microsoft.com/office/powerpoint/2010/main" val="92952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19</a:t>
            </a:fld>
            <a:endParaRPr lang="zh-CN" altLang="en-US"/>
          </a:p>
        </p:txBody>
      </p:sp>
    </p:spTree>
    <p:extLst>
      <p:ext uri="{BB962C8B-B14F-4D97-AF65-F5344CB8AC3E}">
        <p14:creationId xmlns:p14="http://schemas.microsoft.com/office/powerpoint/2010/main" val="75663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2</a:t>
            </a:fld>
            <a:endParaRPr lang="zh-CN" altLang="en-US"/>
          </a:p>
        </p:txBody>
      </p:sp>
    </p:spTree>
    <p:extLst>
      <p:ext uri="{BB962C8B-B14F-4D97-AF65-F5344CB8AC3E}">
        <p14:creationId xmlns:p14="http://schemas.microsoft.com/office/powerpoint/2010/main" val="3186633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20</a:t>
            </a:fld>
            <a:endParaRPr lang="zh-CN" altLang="en-US"/>
          </a:p>
        </p:txBody>
      </p:sp>
    </p:spTree>
    <p:extLst>
      <p:ext uri="{BB962C8B-B14F-4D97-AF65-F5344CB8AC3E}">
        <p14:creationId xmlns:p14="http://schemas.microsoft.com/office/powerpoint/2010/main" val="405454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3</a:t>
            </a:fld>
            <a:endParaRPr lang="zh-CN" altLang="en-US"/>
          </a:p>
        </p:txBody>
      </p:sp>
    </p:spTree>
    <p:extLst>
      <p:ext uri="{BB962C8B-B14F-4D97-AF65-F5344CB8AC3E}">
        <p14:creationId xmlns:p14="http://schemas.microsoft.com/office/powerpoint/2010/main" val="310812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4</a:t>
            </a:fld>
            <a:endParaRPr lang="zh-CN" altLang="en-US"/>
          </a:p>
        </p:txBody>
      </p:sp>
    </p:spTree>
    <p:extLst>
      <p:ext uri="{BB962C8B-B14F-4D97-AF65-F5344CB8AC3E}">
        <p14:creationId xmlns:p14="http://schemas.microsoft.com/office/powerpoint/2010/main" val="176243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5</a:t>
            </a:fld>
            <a:endParaRPr lang="zh-CN" altLang="en-US"/>
          </a:p>
        </p:txBody>
      </p:sp>
    </p:spTree>
    <p:extLst>
      <p:ext uri="{BB962C8B-B14F-4D97-AF65-F5344CB8AC3E}">
        <p14:creationId xmlns:p14="http://schemas.microsoft.com/office/powerpoint/2010/main" val="299704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147A23-5BA8-44CE-9215-79B767159C41}" type="slidenum">
              <a:rPr lang="zh-CN" altLang="en-US" smtClean="0"/>
              <a:t>6</a:t>
            </a:fld>
            <a:endParaRPr lang="zh-CN" altLang="en-US"/>
          </a:p>
        </p:txBody>
      </p:sp>
    </p:spTree>
    <p:extLst>
      <p:ext uri="{BB962C8B-B14F-4D97-AF65-F5344CB8AC3E}">
        <p14:creationId xmlns:p14="http://schemas.microsoft.com/office/powerpoint/2010/main" val="161190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7</a:t>
            </a:fld>
            <a:endParaRPr lang="zh-CN" altLang="en-US"/>
          </a:p>
        </p:txBody>
      </p:sp>
    </p:spTree>
    <p:extLst>
      <p:ext uri="{BB962C8B-B14F-4D97-AF65-F5344CB8AC3E}">
        <p14:creationId xmlns:p14="http://schemas.microsoft.com/office/powerpoint/2010/main" val="16208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8</a:t>
            </a:fld>
            <a:endParaRPr lang="zh-CN" altLang="en-US"/>
          </a:p>
        </p:txBody>
      </p:sp>
    </p:spTree>
    <p:extLst>
      <p:ext uri="{BB962C8B-B14F-4D97-AF65-F5344CB8AC3E}">
        <p14:creationId xmlns:p14="http://schemas.microsoft.com/office/powerpoint/2010/main" val="354543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t>9</a:t>
            </a:fld>
            <a:endParaRPr lang="zh-CN" altLang="en-US"/>
          </a:p>
        </p:txBody>
      </p:sp>
    </p:spTree>
    <p:extLst>
      <p:ext uri="{BB962C8B-B14F-4D97-AF65-F5344CB8AC3E}">
        <p14:creationId xmlns:p14="http://schemas.microsoft.com/office/powerpoint/2010/main" val="298133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6"/>
            <a:ext cx="10361851"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2091337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521" y="1600201"/>
            <a:ext cx="10971372"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978011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4067" y="274639"/>
            <a:ext cx="3655008"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694" y="274639"/>
            <a:ext cx="10768198"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737315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1613"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281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01114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1213"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60714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1612"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1612"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02573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08613"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0613"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7989009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79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79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8" name="页脚占位符 7"/>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82384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4" name="页脚占位符 3"/>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5145774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3" name="页脚占位符 2"/>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907531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0025"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5675" y="273050"/>
            <a:ext cx="68151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002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1814581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521" y="1600201"/>
            <a:ext cx="10971372"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78684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6" name="页脚占位符 5"/>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143025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1213"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1213"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4227133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161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72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0"/>
            <a:ext cx="2844800" cy="365125"/>
          </a:xfrm>
          <a:prstGeom prst="rect">
            <a:avLst/>
          </a:prstGeom>
        </p:spPr>
        <p:txBody>
          <a:bodyPr/>
          <a:lstStyle/>
          <a:p>
            <a:fld id="{36EC894D-09CB-4DE7-A121-44A8E704B94B}" type="datetimeFigureOut">
              <a:rPr lang="zh-CN" altLang="en-US" smtClean="0"/>
              <a:t>2022/5/17</a:t>
            </a:fld>
            <a:endParaRPr lang="zh-CN" altLang="en-US"/>
          </a:p>
        </p:txBody>
      </p:sp>
      <p:sp>
        <p:nvSpPr>
          <p:cNvPr id="5" name="页脚占位符 4"/>
          <p:cNvSpPr>
            <a:spLocks noGrp="1"/>
          </p:cNvSpPr>
          <p:nvPr>
            <p:ph type="ftr" sz="quarter" idx="11"/>
          </p:nvPr>
        </p:nvSpPr>
        <p:spPr>
          <a:xfrm>
            <a:off x="4165600" y="6356350"/>
            <a:ext cx="3859213"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013" y="6356350"/>
            <a:ext cx="2844800" cy="365125"/>
          </a:xfrm>
          <a:prstGeom prst="rect">
            <a:avLst/>
          </a:prstGeom>
        </p:spPr>
        <p:txBody>
          <a:bodyPr/>
          <a:lstStyle/>
          <a:p>
            <a:fld id="{FAB2F72D-0145-4728-BBF6-AFA599DFD9DE}" type="slidenum">
              <a:rPr lang="zh-CN" altLang="en-US" smtClean="0"/>
              <a:t>‹#›</a:t>
            </a:fld>
            <a:endParaRPr lang="zh-CN" altLang="en-US"/>
          </a:p>
        </p:txBody>
      </p:sp>
    </p:spTree>
    <p:extLst>
      <p:ext uri="{BB962C8B-B14F-4D97-AF65-F5344CB8AC3E}">
        <p14:creationId xmlns:p14="http://schemas.microsoft.com/office/powerpoint/2010/main" val="2601556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1"/>
            <a:ext cx="10361851"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5" name="页脚占位符 4"/>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408826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2695" y="1600201"/>
            <a:ext cx="721054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6413" y="1600201"/>
            <a:ext cx="721266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1115965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3"/>
            <a:ext cx="5386216"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1" y="1535113"/>
            <a:ext cx="538833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561" y="2174875"/>
            <a:ext cx="538833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8" name="页脚占位符 7"/>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2175041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8"/>
            <a:ext cx="10971372"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4" name="页脚占位符 3"/>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14234476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719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1" y="273050"/>
            <a:ext cx="4010562"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113" y="273051"/>
            <a:ext cx="681477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1" y="1435101"/>
            <a:ext cx="40105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617893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0"/>
            <a:ext cx="7314248"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406" y="5367338"/>
            <a:ext cx="7314248"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521" y="6356351"/>
            <a:ext cx="2844430" cy="365125"/>
          </a:xfrm>
          <a:prstGeom prst="rect">
            <a:avLst/>
          </a:prstGeom>
        </p:spPr>
        <p:txBody>
          <a:bodyPr/>
          <a:lstStyle/>
          <a:p>
            <a:fld id="{A61B1FD8-8752-40A4-8FD5-E89685AB56BD}" type="datetimeFigureOut">
              <a:rPr lang="zh-CN" altLang="en-US" smtClean="0"/>
              <a:t>2022/5/17</a:t>
            </a:fld>
            <a:endParaRPr lang="zh-CN" altLang="en-US"/>
          </a:p>
        </p:txBody>
      </p:sp>
      <p:sp>
        <p:nvSpPr>
          <p:cNvPr id="6" name="页脚占位符 5"/>
          <p:cNvSpPr>
            <a:spLocks noGrp="1"/>
          </p:cNvSpPr>
          <p:nvPr>
            <p:ph type="ftr" sz="quarter" idx="11"/>
          </p:nvPr>
        </p:nvSpPr>
        <p:spPr>
          <a:xfrm>
            <a:off x="4165058" y="6356351"/>
            <a:ext cx="3860297"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6463" y="6356351"/>
            <a:ext cx="2844430" cy="365125"/>
          </a:xfrm>
          <a:prstGeom prst="rect">
            <a:avLst/>
          </a:prstGeom>
        </p:spPr>
        <p:txBody>
          <a:bodyPr/>
          <a:lstStyle/>
          <a:p>
            <a:fld id="{52DCD716-44A1-4A3E-9A48-2DB906ECEF8F}" type="slidenum">
              <a:rPr lang="zh-CN" altLang="en-US" smtClean="0"/>
              <a:t>‹#›</a:t>
            </a:fld>
            <a:endParaRPr lang="zh-CN" altLang="en-US"/>
          </a:p>
        </p:txBody>
      </p:sp>
    </p:spTree>
    <p:extLst>
      <p:ext uri="{BB962C8B-B14F-4D97-AF65-F5344CB8AC3E}">
        <p14:creationId xmlns:p14="http://schemas.microsoft.com/office/powerpoint/2010/main" val="335777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1903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10666"/>
            <a:ext cx="12197310"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1958117" y="5445224"/>
            <a:ext cx="246810" cy="7200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958117" y="6165304"/>
            <a:ext cx="246810" cy="7200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349080" y="764704"/>
            <a:ext cx="11449272" cy="0"/>
          </a:xfrm>
          <a:prstGeom prst="line">
            <a:avLst/>
          </a:prstGeom>
          <a:ln w="28575">
            <a:solidFill>
              <a:schemeClr val="bg1">
                <a:lumMod val="75000"/>
              </a:schemeClr>
            </a:solidFill>
          </a:ln>
          <a:effectLst>
            <a:outerShdw dist="25400" dir="5400000" algn="t"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313570" y="168029"/>
            <a:ext cx="246810" cy="24681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560380" y="414839"/>
            <a:ext cx="246810" cy="246810"/>
          </a:xfrm>
          <a:prstGeom prst="rect">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1B9AC9E-E3AA-8465-44B5-43D1A7997836}"/>
              </a:ext>
            </a:extLst>
          </p:cNvPr>
          <p:cNvSpPr/>
          <p:nvPr userDrawn="1"/>
        </p:nvSpPr>
        <p:spPr>
          <a:xfrm>
            <a:off x="10851972" y="314346"/>
            <a:ext cx="1093995" cy="369332"/>
          </a:xfrm>
          <a:prstGeom prst="rect">
            <a:avLst/>
          </a:prstGeom>
        </p:spPr>
        <p:txBody>
          <a:bodyPr/>
          <a:lstStyle/>
          <a:p>
            <a:pPr algn="ctr">
              <a:defRPr/>
            </a:pPr>
            <a:r>
              <a:rPr lang="zh-CN" altLang="en-US" sz="1600" dirty="0">
                <a:solidFill>
                  <a:schemeClr val="tx1">
                    <a:lumMod val="75000"/>
                    <a:lumOff val="25000"/>
                  </a:schemeClr>
                </a:solidFill>
                <a:latin typeface="微软雅黑" pitchFamily="34" charset="-122"/>
                <a:ea typeface="微软雅黑" pitchFamily="34" charset="-122"/>
              </a:rPr>
              <a:t>第 </a:t>
            </a:r>
            <a:fld id="{2EEF1883-7A0E-4F66-9932-E581691AD397}" type="slidenum">
              <a:rPr lang="zh-CN" altLang="en-US" sz="1600">
                <a:solidFill>
                  <a:schemeClr val="tx1">
                    <a:lumMod val="75000"/>
                    <a:lumOff val="25000"/>
                  </a:schemeClr>
                </a:solidFill>
              </a:rPr>
              <a:pPr algn="ctr">
                <a:defRPr/>
              </a:pPr>
              <a:t>‹#›</a:t>
            </a:fld>
            <a:r>
              <a:rPr lang="zh-CN" altLang="en-US" sz="1600" dirty="0">
                <a:solidFill>
                  <a:schemeClr val="tx1">
                    <a:lumMod val="75000"/>
                    <a:lumOff val="25000"/>
                  </a:schemeClr>
                </a:solidFill>
              </a:rPr>
              <a:t>  </a:t>
            </a:r>
            <a:r>
              <a:rPr lang="zh-CN" altLang="en-US" sz="1600" dirty="0">
                <a:solidFill>
                  <a:schemeClr val="tx1">
                    <a:lumMod val="75000"/>
                    <a:lumOff val="25000"/>
                  </a:schemeClr>
                </a:solidFill>
                <a:latin typeface="微软雅黑" pitchFamily="34" charset="-122"/>
                <a:ea typeface="微软雅黑" pitchFamily="34" charset="-122"/>
              </a:rPr>
              <a:t>页</a:t>
            </a:r>
          </a:p>
        </p:txBody>
      </p:sp>
    </p:spTree>
    <p:extLst>
      <p:ext uri="{BB962C8B-B14F-4D97-AF65-F5344CB8AC3E}">
        <p14:creationId xmlns:p14="http://schemas.microsoft.com/office/powerpoint/2010/main" val="1342830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png"/><Relationship Id="rId2" Type="http://schemas.openxmlformats.org/officeDocument/2006/relationships/tags" Target="../tags/tag2.xml"/><Relationship Id="rId16"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A_图片 3"/>
          <p:cNvPicPr>
            <a:picLocks noChangeAspect="1" noChangeArrowheads="1"/>
          </p:cNvPicPr>
          <p:nvPr>
            <p:custDataLst>
              <p:tags r:id="rId1"/>
            </p:custDataLst>
          </p:nvPr>
        </p:nvPicPr>
        <p:blipFill rotWithShape="1">
          <a:blip r:embed="rId17"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A_图片 2"/>
          <p:cNvPicPr>
            <a:picLocks noChangeAspect="1" noChangeArrowheads="1"/>
          </p:cNvPicPr>
          <p:nvPr>
            <p:custDataLst>
              <p:tags r:id="rId2"/>
            </p:custDataLst>
          </p:nvPr>
        </p:nvPicPr>
        <p:blipFill>
          <a:blip r:embed="rId18"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PA_文本框 3"/>
          <p:cNvSpPr txBox="1"/>
          <p:nvPr>
            <p:custDataLst>
              <p:tags r:id="rId3"/>
            </p:custDataLst>
          </p:nvPr>
        </p:nvSpPr>
        <p:spPr>
          <a:xfrm>
            <a:off x="300741" y="5052938"/>
            <a:ext cx="5734635" cy="923330"/>
          </a:xfrm>
          <a:prstGeom prst="rect">
            <a:avLst/>
          </a:prstGeom>
          <a:noFill/>
          <a:effectLst/>
        </p:spPr>
        <p:txBody>
          <a:bodyPr wrap="square" rtlCol="0">
            <a:spAutoFit/>
          </a:bodyPr>
          <a:lstStyle/>
          <a:p>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PVT</a:t>
            </a:r>
            <a:r>
              <a:rPr lang="zh-CN"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 </a:t>
            </a:r>
            <a:r>
              <a:rPr lang="en-US" altLang="zh-CN"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SYSTEM</a:t>
            </a:r>
            <a:endParaRPr lang="zh-CN" altLang="en-US" sz="54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endParaRPr>
          </a:p>
        </p:txBody>
      </p:sp>
      <p:sp>
        <p:nvSpPr>
          <p:cNvPr id="6" name="PA_文本框 3"/>
          <p:cNvSpPr txBox="1"/>
          <p:nvPr>
            <p:custDataLst>
              <p:tags r:id="rId4"/>
            </p:custDataLst>
          </p:nvPr>
        </p:nvSpPr>
        <p:spPr>
          <a:xfrm>
            <a:off x="5664136" y="5502418"/>
            <a:ext cx="5073589" cy="400110"/>
          </a:xfrm>
          <a:prstGeom prst="rect">
            <a:avLst/>
          </a:prstGeom>
          <a:noFill/>
          <a:effectLst/>
        </p:spPr>
        <p:txBody>
          <a:bodyPr wrap="square" rtlCol="0">
            <a:spAutoFit/>
          </a:bodyPr>
          <a:lstStyle/>
          <a:p>
            <a:pPr algn="ctr"/>
            <a:r>
              <a:rPr lang="en-US" altLang="zh-CN" sz="2000" b="1" dirty="0" err="1">
                <a:solidFill>
                  <a:srgbClr val="0070C0"/>
                </a:solidFill>
                <a:latin typeface="微软雅黑" pitchFamily="34" charset="-122"/>
                <a:ea typeface="微软雅黑" pitchFamily="34" charset="-122"/>
              </a:rPr>
              <a:t>Jiaxing</a:t>
            </a:r>
            <a:r>
              <a:rPr lang="en-US" altLang="zh-CN" sz="2000" b="1" dirty="0">
                <a:solidFill>
                  <a:srgbClr val="0070C0"/>
                </a:solidFill>
                <a:latin typeface="微软雅黑" pitchFamily="34" charset="-122"/>
                <a:ea typeface="微软雅黑" pitchFamily="34" charset="-122"/>
              </a:rPr>
              <a:t> </a:t>
            </a:r>
            <a:r>
              <a:rPr lang="en-US" altLang="zh-CN" sz="2000" b="1" dirty="0" err="1">
                <a:solidFill>
                  <a:srgbClr val="0070C0"/>
                </a:solidFill>
                <a:latin typeface="微软雅黑" pitchFamily="34" charset="-122"/>
                <a:ea typeface="微软雅黑" pitchFamily="34" charset="-122"/>
              </a:rPr>
              <a:t>Yunyu</a:t>
            </a:r>
            <a:r>
              <a:rPr lang="en-US" altLang="zh-CN" sz="2000" b="1" dirty="0">
                <a:solidFill>
                  <a:srgbClr val="0070C0"/>
                </a:solidFill>
                <a:latin typeface="微软雅黑" pitchFamily="34" charset="-122"/>
                <a:ea typeface="微软雅黑" pitchFamily="34" charset="-122"/>
              </a:rPr>
              <a:t> New Energy </a:t>
            </a:r>
            <a:r>
              <a:rPr lang="en-US" altLang="zh-CN" sz="2000" b="1" dirty="0" err="1">
                <a:solidFill>
                  <a:srgbClr val="0070C0"/>
                </a:solidFill>
                <a:latin typeface="微软雅黑" pitchFamily="34" charset="-122"/>
                <a:ea typeface="微软雅黑" pitchFamily="34" charset="-122"/>
              </a:rPr>
              <a:t>Co.,Ltd</a:t>
            </a:r>
            <a:endParaRPr lang="zh-CN" altLang="en-US" sz="2000" b="1" dirty="0">
              <a:solidFill>
                <a:srgbClr val="0070C0"/>
              </a:solidFill>
              <a:latin typeface="微软雅黑" pitchFamily="34" charset="-122"/>
              <a:ea typeface="微软雅黑" pitchFamily="34" charset="-122"/>
            </a:endParaRPr>
          </a:p>
        </p:txBody>
      </p:sp>
      <p:sp>
        <p:nvSpPr>
          <p:cNvPr id="9" name="PA_Flowchart: Decision 8"/>
          <p:cNvSpPr/>
          <p:nvPr>
            <p:custDataLst>
              <p:tags r:id="rId5"/>
            </p:custDataLst>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Flowchart: Decision 10"/>
          <p:cNvSpPr/>
          <p:nvPr>
            <p:custDataLst>
              <p:tags r:id="rId6"/>
            </p:custDataLst>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PA_Flowchart: Decision 13"/>
          <p:cNvSpPr/>
          <p:nvPr>
            <p:custDataLst>
              <p:tags r:id="rId7"/>
            </p:custDataLst>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PA_Flowchart: Decision 14"/>
          <p:cNvSpPr/>
          <p:nvPr>
            <p:custDataLst>
              <p:tags r:id="rId8"/>
            </p:custDataLst>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Flowchart: Decision 16"/>
          <p:cNvSpPr/>
          <p:nvPr>
            <p:custDataLst>
              <p:tags r:id="rId9"/>
            </p:custDataLst>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_文本框 3"/>
          <p:cNvSpPr txBox="1"/>
          <p:nvPr>
            <p:custDataLst>
              <p:tags r:id="rId10"/>
            </p:custDataLst>
          </p:nvPr>
        </p:nvSpPr>
        <p:spPr>
          <a:xfrm>
            <a:off x="5883910" y="4869160"/>
            <a:ext cx="3883704" cy="400110"/>
          </a:xfrm>
          <a:prstGeom prst="rect">
            <a:avLst/>
          </a:prstGeom>
          <a:noFill/>
          <a:effectLst/>
        </p:spPr>
        <p:txBody>
          <a:bodyPr wrap="square" rtlCol="0">
            <a:spAutoFit/>
          </a:bodyPr>
          <a:lstStyle/>
          <a:p>
            <a:r>
              <a:rPr lang="en-US" altLang="zh-CN" sz="2000" dirty="0">
                <a:solidFill>
                  <a:srgbClr val="0070C0"/>
                </a:solidFill>
                <a:latin typeface="微软雅黑" pitchFamily="34" charset="-122"/>
                <a:ea typeface="微软雅黑" pitchFamily="34" charset="-122"/>
              </a:rPr>
              <a:t>| Focus</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 Quality</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|Honesty</a:t>
            </a:r>
            <a:r>
              <a:rPr lang="zh-CN" altLang="en-US" sz="2000" dirty="0">
                <a:solidFill>
                  <a:srgbClr val="0070C0"/>
                </a:solidFill>
                <a:latin typeface="微软雅黑" pitchFamily="34" charset="-122"/>
                <a:ea typeface="微软雅黑" pitchFamily="34" charset="-122"/>
              </a:rPr>
              <a:t> </a:t>
            </a:r>
            <a:r>
              <a:rPr lang="en-US" altLang="zh-CN" sz="2000" dirty="0">
                <a:solidFill>
                  <a:srgbClr val="0070C0"/>
                </a:solidFill>
                <a:latin typeface="微软雅黑" pitchFamily="34" charset="-122"/>
                <a:ea typeface="微软雅黑" pitchFamily="34" charset="-122"/>
              </a:rPr>
              <a:t>|</a:t>
            </a:r>
            <a:endParaRPr lang="zh-CN" altLang="en-US" sz="2000" dirty="0">
              <a:solidFill>
                <a:srgbClr val="0070C0"/>
              </a:solidFill>
              <a:latin typeface="微软雅黑" pitchFamily="34" charset="-122"/>
              <a:ea typeface="微软雅黑" pitchFamily="34" charset="-122"/>
            </a:endParaRPr>
          </a:p>
        </p:txBody>
      </p:sp>
      <p:cxnSp>
        <p:nvCxnSpPr>
          <p:cNvPr id="13" name="PA_直接连接符 12"/>
          <p:cNvCxnSpPr/>
          <p:nvPr>
            <p:custDataLst>
              <p:tags r:id="rId11"/>
            </p:custDataLst>
          </p:nvPr>
        </p:nvCxnSpPr>
        <p:spPr>
          <a:xfrm>
            <a:off x="5651605" y="4799678"/>
            <a:ext cx="0" cy="1603086"/>
          </a:xfrm>
          <a:prstGeom prst="line">
            <a:avLst/>
          </a:prstGeom>
          <a:ln w="1905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21" name="PA_Flowchart: Decision 20"/>
          <p:cNvSpPr/>
          <p:nvPr>
            <p:custDataLst>
              <p:tags r:id="rId12"/>
            </p:custDataLst>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45"/>
          <p:cNvSpPr txBox="1"/>
          <p:nvPr>
            <p:custDataLst>
              <p:tags r:id="rId13"/>
            </p:custDataLst>
          </p:nvPr>
        </p:nvSpPr>
        <p:spPr>
          <a:xfrm>
            <a:off x="5989943" y="5976268"/>
            <a:ext cx="4869682" cy="430887"/>
          </a:xfrm>
          <a:prstGeom prst="rect">
            <a:avLst/>
          </a:prstGeom>
          <a:noFill/>
        </p:spPr>
        <p:txBody>
          <a:bodyPr wrap="square" rtlCol="0">
            <a:spAutoFit/>
          </a:bodyPr>
          <a:lstStyle/>
          <a:p>
            <a:r>
              <a:rPr lang="en-US" altLang="zh-CN" sz="1100" dirty="0">
                <a:solidFill>
                  <a:schemeClr val="bg1">
                    <a:lumMod val="50000"/>
                  </a:schemeClr>
                </a:solidFill>
                <a:latin typeface="Arial Black" pitchFamily="34" charset="0"/>
                <a:ea typeface="方正细圆简体" pitchFamily="2" charset="-122"/>
              </a:rPr>
              <a:t>Science and technology is the first productive force, </a:t>
            </a:r>
          </a:p>
          <a:p>
            <a:r>
              <a:rPr lang="en-US" altLang="zh-CN" sz="1100" dirty="0">
                <a:solidFill>
                  <a:schemeClr val="bg1">
                    <a:lumMod val="50000"/>
                  </a:schemeClr>
                </a:solidFill>
                <a:latin typeface="Arial Black" pitchFamily="34" charset="0"/>
                <a:ea typeface="方正细圆简体" pitchFamily="2" charset="-122"/>
              </a:rPr>
              <a:t>the people are the first resource</a:t>
            </a:r>
          </a:p>
        </p:txBody>
      </p:sp>
      <p:sp>
        <p:nvSpPr>
          <p:cNvPr id="23" name="PA_Flowchart: Decision 22"/>
          <p:cNvSpPr/>
          <p:nvPr>
            <p:custDataLst>
              <p:tags r:id="rId14"/>
            </p:custDataLst>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05767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750" fill="hold"/>
                                        <p:tgtEl>
                                          <p:spTgt spid="1026"/>
                                        </p:tgtEl>
                                        <p:attrNameLst>
                                          <p:attrName>ppt_w</p:attrName>
                                        </p:attrNameLst>
                                      </p:cBhvr>
                                      <p:tavLst>
                                        <p:tav tm="0">
                                          <p:val>
                                            <p:strVal val="4/3*#ppt_w"/>
                                          </p:val>
                                        </p:tav>
                                        <p:tav tm="100000">
                                          <p:val>
                                            <p:strVal val="#ppt_w"/>
                                          </p:val>
                                        </p:tav>
                                      </p:tavLst>
                                    </p:anim>
                                    <p:anim calcmode="lin" valueType="num">
                                      <p:cBhvr>
                                        <p:cTn id="8" dur="375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150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100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20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par>
                                <p:cTn id="37" presetID="42" presetClass="entr" presetSubtype="0" fill="hold" grpId="0"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3750"/>
                            </p:stCondLst>
                            <p:childTnLst>
                              <p:par>
                                <p:cTn id="43" presetID="16" presetClass="entr" presetSubtype="42"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Horizontal)">
                                      <p:cBhvr>
                                        <p:cTn id="45" dur="500"/>
                                        <p:tgtEl>
                                          <p:spTgt spid="13"/>
                                        </p:tgtEl>
                                      </p:cBhvr>
                                    </p:animEffect>
                                  </p:childTnLst>
                                </p:cTn>
                              </p:par>
                            </p:childTnLst>
                          </p:cTn>
                        </p:par>
                        <p:par>
                          <p:cTn id="46" fill="hold">
                            <p:stCondLst>
                              <p:cond delay="4250"/>
                            </p:stCondLst>
                            <p:childTnLst>
                              <p:par>
                                <p:cTn id="47" presetID="12" presetClass="entr" presetSubtype="2" fill="hold" grpId="0" nodeType="after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ppt_x</p:attrName>
                                        </p:attrNameLst>
                                      </p:cBhvr>
                                      <p:tavLst>
                                        <p:tav tm="0">
                                          <p:val>
                                            <p:strVal val="#ppt_x+#ppt_w*1.125000"/>
                                          </p:val>
                                        </p:tav>
                                        <p:tav tm="100000">
                                          <p:val>
                                            <p:strVal val="#ppt_x"/>
                                          </p:val>
                                        </p:tav>
                                      </p:tavLst>
                                    </p:anim>
                                    <p:animEffect transition="in" filter="wipe(left)">
                                      <p:cBhvr>
                                        <p:cTn id="50" dur="500"/>
                                        <p:tgtEl>
                                          <p:spTgt spid="18"/>
                                        </p:tgtEl>
                                      </p:cBhvr>
                                    </p:animEffect>
                                  </p:childTnLst>
                                </p:cTn>
                              </p:par>
                            </p:childTnLst>
                          </p:cTn>
                        </p:par>
                        <p:par>
                          <p:cTn id="51" fill="hold">
                            <p:stCondLst>
                              <p:cond delay="5850"/>
                            </p:stCondLst>
                            <p:childTnLst>
                              <p:par>
                                <p:cTn id="52" presetID="2" presetClass="entr" presetSubtype="4" fill="hold" grpId="0" nodeType="afterEffect">
                                  <p:stCondLst>
                                    <p:cond delay="0"/>
                                  </p:stCondLst>
                                  <p:iterate type="lt">
                                    <p:tmPct val="10000"/>
                                  </p:iterate>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par>
                                <p:cTn id="56" presetID="47" presetClass="entr" presetSubtype="0" fill="hold" grpId="0" nodeType="withEffect">
                                  <p:stCondLst>
                                    <p:cond delay="0"/>
                                  </p:stCondLst>
                                  <p:iterate type="lt">
                                    <p:tmPct val="4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anim calcmode="lin" valueType="num">
                                      <p:cBhvr>
                                        <p:cTn id="59" dur="500" fill="hold"/>
                                        <p:tgtEl>
                                          <p:spTgt spid="20"/>
                                        </p:tgtEl>
                                        <p:attrNameLst>
                                          <p:attrName>ppt_x</p:attrName>
                                        </p:attrNameLst>
                                      </p:cBhvr>
                                      <p:tavLst>
                                        <p:tav tm="0">
                                          <p:val>
                                            <p:strVal val="#ppt_x"/>
                                          </p:val>
                                        </p:tav>
                                        <p:tav tm="100000">
                                          <p:val>
                                            <p:strVal val="#ppt_x"/>
                                          </p:val>
                                        </p:tav>
                                      </p:tavLst>
                                    </p:anim>
                                    <p:anim calcmode="lin" valueType="num">
                                      <p:cBhvr>
                                        <p:cTn id="60" dur="500" fill="hold"/>
                                        <p:tgtEl>
                                          <p:spTgt spid="20"/>
                                        </p:tgtEl>
                                        <p:attrNameLst>
                                          <p:attrName>ppt_y</p:attrName>
                                        </p:attrNameLst>
                                      </p:cBhvr>
                                      <p:tavLst>
                                        <p:tav tm="0">
                                          <p:val>
                                            <p:strVal val="#ppt_y-.1"/>
                                          </p:val>
                                        </p:tav>
                                        <p:tav tm="100000">
                                          <p:val>
                                            <p:strVal val="#ppt_y"/>
                                          </p:val>
                                        </p:tav>
                                      </p:tavLst>
                                    </p:anim>
                                  </p:childTnLst>
                                </p:cTn>
                              </p:par>
                            </p:childTnLst>
                          </p:cTn>
                        </p:par>
                        <p:par>
                          <p:cTn id="61" fill="hold">
                            <p:stCondLst>
                              <p:cond delay="7810"/>
                            </p:stCondLst>
                            <p:childTnLst>
                              <p:par>
                                <p:cTn id="62" presetID="27" presetClass="emph" presetSubtype="0" repeatCount="3000" fill="remove" grpId="1" nodeType="afterEffect">
                                  <p:stCondLst>
                                    <p:cond delay="0"/>
                                  </p:stCondLst>
                                  <p:childTnLst>
                                    <p:animClr clrSpc="rgb" dir="cw">
                                      <p:cBhvr override="childStyle">
                                        <p:cTn id="63" dur="250" autoRev="1" fill="remove"/>
                                        <p:tgtEl>
                                          <p:spTgt spid="9"/>
                                        </p:tgtEl>
                                        <p:attrNameLst>
                                          <p:attrName>style.color</p:attrName>
                                        </p:attrNameLst>
                                      </p:cBhvr>
                                      <p:to>
                                        <a:schemeClr val="bg1"/>
                                      </p:to>
                                    </p:animClr>
                                    <p:animClr clrSpc="rgb" dir="cw">
                                      <p:cBhvr>
                                        <p:cTn id="64" dur="250" autoRev="1" fill="remove"/>
                                        <p:tgtEl>
                                          <p:spTgt spid="9"/>
                                        </p:tgtEl>
                                        <p:attrNameLst>
                                          <p:attrName>fillcolor</p:attrName>
                                        </p:attrNameLst>
                                      </p:cBhvr>
                                      <p:to>
                                        <a:schemeClr val="bg1"/>
                                      </p:to>
                                    </p:animClr>
                                    <p:set>
                                      <p:cBhvr>
                                        <p:cTn id="65" dur="250" autoRev="1" fill="remove"/>
                                        <p:tgtEl>
                                          <p:spTgt spid="9"/>
                                        </p:tgtEl>
                                        <p:attrNameLst>
                                          <p:attrName>fill.type</p:attrName>
                                        </p:attrNameLst>
                                      </p:cBhvr>
                                      <p:to>
                                        <p:strVal val="solid"/>
                                      </p:to>
                                    </p:set>
                                    <p:set>
                                      <p:cBhvr>
                                        <p:cTn id="66" dur="250" autoRev="1" fill="remove"/>
                                        <p:tgtEl>
                                          <p:spTgt spid="9"/>
                                        </p:tgtEl>
                                        <p:attrNameLst>
                                          <p:attrName>fill.on</p:attrName>
                                        </p:attrNameLst>
                                      </p:cBhvr>
                                      <p:to>
                                        <p:strVal val="true"/>
                                      </p:to>
                                    </p:set>
                                  </p:childTnLst>
                                </p:cTn>
                              </p:par>
                              <p:par>
                                <p:cTn id="67" presetID="27" presetClass="emph" presetSubtype="0" repeatCount="3000" fill="remove" grpId="1" nodeType="withEffect">
                                  <p:stCondLst>
                                    <p:cond delay="250"/>
                                  </p:stCondLst>
                                  <p:childTnLst>
                                    <p:animClr clrSpc="rgb" dir="cw">
                                      <p:cBhvr override="childStyle">
                                        <p:cTn id="68" dur="375" autoRev="1" fill="remove"/>
                                        <p:tgtEl>
                                          <p:spTgt spid="14"/>
                                        </p:tgtEl>
                                        <p:attrNameLst>
                                          <p:attrName>style.color</p:attrName>
                                        </p:attrNameLst>
                                      </p:cBhvr>
                                      <p:to>
                                        <a:schemeClr val="bg1"/>
                                      </p:to>
                                    </p:animClr>
                                    <p:animClr clrSpc="rgb" dir="cw">
                                      <p:cBhvr>
                                        <p:cTn id="69" dur="375" autoRev="1" fill="remove"/>
                                        <p:tgtEl>
                                          <p:spTgt spid="14"/>
                                        </p:tgtEl>
                                        <p:attrNameLst>
                                          <p:attrName>fillcolor</p:attrName>
                                        </p:attrNameLst>
                                      </p:cBhvr>
                                      <p:to>
                                        <a:schemeClr val="bg1"/>
                                      </p:to>
                                    </p:animClr>
                                    <p:set>
                                      <p:cBhvr>
                                        <p:cTn id="70" dur="375" autoRev="1" fill="remove"/>
                                        <p:tgtEl>
                                          <p:spTgt spid="14"/>
                                        </p:tgtEl>
                                        <p:attrNameLst>
                                          <p:attrName>fill.type</p:attrName>
                                        </p:attrNameLst>
                                      </p:cBhvr>
                                      <p:to>
                                        <p:strVal val="solid"/>
                                      </p:to>
                                    </p:set>
                                    <p:set>
                                      <p:cBhvr>
                                        <p:cTn id="71" dur="375" autoRev="1" fill="remove"/>
                                        <p:tgtEl>
                                          <p:spTgt spid="14"/>
                                        </p:tgtEl>
                                        <p:attrNameLst>
                                          <p:attrName>fill.on</p:attrName>
                                        </p:attrNameLst>
                                      </p:cBhvr>
                                      <p:to>
                                        <p:strVal val="true"/>
                                      </p:to>
                                    </p:set>
                                  </p:childTnLst>
                                </p:cTn>
                              </p:par>
                              <p:par>
                                <p:cTn id="72" presetID="26" presetClass="emph" presetSubtype="0" repeatCount="3000" fill="hold" grpId="1" nodeType="withEffect">
                                  <p:stCondLst>
                                    <p:cond delay="0"/>
                                  </p:stCondLst>
                                  <p:childTnLst>
                                    <p:animEffect transition="out" filter="fade">
                                      <p:cBhvr>
                                        <p:cTn id="73" dur="500" tmFilter="0, 0; .2, .5; .8, .5; 1, 0"/>
                                        <p:tgtEl>
                                          <p:spTgt spid="15"/>
                                        </p:tgtEl>
                                      </p:cBhvr>
                                    </p:animEffect>
                                    <p:animScale>
                                      <p:cBhvr>
                                        <p:cTn id="74" dur="250" autoRev="1" fill="hold"/>
                                        <p:tgtEl>
                                          <p:spTgt spid="15"/>
                                        </p:tgtEl>
                                      </p:cBhvr>
                                      <p:by x="105000" y="105000"/>
                                    </p:animScale>
                                  </p:childTnLst>
                                </p:cTn>
                              </p:par>
                              <p:par>
                                <p:cTn id="75" presetID="27" presetClass="emph" presetSubtype="0" repeatCount="3000" fill="remove" grpId="1" nodeType="withEffect">
                                  <p:stCondLst>
                                    <p:cond delay="250"/>
                                  </p:stCondLst>
                                  <p:childTnLst>
                                    <p:animClr clrSpc="rgb" dir="cw">
                                      <p:cBhvr override="childStyle">
                                        <p:cTn id="76" dur="250" autoRev="1" fill="remove"/>
                                        <p:tgtEl>
                                          <p:spTgt spid="23"/>
                                        </p:tgtEl>
                                        <p:attrNameLst>
                                          <p:attrName>style.color</p:attrName>
                                        </p:attrNameLst>
                                      </p:cBhvr>
                                      <p:to>
                                        <a:schemeClr val="bg1"/>
                                      </p:to>
                                    </p:animClr>
                                    <p:animClr clrSpc="rgb" dir="cw">
                                      <p:cBhvr>
                                        <p:cTn id="77" dur="250" autoRev="1" fill="remove"/>
                                        <p:tgtEl>
                                          <p:spTgt spid="23"/>
                                        </p:tgtEl>
                                        <p:attrNameLst>
                                          <p:attrName>fillcolor</p:attrName>
                                        </p:attrNameLst>
                                      </p:cBhvr>
                                      <p:to>
                                        <a:schemeClr val="bg1"/>
                                      </p:to>
                                    </p:animClr>
                                    <p:set>
                                      <p:cBhvr>
                                        <p:cTn id="78" dur="250" autoRev="1" fill="remove"/>
                                        <p:tgtEl>
                                          <p:spTgt spid="23"/>
                                        </p:tgtEl>
                                        <p:attrNameLst>
                                          <p:attrName>fill.type</p:attrName>
                                        </p:attrNameLst>
                                      </p:cBhvr>
                                      <p:to>
                                        <p:strVal val="solid"/>
                                      </p:to>
                                    </p:set>
                                    <p:set>
                                      <p:cBhvr>
                                        <p:cTn id="79" dur="250" autoRev="1" fill="remove"/>
                                        <p:tgtEl>
                                          <p:spTgt spid="23"/>
                                        </p:tgtEl>
                                        <p:attrNameLst>
                                          <p:attrName>fill.on</p:attrName>
                                        </p:attrNameLst>
                                      </p:cBhvr>
                                      <p:to>
                                        <p:strVal val="true"/>
                                      </p:to>
                                    </p:set>
                                  </p:childTnLst>
                                </p:cTn>
                              </p:par>
                              <p:par>
                                <p:cTn id="80" presetID="27" presetClass="emph" presetSubtype="0" repeatCount="3000" fill="remove" grpId="1" nodeType="withEffect">
                                  <p:stCondLst>
                                    <p:cond delay="250"/>
                                  </p:stCondLst>
                                  <p:childTnLst>
                                    <p:animClr clrSpc="rgb" dir="cw">
                                      <p:cBhvr override="childStyle">
                                        <p:cTn id="81" dur="250" autoRev="1" fill="remove"/>
                                        <p:tgtEl>
                                          <p:spTgt spid="17"/>
                                        </p:tgtEl>
                                        <p:attrNameLst>
                                          <p:attrName>style.color</p:attrName>
                                        </p:attrNameLst>
                                      </p:cBhvr>
                                      <p:to>
                                        <a:schemeClr val="bg1"/>
                                      </p:to>
                                    </p:animClr>
                                    <p:animClr clrSpc="rgb" dir="cw">
                                      <p:cBhvr>
                                        <p:cTn id="82" dur="250" autoRev="1" fill="remove"/>
                                        <p:tgtEl>
                                          <p:spTgt spid="17"/>
                                        </p:tgtEl>
                                        <p:attrNameLst>
                                          <p:attrName>fillcolor</p:attrName>
                                        </p:attrNameLst>
                                      </p:cBhvr>
                                      <p:to>
                                        <a:schemeClr val="bg1"/>
                                      </p:to>
                                    </p:animClr>
                                    <p:set>
                                      <p:cBhvr>
                                        <p:cTn id="83" dur="250" autoRev="1" fill="remove"/>
                                        <p:tgtEl>
                                          <p:spTgt spid="17"/>
                                        </p:tgtEl>
                                        <p:attrNameLst>
                                          <p:attrName>fill.type</p:attrName>
                                        </p:attrNameLst>
                                      </p:cBhvr>
                                      <p:to>
                                        <p:strVal val="solid"/>
                                      </p:to>
                                    </p:set>
                                    <p:set>
                                      <p:cBhvr>
                                        <p:cTn id="84" dur="250" autoRev="1" fill="remove"/>
                                        <p:tgtEl>
                                          <p:spTgt spid="17"/>
                                        </p:tgtEl>
                                        <p:attrNameLst>
                                          <p:attrName>fill.on</p:attrName>
                                        </p:attrNameLst>
                                      </p:cBhvr>
                                      <p:to>
                                        <p:strVal val="true"/>
                                      </p:to>
                                    </p:set>
                                  </p:childTnLst>
                                </p:cTn>
                              </p:par>
                              <p:par>
                                <p:cTn id="85" presetID="26" presetClass="emph" presetSubtype="0" repeatCount="3000" fill="hold" grpId="1" nodeType="withEffect">
                                  <p:stCondLst>
                                    <p:cond delay="50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18" grpId="0"/>
      <p:bldP spid="21" grpId="0" animBg="1"/>
      <p:bldP spid="20" grpId="0"/>
      <p:bldP spid="23" grpId="0" animBg="1"/>
      <p:bldP spid="2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8383387" y="3532366"/>
            <a:ext cx="2081467" cy="369332"/>
          </a:xfrm>
          <a:prstGeom prst="rect">
            <a:avLst/>
          </a:prstGeom>
        </p:spPr>
        <p:txBody>
          <a:bodyPr wrap="none">
            <a:spAutoFit/>
          </a:bodyPr>
          <a:lstStyle/>
          <a:p>
            <a:r>
              <a:rPr lang="en-US" altLang="zh-CN" dirty="0">
                <a:solidFill>
                  <a:schemeClr val="accent5">
                    <a:lumMod val="50000"/>
                  </a:schemeClr>
                </a:solidFill>
              </a:rPr>
              <a:t>Scope of application</a:t>
            </a:r>
            <a:endParaRPr lang="zh-CN" altLang="en-US" dirty="0">
              <a:solidFill>
                <a:schemeClr val="accent5">
                  <a:lumMod val="50000"/>
                </a:schemeClr>
              </a:solidFill>
            </a:endParaRPr>
          </a:p>
        </p:txBody>
      </p:sp>
      <p:grpSp>
        <p:nvGrpSpPr>
          <p:cNvPr id="34" name="组合 33"/>
          <p:cNvGrpSpPr/>
          <p:nvPr/>
        </p:nvGrpSpPr>
        <p:grpSpPr>
          <a:xfrm>
            <a:off x="10559702" y="3683144"/>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03</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——CONTENTS——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188168" y="2343859"/>
            <a:ext cx="5616624" cy="830997"/>
          </a:xfrm>
          <a:prstGeom prst="rect">
            <a:avLst/>
          </a:prstGeom>
          <a:noFill/>
          <a:effectLst/>
        </p:spPr>
        <p:txBody>
          <a:bodyPr wrap="square" rtlCol="0">
            <a:spAutoFit/>
          </a:bodyPr>
          <a:lstStyle/>
          <a:p>
            <a:pPr algn="ctr"/>
            <a:r>
              <a:rPr lang="en-US" altLang="zh-CN" sz="4800" b="1" dirty="0">
                <a:solidFill>
                  <a:srgbClr val="0070C0"/>
                </a:solidFill>
                <a:latin typeface="微软雅黑" pitchFamily="34" charset="-122"/>
                <a:ea typeface="微软雅黑" pitchFamily="34" charset="-122"/>
              </a:rPr>
              <a:t>PVT Applications</a:t>
            </a:r>
            <a:endParaRPr lang="zh-CN" altLang="en-US" sz="48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1420931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0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4680520"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zh-CN" altLang="en-US" sz="2800" b="1" dirty="0">
                <a:solidFill>
                  <a:schemeClr val="accent5">
                    <a:lumMod val="50000"/>
                  </a:schemeClr>
                </a:solidFill>
                <a:latin typeface="微软雅黑" pitchFamily="34" charset="-122"/>
                <a:ea typeface="微软雅黑" pitchFamily="34" charset="-122"/>
              </a:rPr>
              <a:t> </a:t>
            </a:r>
            <a:r>
              <a:rPr lang="en-US" altLang="zh-CN" sz="2800" b="1" dirty="0">
                <a:solidFill>
                  <a:schemeClr val="accent5">
                    <a:lumMod val="50000"/>
                  </a:schemeClr>
                </a:solidFill>
                <a:latin typeface="微软雅黑" pitchFamily="34" charset="-122"/>
                <a:ea typeface="微软雅黑" pitchFamily="34" charset="-122"/>
              </a:rPr>
              <a:t>Applications</a:t>
            </a:r>
            <a:endParaRPr lang="zh-CN" altLang="en-US" sz="2800" b="1" dirty="0">
              <a:solidFill>
                <a:schemeClr val="accent5">
                  <a:lumMod val="50000"/>
                </a:schemeClr>
              </a:solidFill>
              <a:latin typeface="微软雅黑" pitchFamily="34" charset="-122"/>
              <a:ea typeface="微软雅黑" pitchFamily="34" charset="-122"/>
            </a:endParaRP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Heating for Greenhouse and Farm</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601066"/>
            <a:ext cx="2844000" cy="861774"/>
          </a:xfrm>
          <a:prstGeom prst="rect">
            <a:avLst/>
          </a:prstGeom>
          <a:noFill/>
        </p:spPr>
        <p:txBody>
          <a:bodyPr vert="horz" wrap="square" lIns="0" tIns="0" rIns="0" bIns="0" rtlCol="0" anchor="ctr">
            <a:spAutoFit/>
          </a:bodyPr>
          <a:lstStyle/>
          <a:p>
            <a:pPr algn="ctr"/>
            <a:r>
              <a:rPr lang="en-US" altLang="zh-CN" sz="2000" dirty="0">
                <a:solidFill>
                  <a:schemeClr val="bg1"/>
                </a:solidFill>
                <a:latin typeface="Impact" pitchFamily="34" charset="0"/>
                <a:ea typeface="微软雅黑" pitchFamily="34" charset="-122"/>
              </a:rPr>
              <a:t>01</a:t>
            </a:r>
            <a:r>
              <a:rPr lang="en-US" altLang="zh-CN" sz="1800" dirty="0">
                <a:solidFill>
                  <a:schemeClr val="bg1"/>
                </a:solidFill>
                <a:latin typeface="Impact" pitchFamily="34" charset="0"/>
                <a:ea typeface="微软雅黑" pitchFamily="34" charset="-122"/>
              </a:rPr>
              <a:t>  </a:t>
            </a:r>
            <a:r>
              <a:rPr lang="en-US" altLang="zh-CN" b="1" dirty="0">
                <a:solidFill>
                  <a:schemeClr val="bg1"/>
                </a:solidFill>
                <a:latin typeface="微软雅黑" pitchFamily="34" charset="-122"/>
                <a:ea typeface="微软雅黑" pitchFamily="34" charset="-122"/>
              </a:rPr>
              <a:t>Hot Water Supply and Heating for Residence</a:t>
            </a:r>
            <a:endParaRPr lang="zh-CN" altLang="en-US" sz="18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Swimming Pool Heating</a:t>
            </a: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Hot Water Supply and Heating for School</a:t>
            </a:r>
            <a:endParaRPr lang="zh-CN" altLang="en-US" sz="1400" dirty="0">
              <a:solidFill>
                <a:schemeClr val="bg1"/>
              </a:solidFill>
              <a:latin typeface="Impact" pitchFamily="34" charset="0"/>
              <a:ea typeface="微软雅黑" pitchFamily="34" charset="-122"/>
            </a:endParaRPr>
          </a:p>
        </p:txBody>
      </p:sp>
      <p:pic>
        <p:nvPicPr>
          <p:cNvPr id="70" name="图片 69" descr="图示&#10;&#10;描述已自动生成">
            <a:extLst>
              <a:ext uri="{FF2B5EF4-FFF2-40B4-BE49-F238E27FC236}">
                <a16:creationId xmlns:a16="http://schemas.microsoft.com/office/drawing/2014/main" id="{1312BF5D-1170-0511-BEE6-B84647547D2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907" y="1846912"/>
            <a:ext cx="11521440" cy="4133024"/>
          </a:xfrm>
          <a:prstGeom prst="rect">
            <a:avLst/>
          </a:prstGeom>
        </p:spPr>
      </p:pic>
    </p:spTree>
    <p:extLst>
      <p:ext uri="{BB962C8B-B14F-4D97-AF65-F5344CB8AC3E}">
        <p14:creationId xmlns:p14="http://schemas.microsoft.com/office/powerpoint/2010/main" val="3261671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200"/>
                            </p:stCondLst>
                            <p:childTnLst>
                              <p:par>
                                <p:cTn id="10" presetID="26" presetClass="emph" presetSubtype="0" fill="hold" grpId="0" nodeType="afterEffect">
                                  <p:stCondLst>
                                    <p:cond delay="0"/>
                                  </p:stCondLst>
                                  <p:childTnLst>
                                    <p:animEffect transition="out" filter="fade">
                                      <p:cBhvr>
                                        <p:cTn id="11" dur="500" tmFilter="0, 0; .2, .5; .8, .5; 1, 0"/>
                                        <p:tgtEl>
                                          <p:spTgt spid="67"/>
                                        </p:tgtEl>
                                      </p:cBhvr>
                                    </p:animEffect>
                                    <p:animScale>
                                      <p:cBhvr>
                                        <p:cTn id="12" dur="250" autoRev="1" fill="hold"/>
                                        <p:tgtEl>
                                          <p:spTgt spid="67"/>
                                        </p:tgtEl>
                                      </p:cBhvr>
                                      <p:by x="105000" y="105000"/>
                                    </p:animScale>
                                  </p:childTnLst>
                                </p:cTn>
                              </p:par>
                            </p:childTnLst>
                          </p:cTn>
                        </p:par>
                        <p:par>
                          <p:cTn id="13" fill="hold">
                            <p:stCondLst>
                              <p:cond delay="1700"/>
                            </p:stCondLst>
                            <p:childTnLst>
                              <p:par>
                                <p:cTn id="14" presetID="53" presetClass="entr" presetSubtype="16"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ppt_w</p:attrName>
                                        </p:attrNameLst>
                                      </p:cBhvr>
                                      <p:tavLst>
                                        <p:tav tm="0">
                                          <p:val>
                                            <p:fltVal val="0"/>
                                          </p:val>
                                        </p:tav>
                                        <p:tav tm="100000">
                                          <p:val>
                                            <p:strVal val="#ppt_w"/>
                                          </p:val>
                                        </p:tav>
                                      </p:tavLst>
                                    </p:anim>
                                    <p:anim calcmode="lin" valueType="num">
                                      <p:cBhvr>
                                        <p:cTn id="17" dur="500" fill="hold"/>
                                        <p:tgtEl>
                                          <p:spTgt spid="70"/>
                                        </p:tgtEl>
                                        <p:attrNameLst>
                                          <p:attrName>ppt_h</p:attrName>
                                        </p:attrNameLst>
                                      </p:cBhvr>
                                      <p:tavLst>
                                        <p:tav tm="0">
                                          <p:val>
                                            <p:fltVal val="0"/>
                                          </p:val>
                                        </p:tav>
                                        <p:tav tm="100000">
                                          <p:val>
                                            <p:strVal val="#ppt_h"/>
                                          </p:val>
                                        </p:tav>
                                      </p:tavLst>
                                    </p:anim>
                                    <p:animEffect transition="in" filter="fade">
                                      <p:cBhvr>
                                        <p:cTn id="1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4752528"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zh-CN" altLang="en-US" sz="2800" b="1" dirty="0">
                <a:solidFill>
                  <a:schemeClr val="accent5">
                    <a:lumMod val="50000"/>
                  </a:schemeClr>
                </a:solidFill>
                <a:latin typeface="微软雅黑" pitchFamily="34" charset="-122"/>
                <a:ea typeface="微软雅黑" pitchFamily="34" charset="-122"/>
              </a:rPr>
              <a:t> </a:t>
            </a:r>
            <a:r>
              <a:rPr lang="en-US" altLang="zh-CN" sz="2800" b="1" dirty="0">
                <a:solidFill>
                  <a:schemeClr val="accent5">
                    <a:lumMod val="50000"/>
                  </a:schemeClr>
                </a:solidFill>
                <a:latin typeface="微软雅黑" pitchFamily="34" charset="-122"/>
                <a:ea typeface="微软雅黑" pitchFamily="34" charset="-122"/>
              </a:rPr>
              <a:t>Applications</a:t>
            </a:r>
            <a:endParaRPr lang="zh-CN" altLang="en-US" sz="2800" b="1" dirty="0">
              <a:solidFill>
                <a:schemeClr val="accent5">
                  <a:lumMod val="50000"/>
                </a:schemeClr>
              </a:solidFill>
              <a:latin typeface="微软雅黑" pitchFamily="34" charset="-122"/>
              <a:ea typeface="微软雅黑" pitchFamily="34" charset="-122"/>
            </a:endParaRP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Heating for Greenhouse and Farm</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761123"/>
            <a:ext cx="2844000" cy="492443"/>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01  </a:t>
            </a:r>
            <a:r>
              <a:rPr lang="en-US" altLang="zh-CN" sz="1600" b="1" dirty="0">
                <a:solidFill>
                  <a:schemeClr val="bg1"/>
                </a:solidFill>
                <a:latin typeface="微软雅黑" pitchFamily="34" charset="-122"/>
                <a:ea typeface="微软雅黑" pitchFamily="34" charset="-122"/>
              </a:rPr>
              <a:t>Hot Water Supply and Heating for Residence</a:t>
            </a:r>
            <a:endParaRPr lang="zh-CN" altLang="en-US" sz="16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893453"/>
            <a:ext cx="2844000" cy="276999"/>
          </a:xfrm>
          <a:prstGeom prst="rect">
            <a:avLst/>
          </a:prstGeom>
          <a:noFill/>
        </p:spPr>
        <p:txBody>
          <a:bodyPr vert="horz" wrap="square" lIns="0" tIns="0" rIns="0" bIns="0" rtlCol="0" anchor="ctr">
            <a:spAutoFit/>
          </a:bodyPr>
          <a:lstStyle/>
          <a:p>
            <a:pPr algn="ctr"/>
            <a:r>
              <a:rPr lang="en-US" altLang="zh-CN" dirty="0">
                <a:solidFill>
                  <a:schemeClr val="bg1"/>
                </a:solidFill>
                <a:latin typeface="Impact" pitchFamily="34" charset="0"/>
                <a:ea typeface="微软雅黑" pitchFamily="34" charset="-122"/>
              </a:rPr>
              <a:t>02  Swimming Pool Heating</a:t>
            </a:r>
            <a:endParaRPr lang="zh-CN" altLang="en-US"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09"/>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Hot Water Supply and Heating for School</a:t>
            </a:r>
            <a:endParaRPr lang="zh-CN" altLang="en-US" sz="1400" dirty="0">
              <a:solidFill>
                <a:schemeClr val="bg1"/>
              </a:solidFill>
              <a:latin typeface="Impact" pitchFamily="34" charset="0"/>
              <a:ea typeface="微软雅黑" pitchFamily="34" charset="-122"/>
            </a:endParaRPr>
          </a:p>
        </p:txBody>
      </p:sp>
      <p:pic>
        <p:nvPicPr>
          <p:cNvPr id="13" name="图片 12">
            <a:extLst>
              <a:ext uri="{FF2B5EF4-FFF2-40B4-BE49-F238E27FC236}">
                <a16:creationId xmlns:a16="http://schemas.microsoft.com/office/drawing/2014/main" id="{F69CB407-ACCF-4049-8DD7-ADBA4777CC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59880" y="1224533"/>
            <a:ext cx="10470652" cy="5526086"/>
          </a:xfrm>
          <a:prstGeom prst="rect">
            <a:avLst/>
          </a:prstGeom>
        </p:spPr>
      </p:pic>
      <p:pic>
        <p:nvPicPr>
          <p:cNvPr id="14" name="图片 13" descr="C:/Users/Administrator/AppData/Roaming/JisuOffice/ETemp/37912_18796320/fImage28149519403723.jpeg">
            <a:extLst>
              <a:ext uri="{FF2B5EF4-FFF2-40B4-BE49-F238E27FC236}">
                <a16:creationId xmlns:a16="http://schemas.microsoft.com/office/drawing/2014/main" id="{6C54457C-1D8F-3C46-DC44-E6991F535B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211477" y="1272540"/>
            <a:ext cx="2896235" cy="2156460"/>
          </a:xfrm>
          <a:prstGeom prst="rect">
            <a:avLst/>
          </a:prstGeom>
          <a:noFill/>
        </p:spPr>
      </p:pic>
    </p:spTree>
    <p:extLst>
      <p:ext uri="{BB962C8B-B14F-4D97-AF65-F5344CB8AC3E}">
        <p14:creationId xmlns:p14="http://schemas.microsoft.com/office/powerpoint/2010/main" val="1243222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8"/>
                                        </p:tgtEl>
                                      </p:cBhvr>
                                    </p:animEffect>
                                    <p:animScale>
                                      <p:cBhvr>
                                        <p:cTn id="7" dur="250" autoRev="1" fill="hold"/>
                                        <p:tgtEl>
                                          <p:spTgt spid="68"/>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646" y="188640"/>
            <a:ext cx="4248472"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zh-CN" altLang="en-US" sz="2800" b="1" dirty="0">
                <a:solidFill>
                  <a:schemeClr val="accent5">
                    <a:lumMod val="50000"/>
                  </a:schemeClr>
                </a:solidFill>
                <a:latin typeface="微软雅黑" pitchFamily="34" charset="-122"/>
                <a:ea typeface="微软雅黑" pitchFamily="34" charset="-122"/>
              </a:rPr>
              <a:t> </a:t>
            </a:r>
            <a:r>
              <a:rPr lang="en-US" altLang="zh-CN" sz="2800" b="1" dirty="0">
                <a:solidFill>
                  <a:schemeClr val="accent5">
                    <a:lumMod val="50000"/>
                  </a:schemeClr>
                </a:solidFill>
                <a:latin typeface="微软雅黑" pitchFamily="34" charset="-122"/>
                <a:ea typeface="微软雅黑" pitchFamily="34" charset="-122"/>
              </a:rPr>
              <a:t>Applications</a:t>
            </a:r>
            <a:endParaRPr lang="zh-CN" altLang="en-US" sz="2800" b="1" dirty="0">
              <a:solidFill>
                <a:schemeClr val="accent5">
                  <a:lumMod val="50000"/>
                </a:schemeClr>
              </a:solidFill>
              <a:latin typeface="微软雅黑" pitchFamily="34" charset="-122"/>
              <a:ea typeface="微软雅黑" pitchFamily="34" charset="-122"/>
            </a:endParaRP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04 Heating for Greenhouse and Farm</a:t>
            </a:r>
            <a:endParaRPr lang="zh-CN" altLang="en-US" sz="14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684177"/>
            <a:ext cx="2844000" cy="646331"/>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01  </a:t>
            </a:r>
            <a:r>
              <a:rPr lang="en-US" altLang="zh-CN" sz="1400" b="1" dirty="0">
                <a:solidFill>
                  <a:schemeClr val="bg1"/>
                </a:solidFill>
                <a:latin typeface="微软雅黑" pitchFamily="34" charset="-122"/>
                <a:ea typeface="微软雅黑" pitchFamily="34" charset="-122"/>
              </a:rPr>
              <a:t>Hot Water Supply and Heating for Residence</a:t>
            </a:r>
            <a:endParaRPr lang="zh-CN" altLang="en-US" sz="1400" b="1" dirty="0">
              <a:solidFill>
                <a:schemeClr val="bg1"/>
              </a:solidFill>
              <a:latin typeface="微软雅黑" pitchFamily="34" charset="-122"/>
              <a:ea typeface="微软雅黑" pitchFamily="34" charset="-122"/>
            </a:endParaRPr>
          </a:p>
          <a:p>
            <a:pPr algn="ctr"/>
            <a:endParaRPr lang="zh-CN" altLang="en-US" sz="14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Swimming Pool Heating</a:t>
            </a: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754955"/>
            <a:ext cx="2844000" cy="553998"/>
          </a:xfrm>
          <a:prstGeom prst="rect">
            <a:avLst/>
          </a:prstGeom>
          <a:noFill/>
        </p:spPr>
        <p:txBody>
          <a:bodyPr vert="horz" wrap="square" lIns="0" tIns="0" rIns="0" bIns="0" rtlCol="0" anchor="ctr">
            <a:spAutoFit/>
          </a:bodyPr>
          <a:lstStyle/>
          <a:p>
            <a:pPr algn="ctr"/>
            <a:r>
              <a:rPr lang="en-US" altLang="zh-CN" dirty="0">
                <a:solidFill>
                  <a:schemeClr val="bg1"/>
                </a:solidFill>
                <a:latin typeface="Impact" pitchFamily="34" charset="0"/>
                <a:ea typeface="微软雅黑" pitchFamily="34" charset="-122"/>
              </a:rPr>
              <a:t>03  Hot Water Supply and Heating for School</a:t>
            </a:r>
            <a:endParaRPr lang="zh-CN" altLang="en-US" dirty="0">
              <a:solidFill>
                <a:schemeClr val="bg1"/>
              </a:solidFill>
              <a:latin typeface="Impact" pitchFamily="34" charset="0"/>
              <a:ea typeface="微软雅黑" pitchFamily="34" charset="-122"/>
            </a:endParaRPr>
          </a:p>
        </p:txBody>
      </p:sp>
      <p:grpSp>
        <p:nvGrpSpPr>
          <p:cNvPr id="15" name="组合 14">
            <a:extLst>
              <a:ext uri="{FF2B5EF4-FFF2-40B4-BE49-F238E27FC236}">
                <a16:creationId xmlns:a16="http://schemas.microsoft.com/office/drawing/2014/main" id="{5FA31A99-8581-23EF-CF1F-EC68A55730D8}"/>
              </a:ext>
            </a:extLst>
          </p:cNvPr>
          <p:cNvGrpSpPr/>
          <p:nvPr/>
        </p:nvGrpSpPr>
        <p:grpSpPr>
          <a:xfrm>
            <a:off x="406574" y="1772816"/>
            <a:ext cx="11058704" cy="4729536"/>
            <a:chOff x="622191" y="1179334"/>
            <a:chExt cx="11058704" cy="4729536"/>
          </a:xfrm>
        </p:grpSpPr>
        <p:pic>
          <p:nvPicPr>
            <p:cNvPr id="16" name="图片 15" descr="C:/Users/Administrator/AppData/Roaming/JisuOffice/ETemp/41676_14956432/fImage598942327558.jpeg">
              <a:extLst>
                <a:ext uri="{FF2B5EF4-FFF2-40B4-BE49-F238E27FC236}">
                  <a16:creationId xmlns:a16="http://schemas.microsoft.com/office/drawing/2014/main" id="{EA8A7060-FBE1-6B32-52C9-7A4E472FC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a:fillRect/>
            </a:stretch>
          </p:blipFill>
          <p:spPr>
            <a:xfrm>
              <a:off x="622191" y="1197160"/>
              <a:ext cx="8376035" cy="4711710"/>
            </a:xfrm>
            <a:prstGeom prst="rect">
              <a:avLst/>
            </a:prstGeom>
            <a:noFill/>
          </p:spPr>
        </p:pic>
        <p:pic>
          <p:nvPicPr>
            <p:cNvPr id="17" name="图片 16" descr="C:/Users/Administrator/AppData/Roaming/JisuOffice/ETemp/37912_18796320/fImage26037319394470.jpeg">
              <a:extLst>
                <a:ext uri="{FF2B5EF4-FFF2-40B4-BE49-F238E27FC236}">
                  <a16:creationId xmlns:a16="http://schemas.microsoft.com/office/drawing/2014/main" id="{B562D1BC-432A-6A30-3819-DEA5B4B5F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a:xfrm>
              <a:off x="8880545" y="1179334"/>
              <a:ext cx="2800350" cy="2108835"/>
            </a:xfrm>
            <a:prstGeom prst="rect">
              <a:avLst/>
            </a:prstGeom>
            <a:noFill/>
          </p:spPr>
        </p:pic>
        <p:pic>
          <p:nvPicPr>
            <p:cNvPr id="18" name="图片 17" descr="C:/Users/Administrator/AppData/Roaming/JisuOffice/ETemp/37912_18796320/fImage60996519418243.jpeg">
              <a:extLst>
                <a:ext uri="{FF2B5EF4-FFF2-40B4-BE49-F238E27FC236}">
                  <a16:creationId xmlns:a16="http://schemas.microsoft.com/office/drawing/2014/main" id="{D0F03ADE-8302-9AF9-463B-BB880BA725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tretch>
              <a:fillRect/>
            </a:stretch>
          </p:blipFill>
          <p:spPr>
            <a:xfrm>
              <a:off x="8880545" y="3726479"/>
              <a:ext cx="2800350" cy="2182391"/>
            </a:xfrm>
            <a:prstGeom prst="rect">
              <a:avLst/>
            </a:prstGeom>
            <a:noFill/>
          </p:spPr>
        </p:pic>
      </p:grpSp>
    </p:spTree>
    <p:extLst>
      <p:ext uri="{BB962C8B-B14F-4D97-AF65-F5344CB8AC3E}">
        <p14:creationId xmlns:p14="http://schemas.microsoft.com/office/powerpoint/2010/main" val="3615419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9"/>
                                        </p:tgtEl>
                                      </p:cBhvr>
                                    </p:animEffect>
                                    <p:animScale>
                                      <p:cBhvr>
                                        <p:cTn id="7" dur="250" autoRev="1" fill="hold"/>
                                        <p:tgtEl>
                                          <p:spTgt spid="69"/>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电脑游戏的截图&#10;&#10;中度可信度描述已自动生成">
            <a:extLst>
              <a:ext uri="{FF2B5EF4-FFF2-40B4-BE49-F238E27FC236}">
                <a16:creationId xmlns:a16="http://schemas.microsoft.com/office/drawing/2014/main" id="{0EB9700B-2B54-4AE3-8069-8F8BD05D4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54" y="1512123"/>
            <a:ext cx="10850880" cy="5085229"/>
          </a:xfrm>
          <a:prstGeom prst="rect">
            <a:avLst/>
          </a:prstGeom>
        </p:spPr>
      </p:pic>
      <p:sp>
        <p:nvSpPr>
          <p:cNvPr id="2" name="TextBox 1"/>
          <p:cNvSpPr txBox="1"/>
          <p:nvPr/>
        </p:nvSpPr>
        <p:spPr>
          <a:xfrm>
            <a:off x="1054646" y="188640"/>
            <a:ext cx="4320480"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a:t>
            </a:r>
            <a:r>
              <a:rPr lang="zh-CN" altLang="en-US" sz="2800" b="1" dirty="0">
                <a:solidFill>
                  <a:schemeClr val="accent5">
                    <a:lumMod val="50000"/>
                  </a:schemeClr>
                </a:solidFill>
                <a:latin typeface="微软雅黑" pitchFamily="34" charset="-122"/>
                <a:ea typeface="微软雅黑" pitchFamily="34" charset="-122"/>
              </a:rPr>
              <a:t> </a:t>
            </a:r>
            <a:r>
              <a:rPr lang="en-US" altLang="zh-CN" sz="2800" b="1" dirty="0">
                <a:solidFill>
                  <a:schemeClr val="accent5">
                    <a:lumMod val="50000"/>
                  </a:schemeClr>
                </a:solidFill>
                <a:latin typeface="微软雅黑" pitchFamily="34" charset="-122"/>
                <a:ea typeface="微软雅黑" pitchFamily="34" charset="-122"/>
              </a:rPr>
              <a:t>Applications</a:t>
            </a:r>
            <a:endParaRPr lang="zh-CN" altLang="en-US" sz="2800" b="1" dirty="0">
              <a:solidFill>
                <a:schemeClr val="accent5">
                  <a:lumMod val="50000"/>
                </a:schemeClr>
              </a:solidFill>
              <a:latin typeface="微软雅黑" pitchFamily="34" charset="-122"/>
              <a:ea typeface="微软雅黑" pitchFamily="34" charset="-122"/>
            </a:endParaRPr>
          </a:p>
        </p:txBody>
      </p:sp>
      <p:sp>
        <p:nvSpPr>
          <p:cNvPr id="62" name="矩形 61">
            <a:extLst>
              <a:ext uri="{FF2B5EF4-FFF2-40B4-BE49-F238E27FC236}">
                <a16:creationId xmlns:a16="http://schemas.microsoft.com/office/drawing/2014/main" id="{1E335B7D-5CB5-E363-0F14-285B52D38333}"/>
              </a:ext>
            </a:extLst>
          </p:cNvPr>
          <p:cNvSpPr/>
          <p:nvPr/>
        </p:nvSpPr>
        <p:spPr>
          <a:xfrm>
            <a:off x="305075" y="789246"/>
            <a:ext cx="2844000" cy="453036"/>
          </a:xfrm>
          <a:prstGeom prst="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BE9BD23F-DC91-FF0A-0326-1C8E9DF122DE}"/>
              </a:ext>
            </a:extLst>
          </p:cNvPr>
          <p:cNvSpPr/>
          <p:nvPr/>
        </p:nvSpPr>
        <p:spPr>
          <a:xfrm>
            <a:off x="3241794" y="789246"/>
            <a:ext cx="2844000" cy="453036"/>
          </a:xfrm>
          <a:prstGeom prst="rect">
            <a:avLst/>
          </a:prstGeom>
          <a:solidFill>
            <a:srgbClr val="3B79C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4" name="矩形 63">
            <a:extLst>
              <a:ext uri="{FF2B5EF4-FFF2-40B4-BE49-F238E27FC236}">
                <a16:creationId xmlns:a16="http://schemas.microsoft.com/office/drawing/2014/main" id="{E64D13B5-B5A5-85B2-4BF0-EAA280185B4A}"/>
              </a:ext>
            </a:extLst>
          </p:cNvPr>
          <p:cNvSpPr/>
          <p:nvPr/>
        </p:nvSpPr>
        <p:spPr>
          <a:xfrm>
            <a:off x="6178513" y="789246"/>
            <a:ext cx="2844000" cy="453036"/>
          </a:xfrm>
          <a:prstGeom prst="rect">
            <a:avLst/>
          </a:prstGeom>
          <a:solidFill>
            <a:srgbClr val="8BAB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5" name="矩形 64">
            <a:extLst>
              <a:ext uri="{FF2B5EF4-FFF2-40B4-BE49-F238E27FC236}">
                <a16:creationId xmlns:a16="http://schemas.microsoft.com/office/drawing/2014/main" id="{9F6F8130-FB70-BFC8-3A20-36F3F38DD0F2}"/>
              </a:ext>
            </a:extLst>
          </p:cNvPr>
          <p:cNvSpPr/>
          <p:nvPr/>
        </p:nvSpPr>
        <p:spPr>
          <a:xfrm>
            <a:off x="9115231" y="789246"/>
            <a:ext cx="2844000" cy="453036"/>
          </a:xfrm>
          <a:prstGeom prst="rect">
            <a:avLst/>
          </a:prstGeom>
          <a:solidFill>
            <a:srgbClr val="19C3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66" name="TextBox 5">
            <a:extLst>
              <a:ext uri="{FF2B5EF4-FFF2-40B4-BE49-F238E27FC236}">
                <a16:creationId xmlns:a16="http://schemas.microsoft.com/office/drawing/2014/main" id="{987DB222-FCE7-9EF1-4AAE-CAF16C40542D}"/>
              </a:ext>
            </a:extLst>
          </p:cNvPr>
          <p:cNvSpPr txBox="1"/>
          <p:nvPr/>
        </p:nvSpPr>
        <p:spPr>
          <a:xfrm>
            <a:off x="9115231" y="785732"/>
            <a:ext cx="2936718" cy="492443"/>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04 Heating for Greenhouse and Farm</a:t>
            </a:r>
            <a:endParaRPr lang="zh-CN" altLang="en-US" sz="1600" dirty="0">
              <a:solidFill>
                <a:schemeClr val="bg1"/>
              </a:solidFill>
              <a:latin typeface="Impact" pitchFamily="34" charset="0"/>
              <a:ea typeface="微软雅黑" pitchFamily="34" charset="-122"/>
            </a:endParaRPr>
          </a:p>
        </p:txBody>
      </p:sp>
      <p:sp>
        <p:nvSpPr>
          <p:cNvPr id="67" name="TextBox 6">
            <a:extLst>
              <a:ext uri="{FF2B5EF4-FFF2-40B4-BE49-F238E27FC236}">
                <a16:creationId xmlns:a16="http://schemas.microsoft.com/office/drawing/2014/main" id="{69392547-8563-0E5E-14E5-1C241C7D5E47}"/>
              </a:ext>
            </a:extLst>
          </p:cNvPr>
          <p:cNvSpPr txBox="1"/>
          <p:nvPr/>
        </p:nvSpPr>
        <p:spPr>
          <a:xfrm>
            <a:off x="305075" y="761122"/>
            <a:ext cx="2844000" cy="492443"/>
          </a:xfrm>
          <a:prstGeom prst="rect">
            <a:avLst/>
          </a:prstGeom>
          <a:noFill/>
        </p:spPr>
        <p:txBody>
          <a:bodyPr vert="horz" wrap="square" lIns="0" tIns="0" rIns="0" bIns="0" rtlCol="0" anchor="ctr">
            <a:spAutoFit/>
          </a:bodyPr>
          <a:lstStyle/>
          <a:p>
            <a:pPr algn="ctr"/>
            <a:r>
              <a:rPr lang="en-US" altLang="zh-CN" sz="1600" dirty="0">
                <a:solidFill>
                  <a:schemeClr val="bg1"/>
                </a:solidFill>
                <a:latin typeface="Impact" pitchFamily="34" charset="0"/>
                <a:ea typeface="微软雅黑" pitchFamily="34" charset="-122"/>
              </a:rPr>
              <a:t>01  </a:t>
            </a:r>
            <a:r>
              <a:rPr lang="en-US" altLang="zh-CN" sz="1600" b="1" dirty="0">
                <a:solidFill>
                  <a:schemeClr val="bg1"/>
                </a:solidFill>
                <a:latin typeface="微软雅黑" pitchFamily="34" charset="-122"/>
                <a:ea typeface="微软雅黑" pitchFamily="34" charset="-122"/>
              </a:rPr>
              <a:t>Hot Water Supply and Heating for Residence</a:t>
            </a:r>
            <a:endParaRPr lang="zh-CN" altLang="en-US" sz="1600" b="1" dirty="0">
              <a:solidFill>
                <a:schemeClr val="bg1"/>
              </a:solidFill>
              <a:latin typeface="微软雅黑" pitchFamily="34" charset="-122"/>
              <a:ea typeface="微软雅黑" pitchFamily="34" charset="-122"/>
            </a:endParaRPr>
          </a:p>
        </p:txBody>
      </p:sp>
      <p:sp>
        <p:nvSpPr>
          <p:cNvPr id="68" name="TextBox 7">
            <a:extLst>
              <a:ext uri="{FF2B5EF4-FFF2-40B4-BE49-F238E27FC236}">
                <a16:creationId xmlns:a16="http://schemas.microsoft.com/office/drawing/2014/main" id="{0F0A3FEF-C831-5F99-4B26-67496AEFA37B}"/>
              </a:ext>
            </a:extLst>
          </p:cNvPr>
          <p:cNvSpPr txBox="1"/>
          <p:nvPr/>
        </p:nvSpPr>
        <p:spPr>
          <a:xfrm>
            <a:off x="3241794" y="924230"/>
            <a:ext cx="2844000" cy="215444"/>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02  Swimming Pool Heating</a:t>
            </a:r>
            <a:endParaRPr lang="zh-CN" altLang="en-US" sz="1400" dirty="0">
              <a:solidFill>
                <a:schemeClr val="bg1"/>
              </a:solidFill>
              <a:latin typeface="Impact" pitchFamily="34" charset="0"/>
              <a:ea typeface="微软雅黑" pitchFamily="34" charset="-122"/>
            </a:endParaRPr>
          </a:p>
        </p:txBody>
      </p:sp>
      <p:sp>
        <p:nvSpPr>
          <p:cNvPr id="69" name="TextBox 8">
            <a:extLst>
              <a:ext uri="{FF2B5EF4-FFF2-40B4-BE49-F238E27FC236}">
                <a16:creationId xmlns:a16="http://schemas.microsoft.com/office/drawing/2014/main" id="{B9BB5551-1CEE-E248-2788-0FFE9C2C15DB}"/>
              </a:ext>
            </a:extLst>
          </p:cNvPr>
          <p:cNvSpPr txBox="1"/>
          <p:nvPr/>
        </p:nvSpPr>
        <p:spPr>
          <a:xfrm>
            <a:off x="6178513" y="816510"/>
            <a:ext cx="2844000" cy="430887"/>
          </a:xfrm>
          <a:prstGeom prst="rect">
            <a:avLst/>
          </a:prstGeom>
          <a:noFill/>
        </p:spPr>
        <p:txBody>
          <a:bodyPr vert="horz" wrap="square" lIns="0" tIns="0" rIns="0" bIns="0" rtlCol="0" anchor="ctr">
            <a:spAutoFit/>
          </a:bodyPr>
          <a:lstStyle/>
          <a:p>
            <a:pPr algn="ctr"/>
            <a:r>
              <a:rPr lang="en-US" altLang="zh-CN" sz="1400" dirty="0">
                <a:solidFill>
                  <a:schemeClr val="bg1"/>
                </a:solidFill>
                <a:latin typeface="Impact" pitchFamily="34" charset="0"/>
                <a:ea typeface="微软雅黑" pitchFamily="34" charset="-122"/>
              </a:rPr>
              <a:t>03  Hot Water Supply and Heating for School</a:t>
            </a:r>
            <a:endParaRPr lang="zh-CN" altLang="en-US" sz="1400" dirty="0">
              <a:solidFill>
                <a:schemeClr val="bg1"/>
              </a:solidFill>
              <a:latin typeface="Impact" pitchFamily="34" charset="0"/>
              <a:ea typeface="微软雅黑" pitchFamily="34" charset="-122"/>
            </a:endParaRPr>
          </a:p>
        </p:txBody>
      </p:sp>
    </p:spTree>
    <p:extLst>
      <p:ext uri="{BB962C8B-B14F-4D97-AF65-F5344CB8AC3E}">
        <p14:creationId xmlns:p14="http://schemas.microsoft.com/office/powerpoint/2010/main" val="318576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6">
                                            <p:txEl>
                                              <p:pRg st="0" end="0"/>
                                            </p:txEl>
                                          </p:spTgt>
                                        </p:tgtEl>
                                      </p:cBhvr>
                                    </p:animEffect>
                                    <p:animScale>
                                      <p:cBhvr>
                                        <p:cTn id="7" dur="250" autoRev="1" fill="hold"/>
                                        <p:tgtEl>
                                          <p:spTgt spid="66">
                                            <p:txEl>
                                              <p:pRg st="0" end="0"/>
                                            </p:txEl>
                                          </p:spTgt>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04</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——CONTENTS——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807174" y="1556792"/>
            <a:ext cx="6264696" cy="2123658"/>
          </a:xfrm>
          <a:prstGeom prst="rect">
            <a:avLst/>
          </a:prstGeom>
          <a:noFill/>
          <a:effectLst/>
        </p:spPr>
        <p:txBody>
          <a:bodyPr wrap="square" rtlCol="0">
            <a:spAutoFit/>
          </a:bodyPr>
          <a:lstStyle/>
          <a:p>
            <a:pPr algn="ctr"/>
            <a:r>
              <a:rPr lang="en-US" altLang="zh-CN" sz="4400" b="1" dirty="0">
                <a:solidFill>
                  <a:srgbClr val="0070C0"/>
                </a:solidFill>
                <a:latin typeface="微软雅黑" pitchFamily="34" charset="-122"/>
                <a:ea typeface="微软雅黑" pitchFamily="34" charset="-122"/>
              </a:rPr>
              <a:t>Four in One -</a:t>
            </a:r>
            <a:r>
              <a:rPr lang="en-US" altLang="zh-CN" sz="4400" b="1" dirty="0" err="1">
                <a:solidFill>
                  <a:srgbClr val="0070C0"/>
                </a:solidFill>
                <a:latin typeface="微软雅黑" pitchFamily="34" charset="-122"/>
                <a:ea typeface="微软雅黑" pitchFamily="34" charset="-122"/>
              </a:rPr>
              <a:t>PVT</a:t>
            </a:r>
            <a:r>
              <a:rPr lang="en-US" altLang="zh-CN" sz="4400" b="1" dirty="0">
                <a:solidFill>
                  <a:srgbClr val="0070C0"/>
                </a:solidFill>
                <a:latin typeface="微软雅黑" pitchFamily="34" charset="-122"/>
                <a:ea typeface="微软雅黑" pitchFamily="34" charset="-122"/>
              </a:rPr>
              <a:t> Distributed Energy Network</a:t>
            </a:r>
            <a:endParaRPr lang="zh-CN" altLang="en-US" sz="4400" b="1" dirty="0">
              <a:solidFill>
                <a:srgbClr val="0070C0"/>
              </a:solidFill>
              <a:latin typeface="微软雅黑" pitchFamily="34" charset="-122"/>
              <a:ea typeface="微软雅黑" pitchFamily="34" charset="-122"/>
            </a:endParaRPr>
          </a:p>
        </p:txBody>
      </p:sp>
      <p:sp>
        <p:nvSpPr>
          <p:cNvPr id="13" name="矩形 12">
            <a:extLst>
              <a:ext uri="{FF2B5EF4-FFF2-40B4-BE49-F238E27FC236}">
                <a16:creationId xmlns:a16="http://schemas.microsoft.com/office/drawing/2014/main" id="{48FF7244-75F2-5F50-0CB3-70215188A9B0}"/>
              </a:ext>
            </a:extLst>
          </p:cNvPr>
          <p:cNvSpPr/>
          <p:nvPr/>
        </p:nvSpPr>
        <p:spPr>
          <a:xfrm>
            <a:off x="7607374" y="3532366"/>
            <a:ext cx="2900281" cy="369332"/>
          </a:xfrm>
          <a:prstGeom prst="rect">
            <a:avLst/>
          </a:prstGeom>
        </p:spPr>
        <p:txBody>
          <a:bodyPr wrap="none">
            <a:spAutoFit/>
          </a:bodyPr>
          <a:lstStyle/>
          <a:p>
            <a:r>
              <a:rPr lang="en-US" altLang="zh-CN" dirty="0">
                <a:solidFill>
                  <a:schemeClr val="accent5">
                    <a:lumMod val="50000"/>
                  </a:schemeClr>
                </a:solidFill>
              </a:rPr>
              <a:t>Four in one regional network</a:t>
            </a:r>
            <a:endParaRPr lang="zh-CN" altLang="en-US" dirty="0">
              <a:solidFill>
                <a:schemeClr val="accent5">
                  <a:lumMod val="50000"/>
                </a:schemeClr>
              </a:solidFill>
            </a:endParaRPr>
          </a:p>
        </p:txBody>
      </p:sp>
      <p:grpSp>
        <p:nvGrpSpPr>
          <p:cNvPr id="14" name="组合 13">
            <a:extLst>
              <a:ext uri="{FF2B5EF4-FFF2-40B4-BE49-F238E27FC236}">
                <a16:creationId xmlns:a16="http://schemas.microsoft.com/office/drawing/2014/main" id="{A61183B6-3891-DF66-1141-1C032A09F027}"/>
              </a:ext>
            </a:extLst>
          </p:cNvPr>
          <p:cNvGrpSpPr/>
          <p:nvPr/>
        </p:nvGrpSpPr>
        <p:grpSpPr>
          <a:xfrm>
            <a:off x="10559702" y="3683144"/>
            <a:ext cx="1252780" cy="113577"/>
            <a:chOff x="9306922" y="3016002"/>
            <a:chExt cx="1252780" cy="113577"/>
          </a:xfrm>
        </p:grpSpPr>
        <p:sp>
          <p:nvSpPr>
            <p:cNvPr id="15" name="矩形 14">
              <a:extLst>
                <a:ext uri="{FF2B5EF4-FFF2-40B4-BE49-F238E27FC236}">
                  <a16:creationId xmlns:a16="http://schemas.microsoft.com/office/drawing/2014/main" id="{5C191ABB-B2F2-179F-42FD-07D67A4D9DC3}"/>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65AAAF9-E7D1-5620-204A-418033513988}"/>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67928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37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350"/>
                            </p:stCondLst>
                            <p:childTnLst>
                              <p:par>
                                <p:cTn id="32" presetID="49" presetClass="entr" presetSubtype="0" decel="10000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fltVal val="0"/>
                                          </p:val>
                                        </p:tav>
                                        <p:tav tm="100000">
                                          <p:val>
                                            <p:strVal val="#ppt_w"/>
                                          </p:val>
                                        </p:tav>
                                      </p:tavLst>
                                    </p:anim>
                                    <p:anim calcmode="lin" valueType="num">
                                      <p:cBhvr>
                                        <p:cTn id="35" dur="250" fill="hold"/>
                                        <p:tgtEl>
                                          <p:spTgt spid="14"/>
                                        </p:tgtEl>
                                        <p:attrNameLst>
                                          <p:attrName>ppt_h</p:attrName>
                                        </p:attrNameLst>
                                      </p:cBhvr>
                                      <p:tavLst>
                                        <p:tav tm="0">
                                          <p:val>
                                            <p:fltVal val="0"/>
                                          </p:val>
                                        </p:tav>
                                        <p:tav tm="100000">
                                          <p:val>
                                            <p:strVal val="#ppt_h"/>
                                          </p:val>
                                        </p:tav>
                                      </p:tavLst>
                                    </p:anim>
                                    <p:anim calcmode="lin" valueType="num">
                                      <p:cBhvr>
                                        <p:cTn id="36" dur="250" fill="hold"/>
                                        <p:tgtEl>
                                          <p:spTgt spid="14"/>
                                        </p:tgtEl>
                                        <p:attrNameLst>
                                          <p:attrName>style.rotation</p:attrName>
                                        </p:attrNameLst>
                                      </p:cBhvr>
                                      <p:tavLst>
                                        <p:tav tm="0">
                                          <p:val>
                                            <p:fltVal val="360"/>
                                          </p:val>
                                        </p:tav>
                                        <p:tav tm="100000">
                                          <p:val>
                                            <p:fltVal val="0"/>
                                          </p:val>
                                        </p:tav>
                                      </p:tavLst>
                                    </p:anim>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10536658"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Four in One – </a:t>
            </a:r>
            <a:r>
              <a:rPr lang="en-US" altLang="zh-CN" sz="2800" b="1" dirty="0" err="1">
                <a:solidFill>
                  <a:schemeClr val="accent5">
                    <a:lumMod val="50000"/>
                  </a:schemeClr>
                </a:solidFill>
                <a:latin typeface="微软雅黑" pitchFamily="34" charset="-122"/>
                <a:ea typeface="微软雅黑" pitchFamily="34" charset="-122"/>
              </a:rPr>
              <a:t>PVT</a:t>
            </a:r>
            <a:r>
              <a:rPr lang="en-US" altLang="zh-CN" sz="2800" b="1" dirty="0">
                <a:solidFill>
                  <a:schemeClr val="accent5">
                    <a:lumMod val="50000"/>
                  </a:schemeClr>
                </a:solidFill>
                <a:latin typeface="微软雅黑" pitchFamily="34" charset="-122"/>
                <a:ea typeface="微软雅黑" pitchFamily="34" charset="-122"/>
              </a:rPr>
              <a:t> Distributed Energy Network</a:t>
            </a:r>
            <a:endParaRPr lang="zh-CN" altLang="en-US" sz="2800" b="1" dirty="0">
              <a:solidFill>
                <a:schemeClr val="accent5">
                  <a:lumMod val="50000"/>
                </a:schemeClr>
              </a:solidFill>
              <a:latin typeface="微软雅黑" pitchFamily="34" charset="-122"/>
              <a:ea typeface="微软雅黑" pitchFamily="34" charset="-122"/>
            </a:endParaRPr>
          </a:p>
        </p:txBody>
      </p:sp>
      <p:sp>
        <p:nvSpPr>
          <p:cNvPr id="47" name="矩形 46"/>
          <p:cNvSpPr/>
          <p:nvPr/>
        </p:nvSpPr>
        <p:spPr>
          <a:xfrm>
            <a:off x="550590" y="5373216"/>
            <a:ext cx="11089232" cy="1200329"/>
          </a:xfrm>
          <a:prstGeom prst="rect">
            <a:avLst/>
          </a:prstGeom>
        </p:spPr>
        <p:txBody>
          <a:bodyPr wrap="square">
            <a:spAutoFit/>
          </a:bodyPr>
          <a:lstStyle/>
          <a:p>
            <a:pPr indent="457200"/>
            <a:r>
              <a:rPr lang="en-US" altLang="zh-CN" b="1" dirty="0">
                <a:latin typeface="Arial" panose="020B0604020202020204" pitchFamily="34" charset="0"/>
                <a:ea typeface="微软雅黑" panose="020B0503020204020204" pitchFamily="34" charset="-122"/>
                <a:cs typeface="+mn-ea"/>
                <a:sym typeface="Arial" panose="020B0604020202020204" pitchFamily="34" charset="0"/>
              </a:rPr>
              <a:t>Using PVT, heat pump, and seasonal energy storage, the original integration of multiple technologies provides a four-in-one service combining power generation, heating, cooling, and hot water supply. Additionally, it also provides a full service including products, design, installation and after-sales services.</a:t>
            </a:r>
            <a:endParaRPr lang="zh-CN" altLang="en-US" b="1"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50" name="Picture 2">
            <a:extLst>
              <a:ext uri="{FF2B5EF4-FFF2-40B4-BE49-F238E27FC236}">
                <a16:creationId xmlns:a16="http://schemas.microsoft.com/office/drawing/2014/main" id="{1617F5F0-7637-E130-7F7D-103AF4C0B8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8822" y="692696"/>
            <a:ext cx="7200800" cy="450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31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05</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——CONTENTS——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5807174" y="2213042"/>
            <a:ext cx="6623564" cy="1015663"/>
          </a:xfrm>
          <a:prstGeom prst="rect">
            <a:avLst/>
          </a:prstGeom>
          <a:noFill/>
          <a:effectLst/>
        </p:spPr>
        <p:txBody>
          <a:bodyPr wrap="square" rtlCol="0">
            <a:spAutoFit/>
          </a:bodyPr>
          <a:lstStyle/>
          <a:p>
            <a:pPr algn="ctr"/>
            <a:r>
              <a:rPr lang="en-US" altLang="zh-CN" sz="6000" b="1" dirty="0">
                <a:solidFill>
                  <a:srgbClr val="0070C0"/>
                </a:solidFill>
                <a:latin typeface="微软雅黑" pitchFamily="34" charset="-122"/>
                <a:ea typeface="微软雅黑" pitchFamily="34" charset="-122"/>
              </a:rPr>
              <a:t>Energy Saving</a:t>
            </a:r>
            <a:endParaRPr lang="zh-CN" altLang="en-US" sz="6000" b="1" dirty="0">
              <a:solidFill>
                <a:srgbClr val="0070C0"/>
              </a:solidFill>
              <a:latin typeface="微软雅黑" pitchFamily="34" charset="-122"/>
              <a:ea typeface="微软雅黑" pitchFamily="34" charset="-122"/>
            </a:endParaRPr>
          </a:p>
        </p:txBody>
      </p:sp>
      <p:sp>
        <p:nvSpPr>
          <p:cNvPr id="15" name="矩形 14">
            <a:extLst>
              <a:ext uri="{FF2B5EF4-FFF2-40B4-BE49-F238E27FC236}">
                <a16:creationId xmlns:a16="http://schemas.microsoft.com/office/drawing/2014/main" id="{1DEC9DA0-4130-A152-A3DA-6621B37A1EF8}"/>
              </a:ext>
            </a:extLst>
          </p:cNvPr>
          <p:cNvSpPr/>
          <p:nvPr/>
        </p:nvSpPr>
        <p:spPr>
          <a:xfrm>
            <a:off x="8400712" y="3532366"/>
            <a:ext cx="1685077" cy="369332"/>
          </a:xfrm>
          <a:prstGeom prst="rect">
            <a:avLst/>
          </a:prstGeom>
        </p:spPr>
        <p:txBody>
          <a:bodyPr wrap="none">
            <a:spAutoFit/>
          </a:bodyPr>
          <a:lstStyle/>
          <a:p>
            <a:r>
              <a:rPr lang="en-US" altLang="zh-CN" dirty="0">
                <a:solidFill>
                  <a:schemeClr val="accent5">
                    <a:lumMod val="50000"/>
                  </a:schemeClr>
                </a:solidFill>
              </a:rPr>
              <a:t>Energy saving</a:t>
            </a:r>
            <a:endParaRPr lang="zh-CN" altLang="en-US" dirty="0">
              <a:solidFill>
                <a:schemeClr val="accent5">
                  <a:lumMod val="50000"/>
                </a:schemeClr>
              </a:solidFill>
            </a:endParaRPr>
          </a:p>
        </p:txBody>
      </p:sp>
      <p:grpSp>
        <p:nvGrpSpPr>
          <p:cNvPr id="16" name="组合 15">
            <a:extLst>
              <a:ext uri="{FF2B5EF4-FFF2-40B4-BE49-F238E27FC236}">
                <a16:creationId xmlns:a16="http://schemas.microsoft.com/office/drawing/2014/main" id="{D374E338-9FE0-5A98-4AF3-29DFF1831C91}"/>
              </a:ext>
            </a:extLst>
          </p:cNvPr>
          <p:cNvGrpSpPr/>
          <p:nvPr/>
        </p:nvGrpSpPr>
        <p:grpSpPr>
          <a:xfrm>
            <a:off x="10559702" y="3683144"/>
            <a:ext cx="1252780" cy="113577"/>
            <a:chOff x="9306922" y="3016002"/>
            <a:chExt cx="1252780" cy="113577"/>
          </a:xfrm>
        </p:grpSpPr>
        <p:sp>
          <p:nvSpPr>
            <p:cNvPr id="18" name="矩形 17">
              <a:extLst>
                <a:ext uri="{FF2B5EF4-FFF2-40B4-BE49-F238E27FC236}">
                  <a16:creationId xmlns:a16="http://schemas.microsoft.com/office/drawing/2014/main" id="{03AB8445-A38E-ABE2-AA6A-9EC355F20590}"/>
                </a:ext>
              </a:extLst>
            </p:cNvPr>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D380BA18-F56D-0C0D-BCC7-0B153068145C}"/>
                </a:ext>
              </a:extLst>
            </p:cNvPr>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8582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par>
                          <p:cTn id="23" fill="hold">
                            <p:stCondLst>
                              <p:cond delay="24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35"/>
                                        </p:tgtEl>
                                      </p:cBhvr>
                                    </p:animEffect>
                                    <p:animScale>
                                      <p:cBhvr>
                                        <p:cTn id="26" dur="250" autoRev="1" fill="hold"/>
                                        <p:tgtEl>
                                          <p:spTgt spid="35"/>
                                        </p:tgtEl>
                                      </p:cBhvr>
                                      <p:by x="105000" y="105000"/>
                                    </p:animScale>
                                  </p:childTnLst>
                                </p:cTn>
                              </p:par>
                              <p:par>
                                <p:cTn id="27" presetID="2" presetClass="entr" presetSubtype="2" fill="hold" grpId="0" nodeType="withEffect">
                                  <p:stCondLst>
                                    <p:cond delay="0"/>
                                  </p:stCondLst>
                                  <p:iterate type="lt">
                                    <p:tmPct val="10000"/>
                                  </p:iterate>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49" presetClass="entr" presetSubtype="0" decel="10000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fltVal val="0"/>
                                          </p:val>
                                        </p:tav>
                                        <p:tav tm="100000">
                                          <p:val>
                                            <p:strVal val="#ppt_w"/>
                                          </p:val>
                                        </p:tav>
                                      </p:tavLst>
                                    </p:anim>
                                    <p:anim calcmode="lin" valueType="num">
                                      <p:cBhvr>
                                        <p:cTn id="35" dur="250" fill="hold"/>
                                        <p:tgtEl>
                                          <p:spTgt spid="16"/>
                                        </p:tgtEl>
                                        <p:attrNameLst>
                                          <p:attrName>ppt_h</p:attrName>
                                        </p:attrNameLst>
                                      </p:cBhvr>
                                      <p:tavLst>
                                        <p:tav tm="0">
                                          <p:val>
                                            <p:fltVal val="0"/>
                                          </p:val>
                                        </p:tav>
                                        <p:tav tm="100000">
                                          <p:val>
                                            <p:strVal val="#ppt_h"/>
                                          </p:val>
                                        </p:tav>
                                      </p:tavLst>
                                    </p:anim>
                                    <p:anim calcmode="lin" valueType="num">
                                      <p:cBhvr>
                                        <p:cTn id="36" dur="250" fill="hold"/>
                                        <p:tgtEl>
                                          <p:spTgt spid="16"/>
                                        </p:tgtEl>
                                        <p:attrNameLst>
                                          <p:attrName>style.rotation</p:attrName>
                                        </p:attrNameLst>
                                      </p:cBhvr>
                                      <p:tavLst>
                                        <p:tav tm="0">
                                          <p:val>
                                            <p:fltVal val="360"/>
                                          </p:val>
                                        </p:tav>
                                        <p:tav tm="100000">
                                          <p:val>
                                            <p:fltVal val="0"/>
                                          </p:val>
                                        </p:tav>
                                      </p:tavLst>
                                    </p:anim>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5" grpId="0"/>
      <p:bldP spid="35"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188640"/>
            <a:ext cx="4248472"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Energy Saving</a:t>
            </a:r>
            <a:endParaRPr lang="zh-CN" altLang="en-US" sz="2800" b="1" dirty="0">
              <a:solidFill>
                <a:schemeClr val="accent5">
                  <a:lumMod val="50000"/>
                </a:schemeClr>
              </a:solidFill>
              <a:latin typeface="微软雅黑" pitchFamily="34" charset="-122"/>
              <a:ea typeface="微软雅黑" pitchFamily="34" charset="-122"/>
            </a:endParaRPr>
          </a:p>
        </p:txBody>
      </p:sp>
      <p:sp>
        <p:nvSpPr>
          <p:cNvPr id="297" name="文本框 51"/>
          <p:cNvSpPr txBox="1"/>
          <p:nvPr/>
        </p:nvSpPr>
        <p:spPr>
          <a:xfrm>
            <a:off x="8759503" y="3730405"/>
            <a:ext cx="2770780" cy="2973122"/>
          </a:xfrm>
          <a:prstGeom prst="rect">
            <a:avLst/>
          </a:prstGeom>
          <a:noFill/>
        </p:spPr>
        <p:txBody>
          <a:bodyPr wrap="square" rtlCol="0">
            <a:spAutoFit/>
          </a:bodyPr>
          <a:lstStyle/>
          <a:p>
            <a:pPr>
              <a:lnSpc>
                <a:spcPct val="120000"/>
              </a:lnSpc>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In areas where heating is necessary, such as residential homes in northern China, 80% of energy is used for heating in the cold environment, 17% for hot water, 14% for electrical appliances, 4% for lighting, and only 1% for refrigeration. Heating accounts for the majority of household energy consumption. PVT solves most of the heating and power needs, achieving true zero-carbon for buildings.</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306" name="组合 305"/>
          <p:cNvGrpSpPr/>
          <p:nvPr/>
        </p:nvGrpSpPr>
        <p:grpSpPr>
          <a:xfrm>
            <a:off x="10315534" y="1963276"/>
            <a:ext cx="976161" cy="1070222"/>
            <a:chOff x="3689350" y="833438"/>
            <a:chExt cx="4794250" cy="5256213"/>
          </a:xfrm>
          <a:solidFill>
            <a:schemeClr val="accent5">
              <a:lumMod val="50000"/>
            </a:schemeClr>
          </a:solidFill>
        </p:grpSpPr>
        <p:sp>
          <p:nvSpPr>
            <p:cNvPr id="307"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62"/>
            <p:cNvSpPr>
              <a:spLocks/>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63"/>
            <p:cNvSpPr>
              <a:spLocks/>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66"/>
            <p:cNvSpPr>
              <a:spLocks/>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67"/>
            <p:cNvSpPr>
              <a:spLocks/>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68"/>
            <p:cNvSpPr>
              <a:spLocks/>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169"/>
            <p:cNvSpPr>
              <a:spLocks/>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171"/>
            <p:cNvSpPr>
              <a:spLocks/>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173"/>
            <p:cNvSpPr>
              <a:spLocks/>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175"/>
            <p:cNvSpPr>
              <a:spLocks/>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24" name="组合 323"/>
          <p:cNvGrpSpPr/>
          <p:nvPr/>
        </p:nvGrpSpPr>
        <p:grpSpPr>
          <a:xfrm>
            <a:off x="8699536" y="3236164"/>
            <a:ext cx="2890714" cy="665314"/>
            <a:chOff x="8750464" y="1821077"/>
            <a:chExt cx="2413373" cy="665314"/>
          </a:xfrm>
        </p:grpSpPr>
        <p:sp>
          <p:nvSpPr>
            <p:cNvPr id="323" name="矩形 322"/>
            <p:cNvSpPr/>
            <p:nvPr/>
          </p:nvSpPr>
          <p:spPr>
            <a:xfrm>
              <a:off x="8873322" y="1821077"/>
              <a:ext cx="2290515"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298" name="文本框 53"/>
            <p:cNvSpPr txBox="1"/>
            <p:nvPr/>
          </p:nvSpPr>
          <p:spPr>
            <a:xfrm>
              <a:off x="8750464" y="1840060"/>
              <a:ext cx="2327326" cy="646331"/>
            </a:xfrm>
            <a:prstGeom prst="rect">
              <a:avLst/>
            </a:prstGeom>
            <a:no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Why Focus Heating?</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pic>
        <p:nvPicPr>
          <p:cNvPr id="301" name="图片 300">
            <a:extLst>
              <a:ext uri="{FF2B5EF4-FFF2-40B4-BE49-F238E27FC236}">
                <a16:creationId xmlns:a16="http://schemas.microsoft.com/office/drawing/2014/main" id="{4F76D0D8-86A8-E237-6F67-583E0F0526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52212" y="1247047"/>
            <a:ext cx="7047250" cy="4685217"/>
          </a:xfrm>
          <a:prstGeom prst="rect">
            <a:avLst/>
          </a:prstGeom>
        </p:spPr>
      </p:pic>
    </p:spTree>
    <p:extLst>
      <p:ext uri="{BB962C8B-B14F-4D97-AF65-F5344CB8AC3E}">
        <p14:creationId xmlns:p14="http://schemas.microsoft.com/office/powerpoint/2010/main" val="201818877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 calcmode="lin" valueType="num">
                                      <p:cBhvr>
                                        <p:cTn id="7" dur="500" fill="hold"/>
                                        <p:tgtEl>
                                          <p:spTgt spid="306"/>
                                        </p:tgtEl>
                                        <p:attrNameLst>
                                          <p:attrName>ppt_w</p:attrName>
                                        </p:attrNameLst>
                                      </p:cBhvr>
                                      <p:tavLst>
                                        <p:tav tm="0">
                                          <p:val>
                                            <p:fltVal val="0"/>
                                          </p:val>
                                        </p:tav>
                                        <p:tav tm="100000">
                                          <p:val>
                                            <p:strVal val="#ppt_w"/>
                                          </p:val>
                                        </p:tav>
                                      </p:tavLst>
                                    </p:anim>
                                    <p:anim calcmode="lin" valueType="num">
                                      <p:cBhvr>
                                        <p:cTn id="8" dur="500" fill="hold"/>
                                        <p:tgtEl>
                                          <p:spTgt spid="306"/>
                                        </p:tgtEl>
                                        <p:attrNameLst>
                                          <p:attrName>ppt_h</p:attrName>
                                        </p:attrNameLst>
                                      </p:cBhvr>
                                      <p:tavLst>
                                        <p:tav tm="0">
                                          <p:val>
                                            <p:fltVal val="0"/>
                                          </p:val>
                                        </p:tav>
                                        <p:tav tm="100000">
                                          <p:val>
                                            <p:strVal val="#ppt_h"/>
                                          </p:val>
                                        </p:tav>
                                      </p:tavLst>
                                    </p:anim>
                                    <p:anim calcmode="lin" valueType="num">
                                      <p:cBhvr>
                                        <p:cTn id="9" dur="500" fill="hold"/>
                                        <p:tgtEl>
                                          <p:spTgt spid="306"/>
                                        </p:tgtEl>
                                        <p:attrNameLst>
                                          <p:attrName>style.rotation</p:attrName>
                                        </p:attrNameLst>
                                      </p:cBhvr>
                                      <p:tavLst>
                                        <p:tav tm="0">
                                          <p:val>
                                            <p:fltVal val="360"/>
                                          </p:val>
                                        </p:tav>
                                        <p:tav tm="100000">
                                          <p:val>
                                            <p:fltVal val="0"/>
                                          </p:val>
                                        </p:tav>
                                      </p:tavLst>
                                    </p:anim>
                                    <p:animEffect transition="in" filter="fade">
                                      <p:cBhvr>
                                        <p:cTn id="10" dur="500"/>
                                        <p:tgtEl>
                                          <p:spTgt spid="30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barn(inVertical)">
                                      <p:cBhvr>
                                        <p:cTn id="14" dur="500"/>
                                        <p:tgtEl>
                                          <p:spTgt spid="3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randombar(horizontal)">
                                      <p:cBhvr>
                                        <p:cTn id="18" dur="500"/>
                                        <p:tgtEl>
                                          <p:spTgt spid="297"/>
                                        </p:tgtEl>
                                      </p:cBhvr>
                                    </p:animEffect>
                                  </p:childTnLst>
                                </p:cTn>
                              </p:par>
                              <p:par>
                                <p:cTn id="19" presetID="16" presetClass="entr" presetSubtype="21"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animEffect transition="in" filter="barn(inVertical)">
                                      <p:cBhvr>
                                        <p:cTn id="2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Box 278"/>
          <p:cNvSpPr txBox="1"/>
          <p:nvPr/>
        </p:nvSpPr>
        <p:spPr>
          <a:xfrm>
            <a:off x="1054646" y="188640"/>
            <a:ext cx="5976664"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Why Focus Seasonal Storage</a:t>
            </a:r>
            <a:r>
              <a:rPr lang="zh-CN" altLang="en-US" sz="2800" b="1" dirty="0">
                <a:solidFill>
                  <a:schemeClr val="accent5">
                    <a:lumMod val="50000"/>
                  </a:schemeClr>
                </a:solidFill>
                <a:latin typeface="微软雅黑" pitchFamily="34" charset="-122"/>
                <a:ea typeface="微软雅黑" pitchFamily="34" charset="-122"/>
              </a:rPr>
              <a:t>？</a:t>
            </a:r>
          </a:p>
        </p:txBody>
      </p:sp>
      <p:pic>
        <p:nvPicPr>
          <p:cNvPr id="24" name="图片 23">
            <a:extLst>
              <a:ext uri="{FF2B5EF4-FFF2-40B4-BE49-F238E27FC236}">
                <a16:creationId xmlns:a16="http://schemas.microsoft.com/office/drawing/2014/main" id="{2466A984-D6DB-C72D-2E2C-278BFF8FCC0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38108" y="1412776"/>
            <a:ext cx="9514197" cy="4728882"/>
          </a:xfrm>
          <a:prstGeom prst="rect">
            <a:avLst/>
          </a:prstGeom>
        </p:spPr>
      </p:pic>
    </p:spTree>
    <p:extLst>
      <p:ext uri="{BB962C8B-B14F-4D97-AF65-F5344CB8AC3E}">
        <p14:creationId xmlns:p14="http://schemas.microsoft.com/office/powerpoint/2010/main" val="284465592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79"/>
                                        </p:tgtEl>
                                        <p:attrNameLst>
                                          <p:attrName>style.visibility</p:attrName>
                                        </p:attrNameLst>
                                      </p:cBhvr>
                                      <p:to>
                                        <p:strVal val="visible"/>
                                      </p:to>
                                    </p:set>
                                    <p:anim calcmode="lin" valueType="num">
                                      <p:cBhvr>
                                        <p:cTn id="7" dur="500" fill="hold"/>
                                        <p:tgtEl>
                                          <p:spTgt spid="279"/>
                                        </p:tgtEl>
                                        <p:attrNameLst>
                                          <p:attrName>ppt_w</p:attrName>
                                        </p:attrNameLst>
                                      </p:cBhvr>
                                      <p:tavLst>
                                        <p:tav tm="0">
                                          <p:val>
                                            <p:fltVal val="0"/>
                                          </p:val>
                                        </p:tav>
                                        <p:tav tm="100000">
                                          <p:val>
                                            <p:strVal val="#ppt_w"/>
                                          </p:val>
                                        </p:tav>
                                      </p:tavLst>
                                    </p:anim>
                                    <p:anim calcmode="lin" valueType="num">
                                      <p:cBhvr>
                                        <p:cTn id="8" dur="500" fill="hold"/>
                                        <p:tgtEl>
                                          <p:spTgt spid="279"/>
                                        </p:tgtEl>
                                        <p:attrNameLst>
                                          <p:attrName>ppt_h</p:attrName>
                                        </p:attrNameLst>
                                      </p:cBhvr>
                                      <p:tavLst>
                                        <p:tav tm="0">
                                          <p:val>
                                            <p:fltVal val="0"/>
                                          </p:val>
                                        </p:tav>
                                        <p:tav tm="100000">
                                          <p:val>
                                            <p:strVal val="#ppt_h"/>
                                          </p:val>
                                        </p:tav>
                                      </p:tavLst>
                                    </p:anim>
                                  </p:childTnLst>
                                </p:cTn>
                              </p:par>
                            </p:childTnLst>
                          </p:cTn>
                        </p:par>
                        <p:par>
                          <p:cTn id="9" fill="hold">
                            <p:stCondLst>
                              <p:cond delay="16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7317" y="1551040"/>
            <a:ext cx="12190410" cy="3036135"/>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6" name="矩形 5"/>
          <p:cNvSpPr/>
          <p:nvPr/>
        </p:nvSpPr>
        <p:spPr>
          <a:xfrm>
            <a:off x="478844" y="5301208"/>
            <a:ext cx="1332416" cy="400110"/>
          </a:xfrm>
          <a:prstGeom prst="rect">
            <a:avLst/>
          </a:prstGeom>
        </p:spPr>
        <p:txBody>
          <a:bodyPr wrap="non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About Us</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7" name="矩形 6"/>
          <p:cNvSpPr/>
          <p:nvPr/>
        </p:nvSpPr>
        <p:spPr>
          <a:xfrm>
            <a:off x="2528544" y="5301208"/>
            <a:ext cx="2149113" cy="400110"/>
          </a:xfrm>
          <a:prstGeom prst="rect">
            <a:avLst/>
          </a:prstGeom>
        </p:spPr>
        <p:txBody>
          <a:bodyPr wrap="non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PVT Technology</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8" name="矩形 7"/>
          <p:cNvSpPr/>
          <p:nvPr/>
        </p:nvSpPr>
        <p:spPr>
          <a:xfrm>
            <a:off x="5242247" y="5301208"/>
            <a:ext cx="1705916" cy="707886"/>
          </a:xfrm>
          <a:prstGeom prst="rect">
            <a:avLst/>
          </a:prstGeom>
        </p:spPr>
        <p:txBody>
          <a:bodyPr wrap="non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PVT </a:t>
            </a:r>
          </a:p>
          <a:p>
            <a:pPr lvl="0" algn="ctr"/>
            <a:r>
              <a:rPr lang="en-US" altLang="zh-CN" sz="2000" dirty="0">
                <a:solidFill>
                  <a:schemeClr val="tx1">
                    <a:lumMod val="75000"/>
                    <a:lumOff val="25000"/>
                  </a:schemeClr>
                </a:solidFill>
                <a:latin typeface="微软雅黑" pitchFamily="34" charset="-122"/>
                <a:ea typeface="微软雅黑" pitchFamily="34" charset="-122"/>
              </a:rPr>
              <a:t>Applications</a:t>
            </a:r>
            <a:endParaRPr lang="zh-CN" altLang="en-US" sz="2000" dirty="0">
              <a:solidFill>
                <a:schemeClr val="tx1">
                  <a:lumMod val="75000"/>
                  <a:lumOff val="25000"/>
                </a:schemeClr>
              </a:solidFill>
              <a:latin typeface="微软雅黑" pitchFamily="34" charset="-122"/>
              <a:ea typeface="微软雅黑" pitchFamily="34" charset="-122"/>
            </a:endParaRPr>
          </a:p>
        </p:txBody>
      </p:sp>
      <p:sp>
        <p:nvSpPr>
          <p:cNvPr id="9" name="矩形 8"/>
          <p:cNvSpPr/>
          <p:nvPr/>
        </p:nvSpPr>
        <p:spPr>
          <a:xfrm>
            <a:off x="7251131" y="5301208"/>
            <a:ext cx="2444475" cy="1015663"/>
          </a:xfrm>
          <a:prstGeom prst="rect">
            <a:avLst/>
          </a:prstGeom>
        </p:spPr>
        <p:txBody>
          <a:bodyPr wrap="squar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Four in One – </a:t>
            </a:r>
            <a:r>
              <a:rPr lang="en-US" altLang="zh-CN" sz="2000" dirty="0" err="1">
                <a:solidFill>
                  <a:schemeClr val="tx1">
                    <a:lumMod val="75000"/>
                    <a:lumOff val="25000"/>
                  </a:schemeClr>
                </a:solidFill>
                <a:latin typeface="微软雅黑" pitchFamily="34" charset="-122"/>
                <a:ea typeface="微软雅黑" pitchFamily="34" charset="-122"/>
              </a:rPr>
              <a:t>PVT</a:t>
            </a:r>
            <a:r>
              <a:rPr lang="en-US" altLang="zh-CN" sz="2000" dirty="0">
                <a:solidFill>
                  <a:schemeClr val="tx1">
                    <a:lumMod val="75000"/>
                    <a:lumOff val="25000"/>
                  </a:schemeClr>
                </a:solidFill>
                <a:latin typeface="微软雅黑" pitchFamily="34" charset="-122"/>
                <a:ea typeface="微软雅黑" pitchFamily="34" charset="-122"/>
              </a:rPr>
              <a:t> Distributed Energy Network</a:t>
            </a:r>
            <a:endParaRPr lang="zh-CN" altLang="en-US" sz="2000" dirty="0">
              <a:solidFill>
                <a:schemeClr val="tx1">
                  <a:lumMod val="75000"/>
                  <a:lumOff val="25000"/>
                </a:schemeClr>
              </a:solidFill>
              <a:latin typeface="微软雅黑" pitchFamily="34" charset="-122"/>
              <a:ea typeface="微软雅黑" pitchFamily="34" charset="-122"/>
            </a:endParaRPr>
          </a:p>
        </p:txBody>
      </p:sp>
      <p:grpSp>
        <p:nvGrpSpPr>
          <p:cNvPr id="10" name="组合 9"/>
          <p:cNvGrpSpPr/>
          <p:nvPr/>
        </p:nvGrpSpPr>
        <p:grpSpPr>
          <a:xfrm>
            <a:off x="592014" y="3928876"/>
            <a:ext cx="1297399" cy="1284485"/>
            <a:chOff x="1486694" y="2665507"/>
            <a:chExt cx="1297399" cy="1284485"/>
          </a:xfrm>
        </p:grpSpPr>
        <p:sp>
          <p:nvSpPr>
            <p:cNvPr id="11" name="Freeform 5"/>
            <p:cNvSpPr>
              <a:spLocks/>
            </p:cNvSpPr>
            <p:nvPr/>
          </p:nvSpPr>
          <p:spPr bwMode="auto">
            <a:xfrm rot="5400000">
              <a:off x="1476182"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2" name="矩形 11"/>
            <p:cNvSpPr/>
            <p:nvPr/>
          </p:nvSpPr>
          <p:spPr>
            <a:xfrm>
              <a:off x="1486694" y="3047437"/>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01</a:t>
              </a:r>
              <a:endParaRPr lang="zh-CN" altLang="en-US" sz="4800" dirty="0"/>
            </a:p>
          </p:txBody>
        </p:sp>
      </p:grpSp>
      <p:grpSp>
        <p:nvGrpSpPr>
          <p:cNvPr id="13" name="组合 12"/>
          <p:cNvGrpSpPr/>
          <p:nvPr/>
        </p:nvGrpSpPr>
        <p:grpSpPr>
          <a:xfrm>
            <a:off x="3005060" y="3925129"/>
            <a:ext cx="1297399" cy="1284485"/>
            <a:chOff x="4222998" y="2665507"/>
            <a:chExt cx="1297399" cy="1284485"/>
          </a:xfrm>
        </p:grpSpPr>
        <p:sp>
          <p:nvSpPr>
            <p:cNvPr id="14" name="Freeform 5"/>
            <p:cNvSpPr>
              <a:spLocks/>
            </p:cNvSpPr>
            <p:nvPr/>
          </p:nvSpPr>
          <p:spPr bwMode="auto">
            <a:xfrm rot="5400000">
              <a:off x="4226425" y="2728182"/>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5" name="矩形 14"/>
            <p:cNvSpPr/>
            <p:nvPr/>
          </p:nvSpPr>
          <p:spPr>
            <a:xfrm>
              <a:off x="4222998" y="3078969"/>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02</a:t>
              </a:r>
              <a:endParaRPr lang="zh-CN" altLang="en-US" sz="4800" dirty="0"/>
            </a:p>
          </p:txBody>
        </p:sp>
      </p:grpSp>
      <p:grpSp>
        <p:nvGrpSpPr>
          <p:cNvPr id="16" name="组合 15"/>
          <p:cNvGrpSpPr/>
          <p:nvPr/>
        </p:nvGrpSpPr>
        <p:grpSpPr>
          <a:xfrm>
            <a:off x="5418106" y="3919768"/>
            <a:ext cx="1297399" cy="1284485"/>
            <a:chOff x="6940252" y="2689493"/>
            <a:chExt cx="1297399" cy="1284485"/>
          </a:xfrm>
        </p:grpSpPr>
        <p:sp>
          <p:nvSpPr>
            <p:cNvPr id="17" name="Freeform 5"/>
            <p:cNvSpPr>
              <a:spLocks/>
            </p:cNvSpPr>
            <p:nvPr/>
          </p:nvSpPr>
          <p:spPr bwMode="auto">
            <a:xfrm rot="5400000">
              <a:off x="6967655" y="2752168"/>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18" name="矩形 17"/>
            <p:cNvSpPr/>
            <p:nvPr/>
          </p:nvSpPr>
          <p:spPr>
            <a:xfrm>
              <a:off x="6940252" y="3087353"/>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03</a:t>
              </a:r>
              <a:endParaRPr lang="zh-CN" altLang="en-US" sz="4800" dirty="0"/>
            </a:p>
          </p:txBody>
        </p:sp>
      </p:grpSp>
      <p:grpSp>
        <p:nvGrpSpPr>
          <p:cNvPr id="19" name="组合 18"/>
          <p:cNvGrpSpPr/>
          <p:nvPr/>
        </p:nvGrpSpPr>
        <p:grpSpPr>
          <a:xfrm>
            <a:off x="7831152" y="3919768"/>
            <a:ext cx="1297399" cy="1284485"/>
            <a:chOff x="9441482" y="2562069"/>
            <a:chExt cx="1297399" cy="1284485"/>
          </a:xfrm>
        </p:grpSpPr>
        <p:sp>
          <p:nvSpPr>
            <p:cNvPr id="20" name="Freeform 5"/>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1" name="矩形 20"/>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04</a:t>
              </a:r>
              <a:endParaRPr lang="zh-CN" altLang="en-US" sz="4800" dirty="0"/>
            </a:p>
          </p:txBody>
        </p:sp>
      </p:grpSp>
      <p:grpSp>
        <p:nvGrpSpPr>
          <p:cNvPr id="2" name="组合 1"/>
          <p:cNvGrpSpPr/>
          <p:nvPr/>
        </p:nvGrpSpPr>
        <p:grpSpPr>
          <a:xfrm>
            <a:off x="0" y="908720"/>
            <a:ext cx="6840760" cy="1284643"/>
            <a:chOff x="0" y="908720"/>
            <a:chExt cx="6840760" cy="1284643"/>
          </a:xfrm>
        </p:grpSpPr>
        <p:sp>
          <p:nvSpPr>
            <p:cNvPr id="28" name="流程图: 决策 27"/>
            <p:cNvSpPr/>
            <p:nvPr/>
          </p:nvSpPr>
          <p:spPr>
            <a:xfrm flipV="1">
              <a:off x="0" y="908720"/>
              <a:ext cx="6840760" cy="128464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635681" y="1648386"/>
              <a:ext cx="3682058" cy="307777"/>
            </a:xfrm>
            <a:prstGeom prst="rect">
              <a:avLst/>
            </a:prstGeom>
            <a:noFill/>
            <a:effectLst/>
          </p:spPr>
          <p:txBody>
            <a:bodyPr wrap="square" rtlCol="0">
              <a:spAutoFit/>
            </a:bodyPr>
            <a:lstStyle/>
            <a:p>
              <a:pPr algn="ctr"/>
              <a:endParaRPr lang="zh-CN" altLang="en-US" sz="1400" b="1" dirty="0">
                <a:solidFill>
                  <a:schemeClr val="bg1"/>
                </a:solidFill>
                <a:latin typeface="微软雅黑" pitchFamily="34" charset="-122"/>
                <a:ea typeface="微软雅黑" pitchFamily="34" charset="-122"/>
              </a:endParaRPr>
            </a:p>
          </p:txBody>
        </p:sp>
        <p:sp>
          <p:nvSpPr>
            <p:cNvPr id="5" name="文本框 3"/>
            <p:cNvSpPr txBox="1"/>
            <p:nvPr/>
          </p:nvSpPr>
          <p:spPr>
            <a:xfrm>
              <a:off x="1198662" y="1052621"/>
              <a:ext cx="3245853" cy="646331"/>
            </a:xfrm>
            <a:prstGeom prst="rect">
              <a:avLst/>
            </a:prstGeom>
            <a:noFill/>
            <a:effectLst/>
          </p:spPr>
          <p:txBody>
            <a:bodyPr wrap="square" rtlCol="0">
              <a:spAutoFit/>
            </a:bodyPr>
            <a:lstStyle/>
            <a:p>
              <a:pPr algn="ctr"/>
              <a:r>
                <a:rPr lang="en-US" altLang="zh-CN" sz="3600" b="1" spc="600" dirty="0">
                  <a:solidFill>
                    <a:schemeClr val="bg1"/>
                  </a:solidFill>
                  <a:latin typeface="Arial Black" pitchFamily="34" charset="0"/>
                  <a:ea typeface="微软雅黑" pitchFamily="34" charset="-122"/>
                </a:rPr>
                <a:t>Contents</a:t>
              </a:r>
              <a:endParaRPr lang="zh-CN" altLang="en-US" sz="3600" b="1" spc="600" dirty="0">
                <a:solidFill>
                  <a:schemeClr val="bg1"/>
                </a:solidFill>
                <a:latin typeface="Arial Black" pitchFamily="34" charset="0"/>
                <a:ea typeface="微软雅黑" pitchFamily="34" charset="-122"/>
              </a:endParaRPr>
            </a:p>
          </p:txBody>
        </p:sp>
      </p:grpSp>
      <p:sp>
        <p:nvSpPr>
          <p:cNvPr id="23" name="矩形 22">
            <a:extLst>
              <a:ext uri="{FF2B5EF4-FFF2-40B4-BE49-F238E27FC236}">
                <a16:creationId xmlns:a16="http://schemas.microsoft.com/office/drawing/2014/main" id="{3E48CF03-D728-FC26-5626-5968DBED676F}"/>
              </a:ext>
            </a:extLst>
          </p:cNvPr>
          <p:cNvSpPr/>
          <p:nvPr/>
        </p:nvSpPr>
        <p:spPr>
          <a:xfrm>
            <a:off x="10060071" y="5301208"/>
            <a:ext cx="1682832" cy="707886"/>
          </a:xfrm>
          <a:prstGeom prst="rect">
            <a:avLst/>
          </a:prstGeom>
        </p:spPr>
        <p:txBody>
          <a:bodyPr wrap="square">
            <a:spAutoFit/>
          </a:bodyPr>
          <a:lstStyle/>
          <a:p>
            <a:pPr lvl="0" algn="ctr"/>
            <a:r>
              <a:rPr lang="en-US" altLang="zh-CN" sz="2000" dirty="0">
                <a:solidFill>
                  <a:schemeClr val="tx1">
                    <a:lumMod val="75000"/>
                    <a:lumOff val="25000"/>
                  </a:schemeClr>
                </a:solidFill>
                <a:latin typeface="微软雅黑" pitchFamily="34" charset="-122"/>
                <a:ea typeface="微软雅黑" pitchFamily="34" charset="-122"/>
              </a:rPr>
              <a:t>Energy Saving</a:t>
            </a:r>
          </a:p>
        </p:txBody>
      </p:sp>
      <p:grpSp>
        <p:nvGrpSpPr>
          <p:cNvPr id="24" name="组合 23">
            <a:extLst>
              <a:ext uri="{FF2B5EF4-FFF2-40B4-BE49-F238E27FC236}">
                <a16:creationId xmlns:a16="http://schemas.microsoft.com/office/drawing/2014/main" id="{420DCA9F-E7FD-8084-DDC9-C2DB7B95EED4}"/>
              </a:ext>
            </a:extLst>
          </p:cNvPr>
          <p:cNvGrpSpPr/>
          <p:nvPr/>
        </p:nvGrpSpPr>
        <p:grpSpPr>
          <a:xfrm>
            <a:off x="10244199" y="3919768"/>
            <a:ext cx="1297399" cy="1284485"/>
            <a:chOff x="9441482" y="2562069"/>
            <a:chExt cx="1297399" cy="1284485"/>
          </a:xfrm>
        </p:grpSpPr>
        <p:sp>
          <p:nvSpPr>
            <p:cNvPr id="25" name="Freeform 5">
              <a:extLst>
                <a:ext uri="{FF2B5EF4-FFF2-40B4-BE49-F238E27FC236}">
                  <a16:creationId xmlns:a16="http://schemas.microsoft.com/office/drawing/2014/main" id="{0B740D14-C5D9-9C9E-B83D-2F636E4F428A}"/>
                </a:ext>
              </a:extLst>
            </p:cNvPr>
            <p:cNvSpPr>
              <a:spLocks/>
            </p:cNvSpPr>
            <p:nvPr/>
          </p:nvSpPr>
          <p:spPr bwMode="auto">
            <a:xfrm rot="5400000">
              <a:off x="9456528" y="2624744"/>
              <a:ext cx="1284485" cy="1159135"/>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800" dirty="0"/>
            </a:p>
          </p:txBody>
        </p:sp>
        <p:sp>
          <p:nvSpPr>
            <p:cNvPr id="26" name="矩形 25">
              <a:extLst>
                <a:ext uri="{FF2B5EF4-FFF2-40B4-BE49-F238E27FC236}">
                  <a16:creationId xmlns:a16="http://schemas.microsoft.com/office/drawing/2014/main" id="{BA79816C-6B7B-15AC-4C4C-3132CFF21AC4}"/>
                </a:ext>
              </a:extLst>
            </p:cNvPr>
            <p:cNvSpPr/>
            <p:nvPr/>
          </p:nvSpPr>
          <p:spPr>
            <a:xfrm>
              <a:off x="9441482" y="2996952"/>
              <a:ext cx="1297399" cy="432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4800" dirty="0"/>
                <a:t>05</a:t>
              </a:r>
              <a:endParaRPr lang="zh-CN" altLang="en-US" sz="4800" dirty="0"/>
            </a:p>
          </p:txBody>
        </p:sp>
      </p:grpSp>
    </p:spTree>
    <p:extLst>
      <p:ext uri="{BB962C8B-B14F-4D97-AF65-F5344CB8AC3E}">
        <p14:creationId xmlns:p14="http://schemas.microsoft.com/office/powerpoint/2010/main" val="110887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Horizontal)">
                                      <p:cBhvr>
                                        <p:cTn id="7" dur="1000"/>
                                        <p:tgtEl>
                                          <p:spTgt spid="2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 calcmode="lin" valueType="num">
                                      <p:cBhvr>
                                        <p:cTn id="18" dur="1000" fill="hold"/>
                                        <p:tgtEl>
                                          <p:spTgt spid="10"/>
                                        </p:tgtEl>
                                        <p:attrNameLst>
                                          <p:attrName>style.rotation</p:attrName>
                                        </p:attrNameLst>
                                      </p:cBhvr>
                                      <p:tavLst>
                                        <p:tav tm="0">
                                          <p:val>
                                            <p:fltVal val="360"/>
                                          </p:val>
                                        </p:tav>
                                        <p:tav tm="100000">
                                          <p:val>
                                            <p:fltVal val="0"/>
                                          </p:val>
                                        </p:tav>
                                      </p:tavLst>
                                    </p:anim>
                                    <p:animEffect transition="in" filter="fade">
                                      <p:cBhvr>
                                        <p:cTn id="19" dur="1000"/>
                                        <p:tgtEl>
                                          <p:spTgt spid="10"/>
                                        </p:tgtEl>
                                      </p:cBhvr>
                                    </p:animEffect>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750"/>
                            </p:stCondLst>
                            <p:childTnLst>
                              <p:par>
                                <p:cTn id="25" presetID="49" presetClass="entr" presetSubtype="0" decel="10000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360"/>
                                          </p:val>
                                        </p:tav>
                                        <p:tav tm="100000">
                                          <p:val>
                                            <p:fltVal val="0"/>
                                          </p:val>
                                        </p:tav>
                                      </p:tavLst>
                                    </p:anim>
                                    <p:animEffect transition="in" filter="fade">
                                      <p:cBhvr>
                                        <p:cTn id="30" dur="1000"/>
                                        <p:tgtEl>
                                          <p:spTgt spid="13"/>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385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360"/>
                                          </p:val>
                                        </p:tav>
                                        <p:tav tm="100000">
                                          <p:val>
                                            <p:fltVal val="0"/>
                                          </p:val>
                                        </p:tav>
                                      </p:tavLst>
                                    </p:anim>
                                    <p:animEffect transition="in" filter="fade">
                                      <p:cBhvr>
                                        <p:cTn id="41" dur="1000"/>
                                        <p:tgtEl>
                                          <p:spTgt spid="16"/>
                                        </p:tgtEl>
                                      </p:cBhvr>
                                    </p:animEffect>
                                  </p:childTnLst>
                                </p:cTn>
                              </p:par>
                              <p:par>
                                <p:cTn id="42" presetID="2" presetClass="entr" presetSubtype="2" fill="hold" grpId="0" nodeType="with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1+#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childTnLst>
                          </p:cTn>
                        </p:par>
                        <p:par>
                          <p:cTn id="46" fill="hold">
                            <p:stCondLst>
                              <p:cond delay="5050"/>
                            </p:stCondLst>
                            <p:childTnLst>
                              <p:par>
                                <p:cTn id="47" presetID="49" presetClass="entr" presetSubtype="0" decel="10000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 calcmode="lin" valueType="num">
                                      <p:cBhvr>
                                        <p:cTn id="51" dur="1000" fill="hold"/>
                                        <p:tgtEl>
                                          <p:spTgt spid="19"/>
                                        </p:tgtEl>
                                        <p:attrNameLst>
                                          <p:attrName>style.rotation</p:attrName>
                                        </p:attrNameLst>
                                      </p:cBhvr>
                                      <p:tavLst>
                                        <p:tav tm="0">
                                          <p:val>
                                            <p:fltVal val="360"/>
                                          </p:val>
                                        </p:tav>
                                        <p:tav tm="100000">
                                          <p:val>
                                            <p:fltVal val="0"/>
                                          </p:val>
                                        </p:tav>
                                      </p:tavLst>
                                    </p:anim>
                                    <p:animEffect transition="in" filter="fade">
                                      <p:cBhvr>
                                        <p:cTn id="52" dur="1000"/>
                                        <p:tgtEl>
                                          <p:spTgt spid="19"/>
                                        </p:tgtEl>
                                      </p:cBhvr>
                                    </p:animEffect>
                                  </p:childTnLst>
                                </p:cTn>
                              </p:par>
                              <p:par>
                                <p:cTn id="53" presetID="2" presetClass="entr" presetSubtype="2" fill="hold" grpId="0" nodeType="withEffect">
                                  <p:stCondLst>
                                    <p:cond delay="0"/>
                                  </p:stCondLst>
                                  <p:iterate type="lt">
                                    <p:tmPct val="10000"/>
                                  </p:iterate>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par>
                          <p:cTn id="57" fill="hold">
                            <p:stCondLst>
                              <p:cond delay="7350"/>
                            </p:stCondLst>
                            <p:childTnLst>
                              <p:par>
                                <p:cTn id="58" presetID="49" presetClass="entr" presetSubtype="0" decel="100000"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360"/>
                                          </p:val>
                                        </p:tav>
                                        <p:tav tm="100000">
                                          <p:val>
                                            <p:fltVal val="0"/>
                                          </p:val>
                                        </p:tav>
                                      </p:tavLst>
                                    </p:anim>
                                    <p:animEffect transition="in" filter="fade">
                                      <p:cBhvr>
                                        <p:cTn id="63" dur="1000"/>
                                        <p:tgtEl>
                                          <p:spTgt spid="24"/>
                                        </p:tgtEl>
                                      </p:cBhvr>
                                    </p:animEffect>
                                  </p:childTnLst>
                                </p:cTn>
                              </p:par>
                              <p:par>
                                <p:cTn id="64" presetID="2" presetClass="entr" presetSubtype="2" fill="hold" grpId="0" nodeType="withEffect">
                                  <p:stCondLst>
                                    <p:cond delay="0"/>
                                  </p:stCondLst>
                                  <p:iterate type="lt">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325228" y="662132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5" y="4362044"/>
            <a:ext cx="12199938" cy="250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317" y="-10667"/>
            <a:ext cx="12190410" cy="4372711"/>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pic>
      <p:sp>
        <p:nvSpPr>
          <p:cNvPr id="5" name="文本框 3"/>
          <p:cNvSpPr txBox="1"/>
          <p:nvPr/>
        </p:nvSpPr>
        <p:spPr>
          <a:xfrm>
            <a:off x="1414686" y="4620958"/>
            <a:ext cx="5806646" cy="1107996"/>
          </a:xfrm>
          <a:prstGeom prst="rect">
            <a:avLst/>
          </a:prstGeom>
          <a:noFill/>
          <a:effectLst/>
        </p:spPr>
        <p:txBody>
          <a:bodyPr wrap="square" rtlCol="0">
            <a:spAutoFit/>
          </a:bodyPr>
          <a:lstStyle/>
          <a:p>
            <a:r>
              <a:rPr lang="en-US" altLang="zh-CN" sz="6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rPr>
              <a:t>Thank You!</a:t>
            </a:r>
            <a:endParaRPr lang="zh-CN" altLang="en-US" sz="6600" b="1" kern="2200" spc="600" dirty="0">
              <a:gradFill flip="none" rotWithShape="1">
                <a:gsLst>
                  <a:gs pos="0">
                    <a:srgbClr val="0070C0">
                      <a:shade val="30000"/>
                      <a:satMod val="115000"/>
                    </a:srgbClr>
                  </a:gs>
                  <a:gs pos="44000">
                    <a:srgbClr val="0070C0">
                      <a:shade val="67500"/>
                      <a:satMod val="115000"/>
                    </a:srgbClr>
                  </a:gs>
                  <a:gs pos="75000">
                    <a:srgbClr val="00B0F0"/>
                  </a:gs>
                  <a:gs pos="56000">
                    <a:srgbClr val="0070C0">
                      <a:shade val="100000"/>
                      <a:satMod val="115000"/>
                    </a:srgbClr>
                  </a:gs>
                </a:gsLst>
                <a:lin ang="18000000" scaled="0"/>
                <a:tileRect/>
              </a:gradFill>
              <a:latin typeface="微软雅黑" pitchFamily="34" charset="-122"/>
              <a:ea typeface="微软雅黑" pitchFamily="34" charset="-122"/>
            </a:endParaRPr>
          </a:p>
        </p:txBody>
      </p:sp>
      <p:sp>
        <p:nvSpPr>
          <p:cNvPr id="9" name="流程图: 决策 8"/>
          <p:cNvSpPr/>
          <p:nvPr/>
        </p:nvSpPr>
        <p:spPr>
          <a:xfrm>
            <a:off x="8903518" y="3112113"/>
            <a:ext cx="2549085" cy="246411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决策 10"/>
          <p:cNvSpPr/>
          <p:nvPr/>
        </p:nvSpPr>
        <p:spPr>
          <a:xfrm>
            <a:off x="7685671" y="4148920"/>
            <a:ext cx="412034" cy="398300"/>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决策 13"/>
          <p:cNvSpPr/>
          <p:nvPr/>
        </p:nvSpPr>
        <p:spPr>
          <a:xfrm>
            <a:off x="8083240" y="3958766"/>
            <a:ext cx="824069" cy="796600"/>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决策 14"/>
          <p:cNvSpPr/>
          <p:nvPr/>
        </p:nvSpPr>
        <p:spPr>
          <a:xfrm>
            <a:off x="10525794" y="2924536"/>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nvSpPr>
        <p:spPr>
          <a:xfrm>
            <a:off x="11393508" y="2800215"/>
            <a:ext cx="257216" cy="248642"/>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决策 20"/>
          <p:cNvSpPr/>
          <p:nvPr/>
        </p:nvSpPr>
        <p:spPr>
          <a:xfrm>
            <a:off x="10943632" y="3122133"/>
            <a:ext cx="1156968" cy="1118403"/>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45"/>
          <p:cNvSpPr txBox="1"/>
          <p:nvPr/>
        </p:nvSpPr>
        <p:spPr>
          <a:xfrm>
            <a:off x="1513556" y="5714839"/>
            <a:ext cx="4869682" cy="430887"/>
          </a:xfrm>
          <a:prstGeom prst="rect">
            <a:avLst/>
          </a:prstGeom>
          <a:noFill/>
        </p:spPr>
        <p:txBody>
          <a:bodyPr wrap="square" rtlCol="0">
            <a:spAutoFit/>
          </a:bodyPr>
          <a:lstStyle/>
          <a:p>
            <a:r>
              <a:rPr lang="en-US" altLang="zh-CN" sz="1100" dirty="0">
                <a:solidFill>
                  <a:schemeClr val="bg1">
                    <a:lumMod val="50000"/>
                  </a:schemeClr>
                </a:solidFill>
                <a:latin typeface="Arial Black" pitchFamily="34" charset="0"/>
                <a:ea typeface="方正细圆简体" pitchFamily="2" charset="-122"/>
              </a:rPr>
              <a:t>Science and technology is the first productive force, </a:t>
            </a:r>
          </a:p>
          <a:p>
            <a:r>
              <a:rPr lang="en-US" altLang="zh-CN" sz="1100" dirty="0">
                <a:solidFill>
                  <a:schemeClr val="bg1">
                    <a:lumMod val="50000"/>
                  </a:schemeClr>
                </a:solidFill>
                <a:latin typeface="Arial Black" pitchFamily="34" charset="0"/>
                <a:ea typeface="方正细圆简体" pitchFamily="2" charset="-122"/>
              </a:rPr>
              <a:t>the people are the first resource</a:t>
            </a:r>
          </a:p>
        </p:txBody>
      </p:sp>
      <p:sp>
        <p:nvSpPr>
          <p:cNvPr id="23" name="流程图: 决策 22"/>
          <p:cNvSpPr/>
          <p:nvPr/>
        </p:nvSpPr>
        <p:spPr>
          <a:xfrm>
            <a:off x="11193456" y="4536909"/>
            <a:ext cx="667662" cy="645407"/>
          </a:xfrm>
          <a:prstGeom prst="flowChartDecision">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6680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strVal val="4/3*#ppt_w"/>
                                          </p:val>
                                        </p:tav>
                                        <p:tav tm="100000">
                                          <p:val>
                                            <p:strVal val="#ppt_w"/>
                                          </p:val>
                                        </p:tav>
                                      </p:tavLst>
                                    </p:anim>
                                    <p:anim calcmode="lin" valueType="num">
                                      <p:cBhvr>
                                        <p:cTn id="8" dur="3000" fill="hold"/>
                                        <p:tgtEl>
                                          <p:spTgt spid="1026"/>
                                        </p:tgtEl>
                                        <p:attrNameLst>
                                          <p:attrName>ppt_h</p:attrName>
                                        </p:attrNameLst>
                                      </p:cBhvr>
                                      <p:tavLst>
                                        <p:tav tm="0">
                                          <p:val>
                                            <p:strVal val="4/3*#ppt_h"/>
                                          </p:val>
                                        </p:tav>
                                        <p:tav tm="100000">
                                          <p:val>
                                            <p:strVal val="#ppt_h"/>
                                          </p:val>
                                        </p:tav>
                                      </p:tavLst>
                                    </p:anim>
                                  </p:childTnLst>
                                </p:cTn>
                              </p:par>
                              <p:par>
                                <p:cTn id="9" presetID="23" presetClass="entr" presetSubtype="16"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250" fill="hold"/>
                                        <p:tgtEl>
                                          <p:spTgt spid="9"/>
                                        </p:tgtEl>
                                        <p:attrNameLst>
                                          <p:attrName>ppt_w</p:attrName>
                                        </p:attrNameLst>
                                      </p:cBhvr>
                                      <p:tavLst>
                                        <p:tav tm="0">
                                          <p:val>
                                            <p:fltVal val="0"/>
                                          </p:val>
                                        </p:tav>
                                        <p:tav tm="100000">
                                          <p:val>
                                            <p:strVal val="#ppt_w"/>
                                          </p:val>
                                        </p:tav>
                                      </p:tavLst>
                                    </p:anim>
                                    <p:anim calcmode="lin" valueType="num">
                                      <p:cBhvr>
                                        <p:cTn id="12" dur="125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250" fill="hold"/>
                                        <p:tgtEl>
                                          <p:spTgt spid="21"/>
                                        </p:tgtEl>
                                        <p:attrNameLst>
                                          <p:attrName>ppt_w</p:attrName>
                                        </p:attrNameLst>
                                      </p:cBhvr>
                                      <p:tavLst>
                                        <p:tav tm="0">
                                          <p:val>
                                            <p:fltVal val="0"/>
                                          </p:val>
                                        </p:tav>
                                        <p:tav tm="100000">
                                          <p:val>
                                            <p:strVal val="#ppt_w"/>
                                          </p:val>
                                        </p:tav>
                                      </p:tavLst>
                                    </p:anim>
                                    <p:anim calcmode="lin" valueType="num">
                                      <p:cBhvr>
                                        <p:cTn id="16" dur="125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75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250" fill="hold"/>
                                        <p:tgtEl>
                                          <p:spTgt spid="14"/>
                                        </p:tgtEl>
                                        <p:attrNameLst>
                                          <p:attrName>ppt_w</p:attrName>
                                        </p:attrNameLst>
                                      </p:cBhvr>
                                      <p:tavLst>
                                        <p:tav tm="0">
                                          <p:val>
                                            <p:fltVal val="0"/>
                                          </p:val>
                                        </p:tav>
                                        <p:tav tm="100000">
                                          <p:val>
                                            <p:strVal val="#ppt_w"/>
                                          </p:val>
                                        </p:tav>
                                      </p:tavLst>
                                    </p:anim>
                                    <p:anim calcmode="lin" valueType="num">
                                      <p:cBhvr>
                                        <p:cTn id="24" dur="125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250" fill="hold"/>
                                        <p:tgtEl>
                                          <p:spTgt spid="23"/>
                                        </p:tgtEl>
                                        <p:attrNameLst>
                                          <p:attrName>ppt_w</p:attrName>
                                        </p:attrNameLst>
                                      </p:cBhvr>
                                      <p:tavLst>
                                        <p:tav tm="0">
                                          <p:val>
                                            <p:fltVal val="0"/>
                                          </p:val>
                                        </p:tav>
                                        <p:tav tm="100000">
                                          <p:val>
                                            <p:strVal val="#ppt_w"/>
                                          </p:val>
                                        </p:tav>
                                      </p:tavLst>
                                    </p:anim>
                                    <p:anim calcmode="lin" valueType="num">
                                      <p:cBhvr>
                                        <p:cTn id="28" dur="1250" fill="hold"/>
                                        <p:tgtEl>
                                          <p:spTgt spid="23"/>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75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250" fill="hold"/>
                                        <p:tgtEl>
                                          <p:spTgt spid="11"/>
                                        </p:tgtEl>
                                        <p:attrNameLst>
                                          <p:attrName>ppt_w</p:attrName>
                                        </p:attrNameLst>
                                      </p:cBhvr>
                                      <p:tavLst>
                                        <p:tav tm="0">
                                          <p:val>
                                            <p:fltVal val="0"/>
                                          </p:val>
                                        </p:tav>
                                        <p:tav tm="100000">
                                          <p:val>
                                            <p:strVal val="#ppt_w"/>
                                          </p:val>
                                        </p:tav>
                                      </p:tavLst>
                                    </p:anim>
                                    <p:anim calcmode="lin" valueType="num">
                                      <p:cBhvr>
                                        <p:cTn id="32" dur="125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7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750" fill="hold"/>
                                        <p:tgtEl>
                                          <p:spTgt spid="17"/>
                                        </p:tgtEl>
                                        <p:attrNameLst>
                                          <p:attrName>ppt_w</p:attrName>
                                        </p:attrNameLst>
                                      </p:cBhvr>
                                      <p:tavLst>
                                        <p:tav tm="0">
                                          <p:val>
                                            <p:fltVal val="0"/>
                                          </p:val>
                                        </p:tav>
                                        <p:tav tm="100000">
                                          <p:val>
                                            <p:strVal val="#ppt_w"/>
                                          </p:val>
                                        </p:tav>
                                      </p:tavLst>
                                    </p:anim>
                                    <p:anim calcmode="lin" valueType="num">
                                      <p:cBhvr>
                                        <p:cTn id="36" dur="1750" fill="hold"/>
                                        <p:tgtEl>
                                          <p:spTgt spid="17"/>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47" presetClass="entr" presetSubtype="0" fill="hold" grpId="0" nodeType="afterEffect">
                                  <p:stCondLst>
                                    <p:cond delay="0"/>
                                  </p:stCondLst>
                                  <p:iterate type="lt">
                                    <p:tmPct val="10000"/>
                                  </p:iterate>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8150"/>
                            </p:stCondLst>
                            <p:childTnLst>
                              <p:par>
                                <p:cTn id="50" presetID="27" presetClass="emph" presetSubtype="0" repeatCount="3000" fill="remove" grpId="1" nodeType="afterEffect">
                                  <p:stCondLst>
                                    <p:cond delay="0"/>
                                  </p:stCondLst>
                                  <p:childTnLst>
                                    <p:animClr clrSpc="rgb" dir="cw">
                                      <p:cBhvr override="childStyle">
                                        <p:cTn id="51" dur="250" autoRev="1" fill="remove"/>
                                        <p:tgtEl>
                                          <p:spTgt spid="9"/>
                                        </p:tgtEl>
                                        <p:attrNameLst>
                                          <p:attrName>style.color</p:attrName>
                                        </p:attrNameLst>
                                      </p:cBhvr>
                                      <p:to>
                                        <a:schemeClr val="bg1"/>
                                      </p:to>
                                    </p:animClr>
                                    <p:animClr clrSpc="rgb" dir="cw">
                                      <p:cBhvr>
                                        <p:cTn id="52" dur="250" autoRev="1" fill="remove"/>
                                        <p:tgtEl>
                                          <p:spTgt spid="9"/>
                                        </p:tgtEl>
                                        <p:attrNameLst>
                                          <p:attrName>fillcolor</p:attrName>
                                        </p:attrNameLst>
                                      </p:cBhvr>
                                      <p:to>
                                        <a:schemeClr val="bg1"/>
                                      </p:to>
                                    </p:animClr>
                                    <p:set>
                                      <p:cBhvr>
                                        <p:cTn id="53" dur="250" autoRev="1" fill="remove"/>
                                        <p:tgtEl>
                                          <p:spTgt spid="9"/>
                                        </p:tgtEl>
                                        <p:attrNameLst>
                                          <p:attrName>fill.type</p:attrName>
                                        </p:attrNameLst>
                                      </p:cBhvr>
                                      <p:to>
                                        <p:strVal val="solid"/>
                                      </p:to>
                                    </p:set>
                                    <p:set>
                                      <p:cBhvr>
                                        <p:cTn id="54" dur="250" autoRev="1" fill="remove"/>
                                        <p:tgtEl>
                                          <p:spTgt spid="9"/>
                                        </p:tgtEl>
                                        <p:attrNameLst>
                                          <p:attrName>fill.on</p:attrName>
                                        </p:attrNameLst>
                                      </p:cBhvr>
                                      <p:to>
                                        <p:strVal val="true"/>
                                      </p:to>
                                    </p:set>
                                  </p:childTnLst>
                                </p:cTn>
                              </p:par>
                              <p:par>
                                <p:cTn id="55" presetID="27" presetClass="emph" presetSubtype="0" repeatCount="3000" fill="remove" grpId="1" nodeType="withEffect">
                                  <p:stCondLst>
                                    <p:cond delay="250"/>
                                  </p:stCondLst>
                                  <p:childTnLst>
                                    <p:animClr clrSpc="rgb" dir="cw">
                                      <p:cBhvr override="childStyle">
                                        <p:cTn id="56" dur="375" autoRev="1" fill="remove"/>
                                        <p:tgtEl>
                                          <p:spTgt spid="14"/>
                                        </p:tgtEl>
                                        <p:attrNameLst>
                                          <p:attrName>style.color</p:attrName>
                                        </p:attrNameLst>
                                      </p:cBhvr>
                                      <p:to>
                                        <a:schemeClr val="bg1"/>
                                      </p:to>
                                    </p:animClr>
                                    <p:animClr clrSpc="rgb" dir="cw">
                                      <p:cBhvr>
                                        <p:cTn id="57" dur="375" autoRev="1" fill="remove"/>
                                        <p:tgtEl>
                                          <p:spTgt spid="14"/>
                                        </p:tgtEl>
                                        <p:attrNameLst>
                                          <p:attrName>fillcolor</p:attrName>
                                        </p:attrNameLst>
                                      </p:cBhvr>
                                      <p:to>
                                        <a:schemeClr val="bg1"/>
                                      </p:to>
                                    </p:animClr>
                                    <p:set>
                                      <p:cBhvr>
                                        <p:cTn id="58" dur="375" autoRev="1" fill="remove"/>
                                        <p:tgtEl>
                                          <p:spTgt spid="14"/>
                                        </p:tgtEl>
                                        <p:attrNameLst>
                                          <p:attrName>fill.type</p:attrName>
                                        </p:attrNameLst>
                                      </p:cBhvr>
                                      <p:to>
                                        <p:strVal val="solid"/>
                                      </p:to>
                                    </p:set>
                                    <p:set>
                                      <p:cBhvr>
                                        <p:cTn id="59" dur="375" autoRev="1" fill="remove"/>
                                        <p:tgtEl>
                                          <p:spTgt spid="14"/>
                                        </p:tgtEl>
                                        <p:attrNameLst>
                                          <p:attrName>fill.on</p:attrName>
                                        </p:attrNameLst>
                                      </p:cBhvr>
                                      <p:to>
                                        <p:strVal val="tru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15"/>
                                        </p:tgtEl>
                                      </p:cBhvr>
                                    </p:animEffect>
                                    <p:animScale>
                                      <p:cBhvr>
                                        <p:cTn id="62" dur="250" autoRev="1" fill="hold"/>
                                        <p:tgtEl>
                                          <p:spTgt spid="15"/>
                                        </p:tgtEl>
                                      </p:cBhvr>
                                      <p:by x="105000" y="105000"/>
                                    </p:animScale>
                                  </p:childTnLst>
                                </p:cTn>
                              </p:par>
                              <p:par>
                                <p:cTn id="63" presetID="27" presetClass="emph" presetSubtype="0" repeatCount="3000" fill="remove" grpId="1" nodeType="withEffect">
                                  <p:stCondLst>
                                    <p:cond delay="250"/>
                                  </p:stCondLst>
                                  <p:childTnLst>
                                    <p:animClr clrSpc="rgb" dir="cw">
                                      <p:cBhvr override="childStyle">
                                        <p:cTn id="64" dur="250" autoRev="1" fill="remove"/>
                                        <p:tgtEl>
                                          <p:spTgt spid="23"/>
                                        </p:tgtEl>
                                        <p:attrNameLst>
                                          <p:attrName>style.color</p:attrName>
                                        </p:attrNameLst>
                                      </p:cBhvr>
                                      <p:to>
                                        <a:schemeClr val="bg1"/>
                                      </p:to>
                                    </p:animClr>
                                    <p:animClr clrSpc="rgb" dir="cw">
                                      <p:cBhvr>
                                        <p:cTn id="65" dur="250" autoRev="1" fill="remove"/>
                                        <p:tgtEl>
                                          <p:spTgt spid="23"/>
                                        </p:tgtEl>
                                        <p:attrNameLst>
                                          <p:attrName>fillcolor</p:attrName>
                                        </p:attrNameLst>
                                      </p:cBhvr>
                                      <p:to>
                                        <a:schemeClr val="bg1"/>
                                      </p:to>
                                    </p:animClr>
                                    <p:set>
                                      <p:cBhvr>
                                        <p:cTn id="66" dur="250" autoRev="1" fill="remove"/>
                                        <p:tgtEl>
                                          <p:spTgt spid="23"/>
                                        </p:tgtEl>
                                        <p:attrNameLst>
                                          <p:attrName>fill.type</p:attrName>
                                        </p:attrNameLst>
                                      </p:cBhvr>
                                      <p:to>
                                        <p:strVal val="solid"/>
                                      </p:to>
                                    </p:set>
                                    <p:set>
                                      <p:cBhvr>
                                        <p:cTn id="67" dur="250" autoRev="1" fill="remove"/>
                                        <p:tgtEl>
                                          <p:spTgt spid="23"/>
                                        </p:tgtEl>
                                        <p:attrNameLst>
                                          <p:attrName>fill.on</p:attrName>
                                        </p:attrNameLst>
                                      </p:cBhvr>
                                      <p:to>
                                        <p:strVal val="true"/>
                                      </p:to>
                                    </p:set>
                                  </p:childTnLst>
                                </p:cTn>
                              </p:par>
                              <p:par>
                                <p:cTn id="68" presetID="27" presetClass="emph" presetSubtype="0" repeatCount="3000" fill="remove" grpId="1" nodeType="withEffect">
                                  <p:stCondLst>
                                    <p:cond delay="250"/>
                                  </p:stCondLst>
                                  <p:childTnLst>
                                    <p:animClr clrSpc="rgb" dir="cw">
                                      <p:cBhvr override="childStyle">
                                        <p:cTn id="69" dur="250" autoRev="1" fill="remove"/>
                                        <p:tgtEl>
                                          <p:spTgt spid="17"/>
                                        </p:tgtEl>
                                        <p:attrNameLst>
                                          <p:attrName>style.color</p:attrName>
                                        </p:attrNameLst>
                                      </p:cBhvr>
                                      <p:to>
                                        <a:schemeClr val="bg1"/>
                                      </p:to>
                                    </p:animClr>
                                    <p:animClr clrSpc="rgb" dir="cw">
                                      <p:cBhvr>
                                        <p:cTn id="70" dur="250" autoRev="1" fill="remove"/>
                                        <p:tgtEl>
                                          <p:spTgt spid="17"/>
                                        </p:tgtEl>
                                        <p:attrNameLst>
                                          <p:attrName>fillcolor</p:attrName>
                                        </p:attrNameLst>
                                      </p:cBhvr>
                                      <p:to>
                                        <a:schemeClr val="bg1"/>
                                      </p:to>
                                    </p:animClr>
                                    <p:set>
                                      <p:cBhvr>
                                        <p:cTn id="71" dur="250" autoRev="1" fill="remove"/>
                                        <p:tgtEl>
                                          <p:spTgt spid="17"/>
                                        </p:tgtEl>
                                        <p:attrNameLst>
                                          <p:attrName>fill.type</p:attrName>
                                        </p:attrNameLst>
                                      </p:cBhvr>
                                      <p:to>
                                        <p:strVal val="solid"/>
                                      </p:to>
                                    </p:set>
                                    <p:set>
                                      <p:cBhvr>
                                        <p:cTn id="72" dur="250" autoRev="1" fill="remove"/>
                                        <p:tgtEl>
                                          <p:spTgt spid="17"/>
                                        </p:tgtEl>
                                        <p:attrNameLst>
                                          <p:attrName>fill.on</p:attrName>
                                        </p:attrNameLst>
                                      </p:cBhvr>
                                      <p:to>
                                        <p:strVal val="true"/>
                                      </p:to>
                                    </p:set>
                                  </p:childTnLst>
                                </p:cTn>
                              </p:par>
                              <p:par>
                                <p:cTn id="73" presetID="26" presetClass="emph" presetSubtype="0" repeatCount="3000" fill="hold" grpId="1" nodeType="withEffect">
                                  <p:stCondLst>
                                    <p:cond delay="500"/>
                                  </p:stCondLst>
                                  <p:childTnLst>
                                    <p:animEffect transition="out" filter="fade">
                                      <p:cBhvr>
                                        <p:cTn id="74" dur="500" tmFilter="0, 0; .2, .5; .8, .5; 1, 0"/>
                                        <p:tgtEl>
                                          <p:spTgt spid="11"/>
                                        </p:tgtEl>
                                      </p:cBhvr>
                                    </p:animEffect>
                                    <p:animScale>
                                      <p:cBhvr>
                                        <p:cTn id="7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11" grpId="0" animBg="1"/>
      <p:bldP spid="11" grpId="1" animBg="1"/>
      <p:bldP spid="14" grpId="0" animBg="1"/>
      <p:bldP spid="14" grpId="1" animBg="1"/>
      <p:bldP spid="15" grpId="0" animBg="1"/>
      <p:bldP spid="15" grpId="1" animBg="1"/>
      <p:bldP spid="17" grpId="0" animBg="1"/>
      <p:bldP spid="17" grpId="1" animBg="1"/>
      <p:bldP spid="21" grpId="0" animBg="1"/>
      <p:bldP spid="20" grpId="0"/>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1915909" cy="369332"/>
          </a:xfrm>
          <a:prstGeom prst="rect">
            <a:avLst/>
          </a:prstGeom>
        </p:spPr>
        <p:txBody>
          <a:bodyPr wrap="none">
            <a:spAutoFit/>
          </a:bodyPr>
          <a:lstStyle/>
          <a:p>
            <a:r>
              <a:rPr lang="en-US" altLang="zh-CN" dirty="0">
                <a:solidFill>
                  <a:schemeClr val="accent5">
                    <a:lumMod val="50000"/>
                  </a:schemeClr>
                </a:solidFill>
              </a:rPr>
              <a:t>Company Profile</a:t>
            </a:r>
            <a:endParaRPr lang="zh-CN" altLang="en-US" dirty="0">
              <a:solidFill>
                <a:schemeClr val="accent5">
                  <a:lumMod val="50000"/>
                </a:schemeClr>
              </a:solidFill>
            </a:endParaRPr>
          </a:p>
        </p:txBody>
      </p:sp>
      <p:grpSp>
        <p:nvGrpSpPr>
          <p:cNvPr id="34" name="组合 33"/>
          <p:cNvGrpSpPr/>
          <p:nvPr/>
        </p:nvGrpSpPr>
        <p:grpSpPr>
          <a:xfrm>
            <a:off x="9306922" y="3709240"/>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01</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——CONTENTS——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368379" y="2394046"/>
            <a:ext cx="4490657" cy="1200329"/>
          </a:xfrm>
          <a:prstGeom prst="rect">
            <a:avLst/>
          </a:prstGeom>
          <a:noFill/>
          <a:effectLst/>
        </p:spPr>
        <p:txBody>
          <a:bodyPr wrap="square" rtlCol="0">
            <a:spAutoFit/>
          </a:bodyPr>
          <a:lstStyle/>
          <a:p>
            <a:pPr algn="ctr"/>
            <a:r>
              <a:rPr lang="en-US" altLang="zh-CN" sz="7200" b="1" dirty="0">
                <a:solidFill>
                  <a:srgbClr val="0070C0"/>
                </a:solidFill>
                <a:latin typeface="微软雅黑" pitchFamily="34" charset="-122"/>
                <a:ea typeface="微软雅黑" pitchFamily="34" charset="-122"/>
              </a:rPr>
              <a:t>About Us</a:t>
            </a:r>
            <a:endParaRPr lang="zh-CN" altLang="en-US" sz="72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2301625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255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28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延期 2"/>
          <p:cNvSpPr/>
          <p:nvPr/>
        </p:nvSpPr>
        <p:spPr>
          <a:xfrm>
            <a:off x="5624367" y="1914120"/>
            <a:ext cx="2703087" cy="3456384"/>
          </a:xfrm>
          <a:prstGeom prst="flowChartDelay">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3175211" y="3224771"/>
            <a:ext cx="5709727" cy="835083"/>
          </a:xfrm>
          <a:prstGeom prst="rect">
            <a:avLst/>
          </a:prstGeom>
        </p:spPr>
      </p:pic>
      <p:sp>
        <p:nvSpPr>
          <p:cNvPr id="4" name="流程图: 延期 3"/>
          <p:cNvSpPr/>
          <p:nvPr/>
        </p:nvSpPr>
        <p:spPr>
          <a:xfrm>
            <a:off x="8512316" y="1914120"/>
            <a:ext cx="2703087" cy="3456384"/>
          </a:xfrm>
          <a:prstGeom prst="flowChartDelay">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innerShdw blurRad="190500" dist="1270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2000"/>
                    </a14:imgEffect>
                    <a14:imgEffect>
                      <a14:saturation sat="66000"/>
                    </a14:imgEffect>
                  </a14:imgLayer>
                </a14:imgProps>
              </a:ext>
              <a:ext uri="{28A0092B-C50C-407E-A947-70E740481C1C}">
                <a14:useLocalDpi xmlns:a14="http://schemas.microsoft.com/office/drawing/2010/main"/>
              </a:ext>
            </a:extLst>
          </a:blip>
          <a:srcRect/>
          <a:stretch/>
        </p:blipFill>
        <p:spPr>
          <a:xfrm rot="5400000">
            <a:off x="6063160" y="3224771"/>
            <a:ext cx="5709727" cy="835083"/>
          </a:xfrm>
          <a:prstGeom prst="rect">
            <a:avLst/>
          </a:prstGeom>
        </p:spPr>
      </p:pic>
      <p:sp>
        <p:nvSpPr>
          <p:cNvPr id="6" name="矩形 5"/>
          <p:cNvSpPr/>
          <p:nvPr/>
        </p:nvSpPr>
        <p:spPr>
          <a:xfrm>
            <a:off x="766614" y="3140968"/>
            <a:ext cx="4248472" cy="2829685"/>
          </a:xfrm>
          <a:prstGeom prst="rect">
            <a:avLst/>
          </a:prstGeom>
        </p:spPr>
        <p:txBody>
          <a:bodyPr wrap="square">
            <a:spAutoFit/>
          </a:bodyPr>
          <a:lstStyle/>
          <a:p>
            <a:pPr indent="457200" algn="just">
              <a:lnSpc>
                <a:spcPct val="150000"/>
              </a:lnSpc>
            </a:pPr>
            <a:r>
              <a:rPr lang="en-US" altLang="zh-CN" sz="1200" dirty="0"/>
              <a:t>Committed to solar thermal research for more than 16 years, photovoltaic system research for more than 6 years, and system research for more than 4 years, </a:t>
            </a:r>
            <a:r>
              <a:rPr lang="en-US" altLang="zh-CN" sz="1200" dirty="0" err="1"/>
              <a:t>Jiaxing</a:t>
            </a:r>
            <a:r>
              <a:rPr lang="en-US" altLang="zh-CN" sz="1200" dirty="0"/>
              <a:t> </a:t>
            </a:r>
            <a:r>
              <a:rPr lang="en-US" altLang="zh-CN" sz="1200" dirty="0" err="1"/>
              <a:t>Yunyu</a:t>
            </a:r>
            <a:r>
              <a:rPr lang="en-US" altLang="zh-CN" sz="1200" dirty="0"/>
              <a:t> has acquired over 10 domestic invention patents on integrated photovoltaic thermal systems. Our solar energy focuses on large-scale production and design, research and installation of the whole photovoltaic thermal system, contributing a lot to the national carbon neutrality as well as peak carbon dioxide emissions.</a:t>
            </a:r>
            <a:endParaRPr lang="zh-CN" altLang="en-US" sz="1200" dirty="0"/>
          </a:p>
          <a:p>
            <a:pPr indent="457200" algn="just">
              <a:lnSpc>
                <a:spcPct val="150000"/>
              </a:lnSpc>
            </a:pPr>
            <a:endParaRPr lang="zh-CN" altLang="en-US" sz="1200" b="1" dirty="0">
              <a:solidFill>
                <a:schemeClr val="tx1">
                  <a:lumMod val="75000"/>
                  <a:lumOff val="25000"/>
                </a:schemeClr>
              </a:solidFill>
              <a:latin typeface="微软雅黑" pitchFamily="34" charset="-122"/>
              <a:ea typeface="微软雅黑" pitchFamily="34" charset="-122"/>
            </a:endParaRPr>
          </a:p>
        </p:txBody>
      </p:sp>
      <p:grpSp>
        <p:nvGrpSpPr>
          <p:cNvPr id="7" name="组合 6"/>
          <p:cNvGrpSpPr/>
          <p:nvPr/>
        </p:nvGrpSpPr>
        <p:grpSpPr>
          <a:xfrm>
            <a:off x="975008" y="2626018"/>
            <a:ext cx="3286649" cy="389320"/>
            <a:chOff x="8763694" y="1821077"/>
            <a:chExt cx="2431293" cy="389320"/>
          </a:xfrm>
        </p:grpSpPr>
        <p:sp>
          <p:nvSpPr>
            <p:cNvPr id="8" name="矩形 7"/>
            <p:cNvSpPr/>
            <p:nvPr/>
          </p:nvSpPr>
          <p:spPr>
            <a:xfrm>
              <a:off x="8763694" y="1821077"/>
              <a:ext cx="2400143" cy="38932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50000"/>
                  </a:schemeClr>
                </a:solidFill>
              </a:endParaRPr>
            </a:p>
          </p:txBody>
        </p:sp>
        <p:sp>
          <p:nvSpPr>
            <p:cNvPr id="9" name="文本框 53"/>
            <p:cNvSpPr txBox="1"/>
            <p:nvPr/>
          </p:nvSpPr>
          <p:spPr>
            <a:xfrm>
              <a:off x="8776475" y="1861848"/>
              <a:ext cx="2418512" cy="307777"/>
            </a:xfrm>
            <a:prstGeom prst="rect">
              <a:avLst/>
            </a:prstGeom>
            <a:noFill/>
          </p:spPr>
          <p:txBody>
            <a:bodyPr wrap="square" rtlCol="0">
              <a:spAutoFit/>
            </a:bodyPr>
            <a:lstStyle/>
            <a:p>
              <a:pPr algn="ctr"/>
              <a:r>
                <a:rPr lang="en-US" altLang="zh-CN" sz="1400" b="1" dirty="0" err="1">
                  <a:solidFill>
                    <a:schemeClr val="bg1"/>
                  </a:solidFill>
                  <a:latin typeface="微软雅黑" panose="020B0503020204020204" pitchFamily="34" charset="-122"/>
                  <a:ea typeface="微软雅黑" panose="020B0503020204020204" pitchFamily="34" charset="-122"/>
                </a:rPr>
                <a:t>Jiaxing</a:t>
              </a:r>
              <a:r>
                <a:rPr lang="en-US" altLang="zh-CN" sz="1400" b="1" dirty="0">
                  <a:solidFill>
                    <a:schemeClr val="bg1"/>
                  </a:solidFill>
                  <a:latin typeface="微软雅黑" panose="020B0503020204020204" pitchFamily="34" charset="-122"/>
                  <a:ea typeface="微软雅黑" panose="020B0503020204020204" pitchFamily="34" charset="-122"/>
                </a:rPr>
                <a:t> </a:t>
              </a:r>
              <a:r>
                <a:rPr lang="en-US" altLang="zh-CN" sz="1400" b="1" dirty="0" err="1">
                  <a:solidFill>
                    <a:schemeClr val="bg1"/>
                  </a:solidFill>
                  <a:latin typeface="微软雅黑" panose="020B0503020204020204" pitchFamily="34" charset="-122"/>
                  <a:ea typeface="微软雅黑" panose="020B0503020204020204" pitchFamily="34" charset="-122"/>
                </a:rPr>
                <a:t>Yunyu</a:t>
              </a:r>
              <a:r>
                <a:rPr lang="en-US" altLang="zh-CN" sz="1400" b="1" dirty="0">
                  <a:solidFill>
                    <a:schemeClr val="bg1"/>
                  </a:solidFill>
                  <a:latin typeface="微软雅黑" panose="020B0503020204020204" pitchFamily="34" charset="-122"/>
                  <a:ea typeface="微软雅黑" panose="020B0503020204020204" pitchFamily="34" charset="-122"/>
                </a:rPr>
                <a:t> New Energy </a:t>
              </a:r>
              <a:r>
                <a:rPr lang="en-US" altLang="zh-CN" sz="1400" b="1" dirty="0" err="1">
                  <a:solidFill>
                    <a:schemeClr val="bg1"/>
                  </a:solidFill>
                  <a:latin typeface="微软雅黑" panose="020B0503020204020204" pitchFamily="34" charset="-122"/>
                  <a:ea typeface="微软雅黑" panose="020B0503020204020204" pitchFamily="34" charset="-122"/>
                </a:rPr>
                <a:t>Co.,Ltd</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1123206" y="169476"/>
            <a:ext cx="2019672"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About Us</a:t>
            </a:r>
            <a:endParaRPr lang="zh-CN" altLang="en-US" sz="2800" b="1" dirty="0">
              <a:solidFill>
                <a:schemeClr val="accent5">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3037650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800"/>
                            </p:stCondLst>
                            <p:childTnLst>
                              <p:par>
                                <p:cTn id="10" presetID="16" presetClass="entr" presetSubtype="2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13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8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3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33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725015" y="-11878"/>
            <a:ext cx="5230367" cy="44317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959302" y="3563724"/>
            <a:ext cx="3452868" cy="369332"/>
          </a:xfrm>
          <a:prstGeom prst="rect">
            <a:avLst/>
          </a:prstGeom>
        </p:spPr>
        <p:txBody>
          <a:bodyPr wrap="none">
            <a:spAutoFit/>
          </a:bodyPr>
          <a:lstStyle/>
          <a:p>
            <a:r>
              <a:rPr lang="en-US" altLang="zh-CN" dirty="0">
                <a:solidFill>
                  <a:schemeClr val="accent5">
                    <a:lumMod val="50000"/>
                  </a:schemeClr>
                </a:solidFill>
              </a:rPr>
              <a:t>Photovoltaic/ thermal solar system</a:t>
            </a:r>
            <a:endParaRPr lang="zh-CN" altLang="en-US" dirty="0">
              <a:solidFill>
                <a:schemeClr val="accent5">
                  <a:lumMod val="50000"/>
                </a:schemeClr>
              </a:solidFill>
            </a:endParaRPr>
          </a:p>
        </p:txBody>
      </p:sp>
      <p:grpSp>
        <p:nvGrpSpPr>
          <p:cNvPr id="34" name="组合 33"/>
          <p:cNvGrpSpPr/>
          <p:nvPr/>
        </p:nvGrpSpPr>
        <p:grpSpPr>
          <a:xfrm>
            <a:off x="9446250" y="3938965"/>
            <a:ext cx="1252780" cy="113577"/>
            <a:chOff x="9306922" y="3016002"/>
            <a:chExt cx="1252780" cy="113577"/>
          </a:xfrm>
        </p:grpSpPr>
        <p:sp>
          <p:nvSpPr>
            <p:cNvPr id="25" name="矩形 24"/>
            <p:cNvSpPr/>
            <p:nvPr/>
          </p:nvSpPr>
          <p:spPr>
            <a:xfrm flipV="1">
              <a:off x="9306922" y="3016002"/>
              <a:ext cx="638991" cy="11357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9920711" y="3016002"/>
              <a:ext cx="638991" cy="11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25015" y="3649216"/>
            <a:ext cx="5230367" cy="1565126"/>
            <a:chOff x="725015" y="3649216"/>
            <a:chExt cx="5230367" cy="1565126"/>
          </a:xfrm>
        </p:grpSpPr>
        <p:sp>
          <p:nvSpPr>
            <p:cNvPr id="4" name="流程图: 决策 3"/>
            <p:cNvSpPr/>
            <p:nvPr/>
          </p:nvSpPr>
          <p:spPr>
            <a:xfrm flipV="1">
              <a:off x="725015" y="3649216"/>
              <a:ext cx="5230367" cy="1565126"/>
            </a:xfrm>
            <a:prstGeom prst="flowChartDecisi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
            <p:cNvSpPr txBox="1"/>
            <p:nvPr/>
          </p:nvSpPr>
          <p:spPr>
            <a:xfrm>
              <a:off x="2691779" y="3717032"/>
              <a:ext cx="1296145" cy="769441"/>
            </a:xfrm>
            <a:prstGeom prst="rect">
              <a:avLst/>
            </a:prstGeom>
            <a:noFill/>
            <a:effectLst/>
          </p:spPr>
          <p:txBody>
            <a:bodyPr wrap="square" rtlCol="0">
              <a:spAutoFit/>
            </a:bodyPr>
            <a:lstStyle/>
            <a:p>
              <a:pPr algn="ctr"/>
              <a:r>
                <a:rPr lang="en-US" altLang="zh-CN" sz="4400" b="1" dirty="0">
                  <a:solidFill>
                    <a:schemeClr val="bg1"/>
                  </a:solidFill>
                  <a:latin typeface="锐字荣光黑简1.0" pitchFamily="2" charset="-122"/>
                  <a:ea typeface="锐字荣光黑简1.0" pitchFamily="2" charset="-122"/>
                </a:rPr>
                <a:t>02</a:t>
              </a:r>
              <a:endParaRPr lang="zh-CN" altLang="en-US" sz="4400" b="1" dirty="0">
                <a:solidFill>
                  <a:schemeClr val="bg1"/>
                </a:solidFill>
                <a:latin typeface="锐字荣光黑简1.0" pitchFamily="2" charset="-122"/>
                <a:ea typeface="锐字荣光黑简1.0" pitchFamily="2" charset="-122"/>
              </a:endParaRPr>
            </a:p>
          </p:txBody>
        </p:sp>
        <p:sp>
          <p:nvSpPr>
            <p:cNvPr id="22" name="等腰三角形 21"/>
            <p:cNvSpPr/>
            <p:nvPr/>
          </p:nvSpPr>
          <p:spPr>
            <a:xfrm flipV="1">
              <a:off x="3161496" y="4793905"/>
              <a:ext cx="306359" cy="13240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3"/>
            <p:cNvSpPr txBox="1"/>
            <p:nvPr/>
          </p:nvSpPr>
          <p:spPr>
            <a:xfrm>
              <a:off x="2278782" y="4387416"/>
              <a:ext cx="2021717" cy="307777"/>
            </a:xfrm>
            <a:prstGeom prst="rect">
              <a:avLst/>
            </a:prstGeom>
            <a:noFill/>
            <a:effectLst/>
          </p:spPr>
          <p:txBody>
            <a:bodyPr wrap="square" rtlCol="0">
              <a:spAutoFit/>
            </a:bodyPr>
            <a:lstStyle/>
            <a:p>
              <a:pPr algn="ctr"/>
              <a:r>
                <a:rPr lang="en-US" altLang="zh-CN" sz="1400" b="1" dirty="0">
                  <a:solidFill>
                    <a:schemeClr val="bg1"/>
                  </a:solidFill>
                  <a:latin typeface="微软雅黑" pitchFamily="34" charset="-122"/>
                  <a:ea typeface="微软雅黑" pitchFamily="34" charset="-122"/>
                </a:rPr>
                <a:t>——CONTENTS——</a:t>
              </a:r>
              <a:endParaRPr lang="zh-CN" altLang="en-US" sz="1400" b="1" dirty="0">
                <a:solidFill>
                  <a:schemeClr val="bg1"/>
                </a:solidFill>
                <a:latin typeface="微软雅黑" pitchFamily="34" charset="-122"/>
                <a:ea typeface="微软雅黑" pitchFamily="34" charset="-122"/>
              </a:endParaRPr>
            </a:p>
          </p:txBody>
        </p:sp>
      </p:grpSp>
      <p:sp>
        <p:nvSpPr>
          <p:cNvPr id="35" name="文本框 3"/>
          <p:cNvSpPr txBox="1"/>
          <p:nvPr/>
        </p:nvSpPr>
        <p:spPr>
          <a:xfrm>
            <a:off x="6672442" y="2394046"/>
            <a:ext cx="5615452" cy="830997"/>
          </a:xfrm>
          <a:prstGeom prst="rect">
            <a:avLst/>
          </a:prstGeom>
          <a:noFill/>
          <a:effectLst/>
        </p:spPr>
        <p:txBody>
          <a:bodyPr wrap="square" rtlCol="0">
            <a:spAutoFit/>
          </a:bodyPr>
          <a:lstStyle/>
          <a:p>
            <a:pPr algn="ctr"/>
            <a:r>
              <a:rPr lang="en-US" altLang="zh-CN" sz="4800" b="1" dirty="0">
                <a:solidFill>
                  <a:srgbClr val="0070C0"/>
                </a:solidFill>
                <a:latin typeface="微软雅黑" pitchFamily="34" charset="-122"/>
                <a:ea typeface="微软雅黑" pitchFamily="34" charset="-122"/>
              </a:rPr>
              <a:t>PVT Technology</a:t>
            </a:r>
            <a:endParaRPr lang="zh-CN" altLang="en-US" sz="48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8469897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400" tmFilter="0, 0; .2, .5; .8, .5; 1, 0"/>
                                        <p:tgtEl>
                                          <p:spTgt spid="36"/>
                                        </p:tgtEl>
                                      </p:cBhvr>
                                    </p:animEffect>
                                    <p:animScale>
                                      <p:cBhvr>
                                        <p:cTn id="11" dur="200" autoRev="1" fill="hold"/>
                                        <p:tgtEl>
                                          <p:spTgt spid="36"/>
                                        </p:tgtEl>
                                      </p:cBhvr>
                                      <p:by x="105000" y="105000"/>
                                    </p:animScale>
                                  </p:childTnLst>
                                </p:cTn>
                              </p:par>
                            </p:childTnLst>
                          </p:cTn>
                        </p:par>
                        <p:par>
                          <p:cTn id="12" fill="hold">
                            <p:stCondLst>
                              <p:cond delay="90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anim calcmode="lin" valueType="num">
                                      <p:cBhvr>
                                        <p:cTn id="16" dur="500" fill="hold"/>
                                        <p:tgtEl>
                                          <p:spTgt spid="33"/>
                                        </p:tgtEl>
                                        <p:attrNameLst>
                                          <p:attrName>ppt_x</p:attrName>
                                        </p:attrNameLst>
                                      </p:cBhvr>
                                      <p:tavLst>
                                        <p:tav tm="0">
                                          <p:val>
                                            <p:strVal val="#ppt_x"/>
                                          </p:val>
                                        </p:tav>
                                        <p:tav tm="100000">
                                          <p:val>
                                            <p:strVal val="#ppt_x"/>
                                          </p:val>
                                        </p:tav>
                                      </p:tavLst>
                                    </p:anim>
                                    <p:anim calcmode="lin" valueType="num">
                                      <p:cBhvr>
                                        <p:cTn id="17" dur="500" fill="hold"/>
                                        <p:tgtEl>
                                          <p:spTgt spid="33"/>
                                        </p:tgtEl>
                                        <p:attrNameLst>
                                          <p:attrName>ppt_y</p:attrName>
                                        </p:attrNameLst>
                                      </p:cBhvr>
                                      <p:tavLst>
                                        <p:tav tm="0">
                                          <p:val>
                                            <p:strVal val="#ppt_y-.1"/>
                                          </p:val>
                                        </p:tav>
                                        <p:tav tm="100000">
                                          <p:val>
                                            <p:strVal val="#ppt_y"/>
                                          </p:val>
                                        </p:tav>
                                      </p:tavLst>
                                    </p:anim>
                                  </p:childTnLst>
                                </p:cTn>
                              </p:par>
                            </p:childTnLst>
                          </p:cTn>
                        </p:par>
                        <p:par>
                          <p:cTn id="18" fill="hold">
                            <p:stCondLst>
                              <p:cond delay="14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par>
                          <p:cTn id="27" fill="hold">
                            <p:stCondLst>
                              <p:cond delay="3400"/>
                            </p:stCondLst>
                            <p:childTnLst>
                              <p:par>
                                <p:cTn id="28" presetID="49" presetClass="entr" presetSubtype="0" decel="10000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250" fill="hold"/>
                                        <p:tgtEl>
                                          <p:spTgt spid="34"/>
                                        </p:tgtEl>
                                        <p:attrNameLst>
                                          <p:attrName>ppt_w</p:attrName>
                                        </p:attrNameLst>
                                      </p:cBhvr>
                                      <p:tavLst>
                                        <p:tav tm="0">
                                          <p:val>
                                            <p:fltVal val="0"/>
                                          </p:val>
                                        </p:tav>
                                        <p:tav tm="100000">
                                          <p:val>
                                            <p:strVal val="#ppt_w"/>
                                          </p:val>
                                        </p:tav>
                                      </p:tavLst>
                                    </p:anim>
                                    <p:anim calcmode="lin" valueType="num">
                                      <p:cBhvr>
                                        <p:cTn id="31" dur="250" fill="hold"/>
                                        <p:tgtEl>
                                          <p:spTgt spid="34"/>
                                        </p:tgtEl>
                                        <p:attrNameLst>
                                          <p:attrName>ppt_h</p:attrName>
                                        </p:attrNameLst>
                                      </p:cBhvr>
                                      <p:tavLst>
                                        <p:tav tm="0">
                                          <p:val>
                                            <p:fltVal val="0"/>
                                          </p:val>
                                        </p:tav>
                                        <p:tav tm="100000">
                                          <p:val>
                                            <p:strVal val="#ppt_h"/>
                                          </p:val>
                                        </p:tav>
                                      </p:tavLst>
                                    </p:anim>
                                    <p:anim calcmode="lin" valueType="num">
                                      <p:cBhvr>
                                        <p:cTn id="32" dur="250" fill="hold"/>
                                        <p:tgtEl>
                                          <p:spTgt spid="34"/>
                                        </p:tgtEl>
                                        <p:attrNameLst>
                                          <p:attrName>style.rotation</p:attrName>
                                        </p:attrNameLst>
                                      </p:cBhvr>
                                      <p:tavLst>
                                        <p:tav tm="0">
                                          <p:val>
                                            <p:fltVal val="360"/>
                                          </p:val>
                                        </p:tav>
                                        <p:tav tm="100000">
                                          <p:val>
                                            <p:fltVal val="0"/>
                                          </p:val>
                                        </p:tav>
                                      </p:tavLst>
                                    </p:anim>
                                    <p:animEffect transition="in" filter="fade">
                                      <p:cBhvr>
                                        <p:cTn id="33" dur="250"/>
                                        <p:tgtEl>
                                          <p:spTgt spid="34"/>
                                        </p:tgtEl>
                                      </p:cBhvr>
                                    </p:animEffect>
                                  </p:childTnLst>
                                </p:cTn>
                              </p:par>
                            </p:childTnLst>
                          </p:cTn>
                        </p:par>
                        <p:par>
                          <p:cTn id="34" fill="hold">
                            <p:stCondLst>
                              <p:cond delay="36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35"/>
                                        </p:tgtEl>
                                      </p:cBhvr>
                                    </p:animEffect>
                                    <p:animScale>
                                      <p:cBhvr>
                                        <p:cTn id="37"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23" grpId="0"/>
      <p:bldP spid="35" grpId="0"/>
      <p:bldP spid="3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654" y="169476"/>
            <a:ext cx="3744416"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 Technology</a:t>
            </a:r>
            <a:endParaRPr lang="zh-CN" altLang="en-US" sz="2800" b="1" dirty="0">
              <a:solidFill>
                <a:schemeClr val="accent5">
                  <a:lumMod val="50000"/>
                </a:schemeClr>
              </a:solidFill>
              <a:latin typeface="微软雅黑" pitchFamily="34" charset="-122"/>
              <a:ea typeface="微软雅黑" pitchFamily="34" charset="-122"/>
            </a:endParaRPr>
          </a:p>
        </p:txBody>
      </p:sp>
      <p:sp>
        <p:nvSpPr>
          <p:cNvPr id="3" name="矩形 2"/>
          <p:cNvSpPr/>
          <p:nvPr/>
        </p:nvSpPr>
        <p:spPr>
          <a:xfrm>
            <a:off x="6298227" y="3662769"/>
            <a:ext cx="3037338" cy="210661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638821" y="1472019"/>
            <a:ext cx="3103780" cy="210661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5"/>
          <p:cNvGrpSpPr>
            <a:grpSpLocks/>
          </p:cNvGrpSpPr>
          <p:nvPr/>
        </p:nvGrpSpPr>
        <p:grpSpPr bwMode="auto">
          <a:xfrm>
            <a:off x="5471139" y="1510119"/>
            <a:ext cx="6240691" cy="2106613"/>
            <a:chOff x="5831780" y="1788244"/>
            <a:chExt cx="3895118" cy="1684286"/>
          </a:xfrm>
          <a:solidFill>
            <a:srgbClr val="09C989"/>
          </a:solidFill>
        </p:grpSpPr>
        <p:sp>
          <p:nvSpPr>
            <p:cNvPr id="6" name="Rectangle 1"/>
            <p:cNvSpPr/>
            <p:nvPr/>
          </p:nvSpPr>
          <p:spPr bwMode="auto">
            <a:xfrm>
              <a:off x="6075438" y="1788244"/>
              <a:ext cx="3651460" cy="168428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7" name="等腰三角形 6"/>
            <p:cNvSpPr/>
            <p:nvPr/>
          </p:nvSpPr>
          <p:spPr>
            <a:xfrm rot="16200000">
              <a:off x="5812088" y="3002295"/>
              <a:ext cx="286849" cy="247465"/>
            </a:xfrm>
            <a:prstGeom prs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25"/>
          <p:cNvGrpSpPr>
            <a:grpSpLocks/>
          </p:cNvGrpSpPr>
          <p:nvPr/>
        </p:nvGrpSpPr>
        <p:grpSpPr bwMode="auto">
          <a:xfrm>
            <a:off x="1702716" y="3624669"/>
            <a:ext cx="4886024" cy="2182813"/>
            <a:chOff x="5907365" y="1787673"/>
            <a:chExt cx="3905900" cy="1745210"/>
          </a:xfrm>
          <a:solidFill>
            <a:srgbClr val="05B32E"/>
          </a:solidFill>
        </p:grpSpPr>
        <p:sp>
          <p:nvSpPr>
            <p:cNvPr id="9" name="Rectangle 1"/>
            <p:cNvSpPr/>
            <p:nvPr/>
          </p:nvSpPr>
          <p:spPr bwMode="auto">
            <a:xfrm flipH="1">
              <a:off x="5907365" y="1787673"/>
              <a:ext cx="3663510" cy="174521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10" name="等腰三角形 9"/>
            <p:cNvSpPr/>
            <p:nvPr/>
          </p:nvSpPr>
          <p:spPr>
            <a:xfrm rot="5400000" flipH="1">
              <a:off x="9545474" y="3002357"/>
              <a:ext cx="288118" cy="247465"/>
            </a:xfrm>
            <a:prstGeom prst="triangl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a:spLocks noChangeArrowheads="1"/>
          </p:cNvSpPr>
          <p:nvPr/>
        </p:nvSpPr>
        <p:spPr bwMode="auto">
          <a:xfrm>
            <a:off x="5933533" y="1556792"/>
            <a:ext cx="5706289" cy="1692771"/>
          </a:xfrm>
          <a:prstGeom prst="rect">
            <a:avLst/>
          </a:prstGeom>
          <a:noFill/>
          <a:ln w="9525">
            <a:noFill/>
            <a:miter lim="800000"/>
            <a:headEnd/>
            <a:tailEnd/>
          </a:ln>
        </p:spPr>
        <p:txBody>
          <a:bodyPr wrap="square" lIns="0" tIns="0" rIns="0" bIns="0">
            <a:spAutoFit/>
          </a:bodyPr>
          <a:lstStyle/>
          <a:p>
            <a:r>
              <a:rPr lang="en-US" altLang="zh-CN" sz="1100" dirty="0" err="1">
                <a:solidFill>
                  <a:schemeClr val="bg1"/>
                </a:solidFill>
                <a:latin typeface="微软雅黑" pitchFamily="34" charset="-122"/>
                <a:ea typeface="微软雅黑" pitchFamily="34" charset="-122"/>
              </a:rPr>
              <a:t>PVT</a:t>
            </a:r>
            <a:r>
              <a:rPr lang="en-US" altLang="zh-CN" sz="1100" dirty="0">
                <a:solidFill>
                  <a:schemeClr val="bg1"/>
                </a:solidFill>
                <a:latin typeface="微软雅黑" pitchFamily="34" charset="-122"/>
                <a:ea typeface="微软雅黑" pitchFamily="34" charset="-122"/>
              </a:rPr>
              <a:t> technology is a kind of technology integrating photovoltaic, </a:t>
            </a:r>
            <a:r>
              <a:rPr lang="en-US" altLang="zh-CN" sz="1100" dirty="0" err="1">
                <a:solidFill>
                  <a:schemeClr val="bg1"/>
                </a:solidFill>
                <a:latin typeface="微软雅黑" pitchFamily="34" charset="-122"/>
                <a:ea typeface="微软雅黑" pitchFamily="34" charset="-122"/>
              </a:rPr>
              <a:t>photothermal</a:t>
            </a:r>
            <a:r>
              <a:rPr lang="en-US" altLang="zh-CN" sz="1100" dirty="0">
                <a:solidFill>
                  <a:schemeClr val="bg1"/>
                </a:solidFill>
                <a:latin typeface="微软雅黑" pitchFamily="34" charset="-122"/>
                <a:ea typeface="微软雅黑" pitchFamily="34" charset="-122"/>
              </a:rPr>
              <a:t> and thermal energy. With traditional photovoltaic panels, 100% solar energy hits the photovoltaic panels. The photovoltaic panels only convert about 17-23% of the energy into electrical energy, and the remaining 5% is reflected off and then is wasted into the air. However, our PVT technology maximizes the absorption of waste heat from this part of photovoltaic panels, which is stored in the water tank through the circulation pump, and uses the heat pump, water source heat pump and other technologies to further maintain constant temperature, so as to meet the requirements of hot water supply and heating. Our PVT technology achieves much higher overall efficiency and much better utilization of the solar spectrum.</a:t>
            </a:r>
            <a:endParaRPr lang="zh-CN" altLang="en-US" sz="11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12"/>
          <p:cNvSpPr txBox="1">
            <a:spLocks noChangeArrowheads="1"/>
          </p:cNvSpPr>
          <p:nvPr/>
        </p:nvSpPr>
        <p:spPr bwMode="auto">
          <a:xfrm>
            <a:off x="1783926" y="3894311"/>
            <a:ext cx="4203968" cy="1361206"/>
          </a:xfrm>
          <a:prstGeom prst="rect">
            <a:avLst/>
          </a:prstGeom>
          <a:noFill/>
          <a:ln w="9525">
            <a:noFill/>
            <a:miter lim="800000"/>
            <a:headEnd/>
            <a:tailEnd/>
          </a:ln>
        </p:spPr>
        <p:txBody>
          <a:bodyPr wrap="square">
            <a:spAutoFit/>
          </a:bodyPr>
          <a:lstStyle/>
          <a:p>
            <a:pPr>
              <a:lnSpc>
                <a:spcPct val="120000"/>
              </a:lnSpc>
            </a:pPr>
            <a:r>
              <a:rPr lang="en-US" altLang="zh-CN"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While absorbing the waste heat of photovoltaic panels, PVT panels also play a role of cooling down, so as to increase the power generation on the panels. The annual power generation can be improved by 11%, and even up to 21% in summer.</a:t>
            </a:r>
            <a:endParaRPr lang="zh-CN" altLang="en-US" sz="14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5" name="直接连接符 14"/>
          <p:cNvCxnSpPr>
            <a:cxnSpLocks/>
          </p:cNvCxnSpPr>
          <p:nvPr/>
        </p:nvCxnSpPr>
        <p:spPr>
          <a:xfrm>
            <a:off x="6095206" y="3413647"/>
            <a:ext cx="40106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353508" y="5283832"/>
            <a:ext cx="32724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8184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100"/>
                            </p:stCondLst>
                            <p:childTnLst>
                              <p:par>
                                <p:cTn id="10" presetID="4"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750"/>
                                        <p:tgtEl>
                                          <p:spTgt spid="4"/>
                                        </p:tgtEl>
                                      </p:cBhvr>
                                    </p:animEffect>
                                  </p:childTnLst>
                                </p:cTn>
                              </p:par>
                            </p:childTnLst>
                          </p:cTn>
                        </p:par>
                        <p:par>
                          <p:cTn id="13" fill="hold">
                            <p:stCondLst>
                              <p:cond delay="185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350"/>
                            </p:stCondLst>
                            <p:childTnLst>
                              <p:par>
                                <p:cTn id="19" presetID="16" presetClass="entr" presetSubtype="37"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85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3350"/>
                            </p:stCondLst>
                            <p:childTnLst>
                              <p:par>
                                <p:cTn id="27" presetID="4"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in)">
                                      <p:cBhvr>
                                        <p:cTn id="29" dur="750"/>
                                        <p:tgtEl>
                                          <p:spTgt spid="3"/>
                                        </p:tgtEl>
                                      </p:cBhvr>
                                    </p:animEffect>
                                  </p:childTnLst>
                                </p:cTn>
                              </p:par>
                            </p:childTnLst>
                          </p:cTn>
                        </p:par>
                        <p:par>
                          <p:cTn id="30" fill="hold">
                            <p:stCondLst>
                              <p:cond delay="4100"/>
                            </p:stCondLst>
                            <p:childTnLst>
                              <p:par>
                                <p:cTn id="31" presetID="2" presetClass="entr" presetSubtype="8"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0-#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4600"/>
                            </p:stCondLst>
                            <p:childTnLst>
                              <p:par>
                                <p:cTn id="36" presetID="16" presetClass="entr" presetSubtype="37"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par>
                          <p:cTn id="39" fill="hold">
                            <p:stCondLst>
                              <p:cond delay="51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766614" y="5272543"/>
            <a:ext cx="11089232" cy="1477328"/>
          </a:xfrm>
          <a:prstGeom prst="rect">
            <a:avLst/>
          </a:prstGeom>
        </p:spPr>
        <p:txBody>
          <a:bodyPr wrap="square">
            <a:spAutoFit/>
          </a:bodyPr>
          <a:lstStyle/>
          <a:p>
            <a:pPr indent="457200">
              <a:lnSpc>
                <a:spcPct val="150000"/>
              </a:lnSpc>
            </a:pP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The solar energy can only be converted to electricity when the solar photovoltaic panels are at the appropriate temperature. Our PVT panels reduces the surface temperature of the photovoltaic panels and improve the power generation efficiency.  </a:t>
            </a:r>
            <a:endParaRPr lang="zh-CN" altLang="en-US" sz="2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45"/>
          <p:cNvSpPr txBox="1"/>
          <p:nvPr/>
        </p:nvSpPr>
        <p:spPr>
          <a:xfrm>
            <a:off x="1103164" y="169476"/>
            <a:ext cx="4632002"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 Technology</a:t>
            </a:r>
            <a:endParaRPr lang="zh-CN" altLang="en-US" sz="2800" b="1" dirty="0">
              <a:solidFill>
                <a:schemeClr val="accent5">
                  <a:lumMod val="50000"/>
                </a:schemeClr>
              </a:solidFill>
              <a:latin typeface="微软雅黑" pitchFamily="34" charset="-122"/>
              <a:ea typeface="微软雅黑" pitchFamily="34" charset="-122"/>
            </a:endParaRPr>
          </a:p>
        </p:txBody>
      </p:sp>
      <p:pic>
        <p:nvPicPr>
          <p:cNvPr id="17" name="图片 16" descr="卡通人物&#10;&#10;中度可信度描述已自动生成">
            <a:extLst>
              <a:ext uri="{FF2B5EF4-FFF2-40B4-BE49-F238E27FC236}">
                <a16:creationId xmlns:a16="http://schemas.microsoft.com/office/drawing/2014/main" id="{01901198-D845-516D-8725-D35E42F07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312" y="1052736"/>
            <a:ext cx="7315781" cy="4218004"/>
          </a:xfrm>
          <a:prstGeom prst="rect">
            <a:avLst/>
          </a:prstGeom>
        </p:spPr>
      </p:pic>
    </p:spTree>
    <p:extLst>
      <p:ext uri="{BB962C8B-B14F-4D97-AF65-F5344CB8AC3E}">
        <p14:creationId xmlns:p14="http://schemas.microsoft.com/office/powerpoint/2010/main" val="1079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1000"/>
                                        <p:tgtEl>
                                          <p:spTgt spid="47"/>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ppt_w*0.70"/>
                                          </p:val>
                                        </p:tav>
                                        <p:tav tm="100000">
                                          <p:val>
                                            <p:strVal val="#ppt_w"/>
                                          </p:val>
                                        </p:tav>
                                      </p:tavLst>
                                    </p:anim>
                                    <p:anim calcmode="lin" valueType="num">
                                      <p:cBhvr>
                                        <p:cTn id="12" dur="750" fill="hold"/>
                                        <p:tgtEl>
                                          <p:spTgt spid="17"/>
                                        </p:tgtEl>
                                        <p:attrNameLst>
                                          <p:attrName>ppt_h</p:attrName>
                                        </p:attrNameLst>
                                      </p:cBhvr>
                                      <p:tavLst>
                                        <p:tav tm="0">
                                          <p:val>
                                            <p:strVal val="#ppt_h"/>
                                          </p:val>
                                        </p:tav>
                                        <p:tav tm="100000">
                                          <p:val>
                                            <p:strVal val="#ppt_h"/>
                                          </p:val>
                                        </p:tav>
                                      </p:tavLst>
                                    </p:anim>
                                    <p:animEffect transition="in" filter="fade">
                                      <p:cBhvr>
                                        <p:cTn id="1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4920034"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 Technology</a:t>
            </a:r>
            <a:endParaRPr lang="zh-CN" altLang="en-US" sz="2800" b="1" dirty="0">
              <a:solidFill>
                <a:schemeClr val="accent5">
                  <a:lumMod val="50000"/>
                </a:schemeClr>
              </a:solidFill>
              <a:latin typeface="微软雅黑" pitchFamily="34" charset="-122"/>
              <a:ea typeface="微软雅黑" pitchFamily="34" charset="-122"/>
            </a:endParaRPr>
          </a:p>
        </p:txBody>
      </p:sp>
      <p:pic>
        <p:nvPicPr>
          <p:cNvPr id="5" name="图片 4">
            <a:extLst>
              <a:ext uri="{FF2B5EF4-FFF2-40B4-BE49-F238E27FC236}">
                <a16:creationId xmlns:a16="http://schemas.microsoft.com/office/drawing/2014/main" id="{787F9EA7-B00C-99FF-E7B5-05EF8F5E7020}"/>
              </a:ext>
            </a:extLst>
          </p:cNvPr>
          <p:cNvPicPr>
            <a:picLocks noChangeAspect="1"/>
          </p:cNvPicPr>
          <p:nvPr/>
        </p:nvPicPr>
        <p:blipFill>
          <a:blip r:embed="rId3">
            <a:clrChange>
              <a:clrFrom>
                <a:srgbClr val="FFFFFE"/>
              </a:clrFrom>
              <a:clrTo>
                <a:srgbClr val="FFFFFE">
                  <a:alpha val="0"/>
                </a:srgbClr>
              </a:clrTo>
            </a:clrChange>
          </a:blip>
          <a:stretch>
            <a:fillRect/>
          </a:stretch>
        </p:blipFill>
        <p:spPr>
          <a:xfrm>
            <a:off x="1990750" y="1772816"/>
            <a:ext cx="4911906" cy="4551399"/>
          </a:xfrm>
          <a:prstGeom prst="rect">
            <a:avLst/>
          </a:prstGeom>
        </p:spPr>
      </p:pic>
      <p:pic>
        <p:nvPicPr>
          <p:cNvPr id="6" name="图片 5">
            <a:extLst>
              <a:ext uri="{FF2B5EF4-FFF2-40B4-BE49-F238E27FC236}">
                <a16:creationId xmlns:a16="http://schemas.microsoft.com/office/drawing/2014/main" id="{7EB548AD-8E68-8D71-7FE0-69CA5B306A2D}"/>
              </a:ext>
            </a:extLst>
          </p:cNvPr>
          <p:cNvPicPr>
            <a:picLocks noChangeAspect="1"/>
          </p:cNvPicPr>
          <p:nvPr/>
        </p:nvPicPr>
        <p:blipFill>
          <a:blip r:embed="rId4"/>
          <a:stretch>
            <a:fillRect/>
          </a:stretch>
        </p:blipFill>
        <p:spPr>
          <a:xfrm>
            <a:off x="7463358" y="1439688"/>
            <a:ext cx="2446917" cy="4855361"/>
          </a:xfrm>
          <a:prstGeom prst="rect">
            <a:avLst/>
          </a:prstGeom>
        </p:spPr>
      </p:pic>
      <p:sp>
        <p:nvSpPr>
          <p:cNvPr id="7" name="矩形 6">
            <a:extLst>
              <a:ext uri="{FF2B5EF4-FFF2-40B4-BE49-F238E27FC236}">
                <a16:creationId xmlns:a16="http://schemas.microsoft.com/office/drawing/2014/main" id="{8D12D46F-2B5B-75C6-D4AF-2A73EC85A275}"/>
              </a:ext>
            </a:extLst>
          </p:cNvPr>
          <p:cNvSpPr/>
          <p:nvPr/>
        </p:nvSpPr>
        <p:spPr>
          <a:xfrm>
            <a:off x="1103164" y="940577"/>
            <a:ext cx="7315781" cy="496996"/>
          </a:xfrm>
          <a:prstGeom prst="rect">
            <a:avLst/>
          </a:prstGeom>
        </p:spPr>
        <p:txBody>
          <a:bodyPr wrap="square">
            <a:spAutoFit/>
          </a:bodyPr>
          <a:lstStyle/>
          <a:p>
            <a:pPr>
              <a:lnSpc>
                <a:spcPct val="150000"/>
              </a:lnSpc>
            </a:pPr>
            <a:r>
              <a:rPr lang="en-US" altLang="zh-CN" sz="2000" b="1" dirty="0">
                <a:latin typeface="Arial" panose="020B0604020202020204" pitchFamily="34" charset="0"/>
                <a:ea typeface="微软雅黑" panose="020B0503020204020204" pitchFamily="34" charset="-122"/>
                <a:cs typeface="+mn-ea"/>
                <a:sym typeface="Arial" panose="020B0604020202020204" pitchFamily="34" charset="0"/>
              </a:rPr>
              <a:t>Schematic Diagram of Our PVT Panels</a:t>
            </a:r>
            <a:endParaRPr lang="zh-CN" altLang="en-US" sz="2000" b="1" dirty="0">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4014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1103164" y="169476"/>
            <a:ext cx="3695898" cy="523220"/>
          </a:xfrm>
          <a:prstGeom prst="rect">
            <a:avLst/>
          </a:prstGeom>
          <a:noFill/>
        </p:spPr>
        <p:txBody>
          <a:bodyPr wrap="square" rtlCol="0">
            <a:spAutoFit/>
          </a:bodyPr>
          <a:lstStyle/>
          <a:p>
            <a:r>
              <a:rPr lang="en-US" altLang="zh-CN" sz="2800" b="1" dirty="0">
                <a:solidFill>
                  <a:schemeClr val="accent5">
                    <a:lumMod val="50000"/>
                  </a:schemeClr>
                </a:solidFill>
                <a:latin typeface="微软雅黑" pitchFamily="34" charset="-122"/>
                <a:ea typeface="微软雅黑" pitchFamily="34" charset="-122"/>
              </a:rPr>
              <a:t>PVT Technology</a:t>
            </a:r>
            <a:endParaRPr lang="zh-CN" altLang="en-US" sz="2800" b="1" dirty="0">
              <a:solidFill>
                <a:schemeClr val="accent5">
                  <a:lumMod val="50000"/>
                </a:schemeClr>
              </a:solidFill>
              <a:latin typeface="微软雅黑" pitchFamily="34" charset="-122"/>
              <a:ea typeface="微软雅黑" pitchFamily="34" charset="-122"/>
            </a:endParaRPr>
          </a:p>
        </p:txBody>
      </p:sp>
      <p:pic>
        <p:nvPicPr>
          <p:cNvPr id="8" name="图片 7" descr="电脑游戏的截图&#10;&#10;低可信度描述已自动生成">
            <a:extLst>
              <a:ext uri="{FF2B5EF4-FFF2-40B4-BE49-F238E27FC236}">
                <a16:creationId xmlns:a16="http://schemas.microsoft.com/office/drawing/2014/main" id="{22870D31-C4CE-F5CF-50D8-A0DDD0028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184683"/>
            <a:ext cx="9472386" cy="4914719"/>
          </a:xfrm>
          <a:prstGeom prst="rect">
            <a:avLst/>
          </a:prstGeom>
        </p:spPr>
      </p:pic>
    </p:spTree>
    <p:extLst>
      <p:ext uri="{BB962C8B-B14F-4D97-AF65-F5344CB8AC3E}">
        <p14:creationId xmlns:p14="http://schemas.microsoft.com/office/powerpoint/2010/main" val="6101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2932</TotalTime>
  <Words>972</Words>
  <Application>Microsoft Office PowerPoint</Application>
  <PresentationFormat>自定义</PresentationFormat>
  <Paragraphs>119</Paragraphs>
  <Slides>20</Slides>
  <Notes>20</Notes>
  <HiddenSlides>0</HiddenSlides>
  <MMClips>0</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20</vt:i4>
      </vt:variant>
    </vt:vector>
  </HeadingPairs>
  <TitlesOfParts>
    <vt:vector size="28" baseType="lpstr">
      <vt:lpstr>锐字荣光黑简1.0</vt:lpstr>
      <vt:lpstr>微软雅黑</vt:lpstr>
      <vt:lpstr>Arial</vt:lpstr>
      <vt:lpstr>Arial Black</vt:lpstr>
      <vt:lpstr>Calibri</vt:lpstr>
      <vt:lpstr>Impact</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公司简介</dc:title>
  <dc:creator>第一PPT</dc:creator>
  <cp:keywords>www.1ppt.com</cp:keywords>
  <dc:description>www.1ppt.com</dc:description>
  <cp:lastModifiedBy>li qianfei</cp:lastModifiedBy>
  <cp:revision>334</cp:revision>
  <dcterms:created xsi:type="dcterms:W3CDTF">2016-04-14T03:39:04Z</dcterms:created>
  <dcterms:modified xsi:type="dcterms:W3CDTF">2022-05-17T06:13:12Z</dcterms:modified>
</cp:coreProperties>
</file>